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2803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5163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27272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0208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2605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64569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06341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31989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8869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9708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31626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34BC81-385B-4766-9375-AD5A5973EC68}" type="datetimeFigureOut">
              <a:rPr lang="cs-CZ" smtClean="0"/>
              <a:pPr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4C4364-6B17-489B-9049-0EFECBF67F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265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24745"/>
            <a:ext cx="7772400" cy="1800199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Písemné dělení dvojciferným dělitelem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445224"/>
            <a:ext cx="6400800" cy="576064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                          Mgr. Andrea </a:t>
            </a:r>
            <a:r>
              <a:rPr lang="cs-CZ" b="1" dirty="0" err="1" smtClean="0">
                <a:solidFill>
                  <a:srgbClr val="FFC000"/>
                </a:solidFill>
              </a:rPr>
              <a:t>Žylová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772" y="2873361"/>
            <a:ext cx="2260848" cy="22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848566"/>
            <a:ext cx="2260848" cy="22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0983" y="575102"/>
            <a:ext cx="79568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VY_32_INOVACE_017_Dělení 3_Matematika a její </a:t>
            </a:r>
            <a:r>
              <a:rPr lang="cs-CZ" sz="2400" dirty="0" err="1" smtClean="0"/>
              <a:t>aplikace_Žyl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788073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88211"/>
            <a:ext cx="302433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2 198 : 13 = 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" name="Šipka ohnutá nahoru 2"/>
          <p:cNvSpPr/>
          <p:nvPr/>
        </p:nvSpPr>
        <p:spPr>
          <a:xfrm>
            <a:off x="1187624" y="1700808"/>
            <a:ext cx="648072" cy="256844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84161" y="120249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5" y="120249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6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55976" y="1202495"/>
            <a:ext cx="5040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9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97465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0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51046" y="259867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8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00696" y="197193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9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6046" y="259866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51046" y="314096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26210" y="259867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26210" y="197193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8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16046" y="314096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0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81807" y="328498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B050"/>
                </a:solidFill>
              </a:rPr>
              <a:t>1</a:t>
            </a:r>
            <a:endParaRPr lang="cs-CZ" sz="4400" b="1" u="sng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1294828"/>
            <a:ext cx="12961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169</a:t>
            </a:r>
          </a:p>
          <a:p>
            <a:r>
              <a:rPr lang="cs-CZ" sz="4400" b="1" u="sng" dirty="0" smtClean="0">
                <a:solidFill>
                  <a:srgbClr val="00B050"/>
                </a:solidFill>
              </a:rPr>
              <a:t>∙ 13</a:t>
            </a:r>
            <a:endParaRPr lang="cs-CZ" sz="4400" b="1" u="sng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92894" y="266321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7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226543" y="266321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0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18433" y="266321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5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26542" y="3284983"/>
            <a:ext cx="9377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00B050"/>
                </a:solidFill>
              </a:rPr>
              <a:t>9</a:t>
            </a:r>
            <a:endParaRPr lang="cs-CZ" sz="4400" b="1" u="sng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64027" y="328498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B050"/>
                </a:solidFill>
              </a:rPr>
              <a:t>6</a:t>
            </a:r>
            <a:endParaRPr lang="cs-CZ" sz="4400" b="1" u="sng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 flipH="1">
            <a:off x="6564502" y="3987865"/>
            <a:ext cx="3673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7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257474" y="398786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9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681807" y="398786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2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598461" y="4581128"/>
            <a:ext cx="144078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00B050"/>
                </a:solidFill>
              </a:rPr>
              <a:t>       1</a:t>
            </a:r>
            <a:endParaRPr lang="cs-CZ" sz="4400" b="1" u="sng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559109" y="522920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8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226543" y="525134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9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964027" y="398786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681807" y="525134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2</a:t>
            </a:r>
            <a:endParaRPr lang="cs-CZ" sz="44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964027" y="525134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1</a:t>
            </a:r>
            <a:endParaRPr lang="cs-CZ" sz="4400" b="1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6" y="3969984"/>
            <a:ext cx="2376265" cy="2376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60163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28408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9 597 : 39 =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72422" y="105273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2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07422" y="1052736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42422" y="1052732"/>
            <a:ext cx="470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6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62880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162880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7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35036" y="162880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9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1600" y="231330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2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35036" y="231330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3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33381" y="229852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7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35036" y="299396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0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61981" y="299396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3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92080" y="1074587"/>
            <a:ext cx="104067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246</a:t>
            </a:r>
          </a:p>
          <a:p>
            <a:r>
              <a:rPr lang="cs-CZ" sz="4400" b="1" u="sng" dirty="0" smtClean="0">
                <a:solidFill>
                  <a:srgbClr val="0070C0"/>
                </a:solidFill>
              </a:rPr>
              <a:t>∙ 39</a:t>
            </a:r>
            <a:endParaRPr lang="cs-CZ" sz="4400" b="1" u="sng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862750" y="242395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27750" y="242395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1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19614" y="2425560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22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5689324" y="3020324"/>
            <a:ext cx="3468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0070C0"/>
                </a:solidFill>
              </a:rPr>
              <a:t>8</a:t>
            </a:r>
            <a:endParaRPr lang="cs-CZ" sz="4400" b="1" u="sng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404949" y="301467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70C0"/>
                </a:solidFill>
              </a:rPr>
              <a:t>3</a:t>
            </a:r>
            <a:endParaRPr lang="cs-CZ" sz="4400" b="1" u="sng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57750" y="301970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0070C0"/>
                </a:solidFill>
              </a:rPr>
              <a:t>7</a:t>
            </a:r>
            <a:endParaRPr lang="cs-CZ" sz="4400" b="1" u="sng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980757" y="364502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4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30212" y="364502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9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92750" y="364502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5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685445" y="364772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9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057080" y="4174485"/>
            <a:ext cx="14157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0070C0"/>
                </a:solidFill>
              </a:rPr>
              <a:t>       3</a:t>
            </a:r>
            <a:endParaRPr lang="cs-CZ" sz="4400" b="1" u="sng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02832" y="484447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7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34071" y="484447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9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450445" y="486362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5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22761" y="486362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9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30" name="Šipka ohnutá nahoru 29"/>
          <p:cNvSpPr/>
          <p:nvPr/>
        </p:nvSpPr>
        <p:spPr>
          <a:xfrm>
            <a:off x="755576" y="1628800"/>
            <a:ext cx="686024" cy="169062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036" y="3977676"/>
            <a:ext cx="2372386" cy="23723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34484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956" y="1193628"/>
            <a:ext cx="32544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16 196 : 76 = 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52855" y="119362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2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26373" y="119362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1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61373" y="119362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3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175827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0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78986" y="175826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9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32584" y="175827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9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78986" y="237215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2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32584" y="237215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3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7584" y="2372155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6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13986" y="292494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0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67584" y="292494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8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1193628"/>
            <a:ext cx="104067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213</a:t>
            </a:r>
          </a:p>
          <a:p>
            <a:r>
              <a:rPr lang="cs-CZ" sz="4400" b="1" u="sng" dirty="0" smtClean="0">
                <a:solidFill>
                  <a:srgbClr val="FFC000"/>
                </a:solidFill>
              </a:rPr>
              <a:t>∙ 76</a:t>
            </a:r>
            <a:endParaRPr lang="cs-CZ" sz="4400" b="1" u="sng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94798" y="252770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8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42534" y="252770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7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11072" y="2527705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12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09463" y="309160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C000"/>
                </a:solidFill>
              </a:rPr>
              <a:t>1</a:t>
            </a:r>
            <a:endParaRPr lang="cs-CZ" sz="4400" b="1" u="sng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62809" y="309160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C000"/>
                </a:solidFill>
              </a:rPr>
              <a:t>9</a:t>
            </a:r>
            <a:endParaRPr lang="cs-CZ" sz="4400" b="1" u="sng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54128" y="3091607"/>
            <a:ext cx="75533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solidFill>
                  <a:srgbClr val="FFC000"/>
                </a:solidFill>
              </a:rPr>
              <a:t>14</a:t>
            </a:r>
            <a:endParaRPr lang="cs-CZ" sz="4400" b="1" u="sng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54128" y="4274745"/>
            <a:ext cx="151067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u="sng" dirty="0" smtClean="0">
                <a:solidFill>
                  <a:srgbClr val="FFC000"/>
                </a:solidFill>
              </a:rPr>
              <a:t>        8</a:t>
            </a:r>
            <a:endParaRPr lang="cs-CZ" sz="4400" b="1" u="sng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059798" y="3767723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8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221107" y="3767719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1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 flipH="1">
            <a:off x="5489128" y="3767720"/>
            <a:ext cx="3143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6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59927" y="3767722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1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294798" y="3767724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8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334698" y="4941168"/>
            <a:ext cx="39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6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042534" y="4941168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9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774463" y="4941167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1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539463" y="4939051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6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21107" y="493905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</a:rPr>
              <a:t>1</a:t>
            </a:r>
            <a:endParaRPr lang="cs-CZ" sz="4400" b="1" dirty="0">
              <a:solidFill>
                <a:srgbClr val="FFC000"/>
              </a:solidFill>
            </a:endParaRPr>
          </a:p>
        </p:txBody>
      </p:sp>
      <p:sp>
        <p:nvSpPr>
          <p:cNvPr id="33" name="Šipka ohnutá nahoru 32"/>
          <p:cNvSpPr/>
          <p:nvPr/>
        </p:nvSpPr>
        <p:spPr>
          <a:xfrm>
            <a:off x="571956" y="1758270"/>
            <a:ext cx="1047716" cy="158633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939" y="4005064"/>
            <a:ext cx="2369029" cy="2369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10822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7" fill="hold">
                      <p:stCondLst>
                        <p:cond delay="indefinite"/>
                      </p:stCondLst>
                      <p:childTnLst>
                        <p:par>
                          <p:cTn id="218" fill="hold">
                            <p:stCondLst>
                              <p:cond delay="0"/>
                            </p:stCondLst>
                            <p:childTnLst>
                              <p:par>
                                <p:cTn id="2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 flipH="1">
            <a:off x="4375859" y="1179717"/>
            <a:ext cx="20208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4 620 : 42 =  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22860" y="201355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9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0962" y="1206181"/>
            <a:ext cx="19656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9 311 : 29 = 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02861" y="120618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486565" y="120618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23631" y="120701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715759" y="201355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9618" y="170293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6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966350" y="1702937"/>
            <a:ext cx="34000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3" name="Šipka ohnutá nahoru 22"/>
          <p:cNvSpPr/>
          <p:nvPr/>
        </p:nvSpPr>
        <p:spPr>
          <a:xfrm>
            <a:off x="520962" y="1559297"/>
            <a:ext cx="576064" cy="170104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0962" y="170293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0</a:t>
            </a:r>
            <a:endParaRPr lang="cs-CZ" sz="2800" dirty="0">
              <a:solidFill>
                <a:srgbClr val="92D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52650" y="201355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122655" y="201355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150054" y="241555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238847" y="1179717"/>
            <a:ext cx="10209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321</a:t>
            </a:r>
          </a:p>
          <a:p>
            <a:r>
              <a:rPr lang="cs-CZ" sz="2800" b="1" u="sng" dirty="0" smtClean="0">
                <a:solidFill>
                  <a:srgbClr val="92D050"/>
                </a:solidFill>
              </a:rPr>
              <a:t>∙ 29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397973" y="201355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8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031526" y="2013556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28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407787" y="2426345"/>
            <a:ext cx="26683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2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238847" y="2415550"/>
            <a:ext cx="3642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4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967109" y="2426345"/>
            <a:ext cx="4809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>
                <a:solidFill>
                  <a:srgbClr val="92D050"/>
                </a:solidFill>
              </a:rPr>
              <a:t> </a:t>
            </a:r>
            <a:r>
              <a:rPr lang="cs-CZ" sz="2800" b="1" u="sng" dirty="0" smtClean="0">
                <a:solidFill>
                  <a:srgbClr val="92D050"/>
                </a:solidFill>
              </a:rPr>
              <a:t>6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983200" y="3109556"/>
            <a:ext cx="10897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        2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407028" y="280643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235730" y="280643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039620" y="280643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9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419434" y="355842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622860" y="355842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 flipH="1">
            <a:off x="3232542" y="3552969"/>
            <a:ext cx="2955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626023" y="280643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9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966350" y="241555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023887" y="355296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9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17744" y="117971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301448" y="117971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465626" y="117971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096503" y="1179716"/>
            <a:ext cx="7328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110</a:t>
            </a:r>
          </a:p>
          <a:p>
            <a:r>
              <a:rPr lang="cs-CZ" sz="2800" b="1" u="sng" dirty="0" smtClean="0">
                <a:solidFill>
                  <a:srgbClr val="92D050"/>
                </a:solidFill>
              </a:rPr>
              <a:t>∙ 42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013250" y="203787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 flipH="1">
            <a:off x="4642512" y="1702937"/>
            <a:ext cx="3498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4817426" y="1701175"/>
            <a:ext cx="367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603836" y="203830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420132" y="168488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817426" y="203830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8" name="Šipka ohnutá nahoru 57"/>
          <p:cNvSpPr/>
          <p:nvPr/>
        </p:nvSpPr>
        <p:spPr>
          <a:xfrm>
            <a:off x="4499992" y="1527215"/>
            <a:ext cx="432048" cy="175722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92D05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034182" y="243476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481027" y="202759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117215" y="203830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7300919" y="202759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7279245" y="241555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0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7117215" y="241555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4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851757" y="2415550"/>
            <a:ext cx="4491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 4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7487790" y="280643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7304086" y="280643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7120382" y="280643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6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892634" y="280643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</a:t>
            </a:r>
            <a:endParaRPr lang="cs-CZ" sz="2800" b="1" dirty="0">
              <a:solidFill>
                <a:srgbClr val="92D05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713" y="4221088"/>
            <a:ext cx="2282045" cy="22820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2220" y="4221088"/>
            <a:ext cx="2242693" cy="2242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0" name="TextovéPole 69"/>
          <p:cNvSpPr txBox="1"/>
          <p:nvPr/>
        </p:nvSpPr>
        <p:spPr>
          <a:xfrm>
            <a:off x="4817426" y="243476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33680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5" fill="hold">
                      <p:stCondLst>
                        <p:cond delay="indefinite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0" fill="hold">
                      <p:stCondLst>
                        <p:cond delay="indefinite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8" fill="hold">
                      <p:stCondLst>
                        <p:cond delay="indefinite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5" fill="hold">
                      <p:stCondLst>
                        <p:cond delay="indefinite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1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6" grpId="0"/>
      <p:bldP spid="17" grpId="0"/>
      <p:bldP spid="18" grpId="0"/>
      <p:bldP spid="19" grpId="0"/>
      <p:bldP spid="20" grpId="0"/>
      <p:bldP spid="21" grpId="0"/>
      <p:bldP spid="23" grpId="0" animBg="1"/>
      <p:bldP spid="25" grpId="0"/>
      <p:bldP spid="26" grpId="0"/>
      <p:bldP spid="27" grpId="0"/>
      <p:bldP spid="29" grpId="0"/>
      <p:bldP spid="30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8" grpId="0" animBg="1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38290" y="1357032"/>
            <a:ext cx="2148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92D050"/>
                </a:solidFill>
              </a:rPr>
              <a:t>13 848 : 24 = </a:t>
            </a:r>
          </a:p>
        </p:txBody>
      </p:sp>
      <p:sp>
        <p:nvSpPr>
          <p:cNvPr id="3" name="Obdélník 2"/>
          <p:cNvSpPr/>
          <p:nvPr/>
        </p:nvSpPr>
        <p:spPr>
          <a:xfrm>
            <a:off x="4558145" y="1412807"/>
            <a:ext cx="20665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92D050"/>
                </a:solidFill>
              </a:rPr>
              <a:t>21 </a:t>
            </a:r>
            <a:r>
              <a:rPr lang="cs-CZ" sz="2800" b="1" dirty="0" smtClean="0">
                <a:solidFill>
                  <a:srgbClr val="92D050"/>
                </a:solidFill>
              </a:rPr>
              <a:t>396 </a:t>
            </a:r>
            <a:r>
              <a:rPr lang="cs-CZ" sz="2800" b="1" dirty="0">
                <a:solidFill>
                  <a:srgbClr val="92D050"/>
                </a:solidFill>
              </a:rPr>
              <a:t>: 62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34607" y="135703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5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30647" y="1357032"/>
            <a:ext cx="655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7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46943" y="135703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7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19872" y="1357032"/>
            <a:ext cx="7328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577</a:t>
            </a:r>
          </a:p>
          <a:p>
            <a:r>
              <a:rPr lang="cs-CZ" sz="2800" b="1" u="sng" dirty="0" smtClean="0">
                <a:solidFill>
                  <a:srgbClr val="92D050"/>
                </a:solidFill>
              </a:rPr>
              <a:t>∙ 24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11926" y="18802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69686" y="227629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8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85982" y="18802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38432" y="227629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285982" y="227542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6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38432" y="18802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8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69686" y="26204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285982" y="26204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7" name="Šipka ohnutá nahoru 16"/>
          <p:cNvSpPr/>
          <p:nvPr/>
        </p:nvSpPr>
        <p:spPr>
          <a:xfrm>
            <a:off x="573263" y="1764318"/>
            <a:ext cx="844734" cy="107436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2D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85357" y="224514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8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02614" y="224514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58367" y="2245147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601653" y="26204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4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441110" y="26204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5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003843" y="2620492"/>
            <a:ext cx="63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 11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08518" y="304073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8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02614" y="304073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441110" y="303946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8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34245" y="304073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98489" y="3040734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41032" y="141280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624736" y="141280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4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808440" y="141280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5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308304" y="1441903"/>
            <a:ext cx="7328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345</a:t>
            </a:r>
          </a:p>
          <a:p>
            <a:r>
              <a:rPr lang="cs-CZ" sz="2800" b="1" u="sng" dirty="0" smtClean="0">
                <a:solidFill>
                  <a:srgbClr val="92D050"/>
                </a:solidFill>
              </a:rPr>
              <a:t>∙ 62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741849" y="191895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 flipH="1">
            <a:off x="4984454" y="1936027"/>
            <a:ext cx="6069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7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184669" y="1936027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9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984454" y="23339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168158" y="23339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368373" y="23339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6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 flipH="1">
            <a:off x="5246056" y="2679386"/>
            <a:ext cx="244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414662" y="2679386"/>
            <a:ext cx="3535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6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1" name="Šipka ohnutá nahoru 40"/>
          <p:cNvSpPr/>
          <p:nvPr/>
        </p:nvSpPr>
        <p:spPr>
          <a:xfrm>
            <a:off x="4558145" y="1764318"/>
            <a:ext cx="733935" cy="154638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92D05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 flipH="1">
            <a:off x="7458843" y="2747055"/>
            <a:ext cx="3635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0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7491046" y="2339451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9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275139" y="233315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6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674750" y="23339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311215" y="2747055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7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859142" y="2747055"/>
            <a:ext cx="63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 20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678623" y="320260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0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491046" y="320174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9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311215" y="320260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3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091435" y="320174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907731" y="320174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859142" y="3562684"/>
            <a:ext cx="12379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92D050"/>
                </a:solidFill>
              </a:rPr>
              <a:t>          6</a:t>
            </a:r>
            <a:endParaRPr lang="cs-CZ" sz="2800" b="1" u="sng" dirty="0">
              <a:solidFill>
                <a:srgbClr val="92D05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7692525" y="400469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6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487864" y="400469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9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7273202" y="400469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92D050"/>
                </a:solidFill>
              </a:rPr>
              <a:t>3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7089498" y="398831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1</a:t>
            </a:r>
            <a:endParaRPr lang="cs-CZ" sz="2800" b="1" dirty="0">
              <a:solidFill>
                <a:srgbClr val="92D05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857094" y="4004699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endParaRPr lang="cs-CZ" sz="2800" b="1" dirty="0">
              <a:solidFill>
                <a:srgbClr val="92D05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690" y="4249927"/>
            <a:ext cx="2131399" cy="2131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5357" y="4189989"/>
            <a:ext cx="2171210" cy="2171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957797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2" fill="hold">
                      <p:stCondLst>
                        <p:cond delay="indefinite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0" fill="hold">
                      <p:stCondLst>
                        <p:cond delay="indefinite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1" fill="hold">
                      <p:stCondLst>
                        <p:cond delay="indefinite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2" fill="hold">
                      <p:stCondLst>
                        <p:cond delay="indefinite"/>
                      </p:stCondLst>
                      <p:childTnLst>
                        <p:par>
                          <p:cTn id="243" fill="hold">
                            <p:stCondLst>
                              <p:cond delay="0"/>
                            </p:stCondLst>
                            <p:childTnLst>
                              <p:par>
                                <p:cTn id="2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6" fill="hold">
                      <p:stCondLst>
                        <p:cond delay="indefinite"/>
                      </p:stCondLst>
                      <p:childTnLst>
                        <p:par>
                          <p:cTn id="257" fill="hold">
                            <p:stCondLst>
                              <p:cond delay="0"/>
                            </p:stCondLst>
                            <p:childTnLst>
                              <p:par>
                                <p:cTn id="2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3" fill="hold">
                      <p:stCondLst>
                        <p:cond delay="indefinite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0" fill="hold">
                      <p:stCondLst>
                        <p:cond delay="indefinite"/>
                      </p:stCondLst>
                      <p:childTnLst>
                        <p:par>
                          <p:cTn id="271" fill="hold">
                            <p:stCondLst>
                              <p:cond delay="0"/>
                            </p:stCondLst>
                            <p:childTnLst>
                              <p:par>
                                <p:cTn id="2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7" fill="hold">
                      <p:stCondLst>
                        <p:cond delay="indefinite"/>
                      </p:stCondLst>
                      <p:childTnLst>
                        <p:par>
                          <p:cTn id="278" fill="hold">
                            <p:stCondLst>
                              <p:cond delay="0"/>
                            </p:stCondLst>
                            <p:childTnLst>
                              <p:par>
                                <p:cTn id="2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1" fill="hold">
                      <p:stCondLst>
                        <p:cond delay="indefinite"/>
                      </p:stCondLst>
                      <p:childTnLst>
                        <p:par>
                          <p:cTn id="292" fill="hold">
                            <p:stCondLst>
                              <p:cond delay="0"/>
                            </p:stCondLst>
                            <p:childTnLst>
                              <p:par>
                                <p:cTn id="2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5" fill="hold">
                      <p:stCondLst>
                        <p:cond delay="indefinite"/>
                      </p:stCondLst>
                      <p:childTnLst>
                        <p:par>
                          <p:cTn id="306" fill="hold">
                            <p:stCondLst>
                              <p:cond delay="0"/>
                            </p:stCondLst>
                            <p:childTnLst>
                              <p:par>
                                <p:cTn id="30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2" fill="hold">
                      <p:stCondLst>
                        <p:cond delay="indefinite"/>
                      </p:stCondLst>
                      <p:childTnLst>
                        <p:par>
                          <p:cTn id="313" fill="hold">
                            <p:stCondLst>
                              <p:cond delay="0"/>
                            </p:stCondLst>
                            <p:childTnLst>
                              <p:par>
                                <p:cTn id="31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9" fill="hold">
                      <p:stCondLst>
                        <p:cond delay="indefinite"/>
                      </p:stCondLst>
                      <p:childTnLst>
                        <p:par>
                          <p:cTn id="320" fill="hold">
                            <p:stCondLst>
                              <p:cond delay="0"/>
                            </p:stCondLst>
                            <p:childTnLst>
                              <p:par>
                                <p:cTn id="3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6" fill="hold">
                      <p:stCondLst>
                        <p:cond delay="indefinite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0" fill="hold">
                      <p:stCondLst>
                        <p:cond delay="indefinite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4" fill="hold">
                      <p:stCondLst>
                        <p:cond delay="indefinite"/>
                      </p:stCondLst>
                      <p:childTnLst>
                        <p:par>
                          <p:cTn id="355" fill="hold">
                            <p:stCondLst>
                              <p:cond delay="0"/>
                            </p:stCondLst>
                            <p:childTnLst>
                              <p:par>
                                <p:cTn id="3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1" fill="hold">
                      <p:stCondLst>
                        <p:cond delay="indefinite"/>
                      </p:stCondLst>
                      <p:childTnLst>
                        <p:par>
                          <p:cTn id="362" fill="hold">
                            <p:stCondLst>
                              <p:cond delay="0"/>
                            </p:stCondLst>
                            <p:childTnLst>
                              <p:par>
                                <p:cTn id="3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8" fill="hold">
                      <p:stCondLst>
                        <p:cond delay="indefinite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5" fill="hold">
                      <p:stCondLst>
                        <p:cond delay="indefinite"/>
                      </p:stCondLst>
                      <p:childTnLst>
                        <p:par>
                          <p:cTn id="376" fill="hold">
                            <p:stCondLst>
                              <p:cond delay="0"/>
                            </p:stCondLst>
                            <p:childTnLst>
                              <p:par>
                                <p:cTn id="3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2" fill="hold">
                      <p:stCondLst>
                        <p:cond delay="indefinite"/>
                      </p:stCondLst>
                      <p:childTnLst>
                        <p:par>
                          <p:cTn id="383" fill="hold">
                            <p:stCondLst>
                              <p:cond delay="0"/>
                            </p:stCondLst>
                            <p:childTnLst>
                              <p:par>
                                <p:cTn id="3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9" fill="hold">
                      <p:stCondLst>
                        <p:cond delay="indefinite"/>
                      </p:stCondLst>
                      <p:childTnLst>
                        <p:par>
                          <p:cTn id="390" fill="hold">
                            <p:stCondLst>
                              <p:cond delay="0"/>
                            </p:stCondLst>
                            <p:childTnLst>
                              <p:par>
                                <p:cTn id="3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6" fill="hold">
                      <p:stCondLst>
                        <p:cond delay="indefinite"/>
                      </p:stCondLst>
                      <p:childTnLst>
                        <p:par>
                          <p:cTn id="397" fill="hold">
                            <p:stCondLst>
                              <p:cond delay="0"/>
                            </p:stCondLst>
                            <p:childTnLst>
                              <p:par>
                                <p:cTn id="3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 animBg="1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 animBg="1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TextovéPole 54"/>
          <p:cNvSpPr txBox="1"/>
          <p:nvPr/>
        </p:nvSpPr>
        <p:spPr>
          <a:xfrm>
            <a:off x="588210" y="746408"/>
            <a:ext cx="28296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1 728 : 12 =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4716016" y="746408"/>
            <a:ext cx="21483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17 669 : 25 =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532354" y="3136663"/>
            <a:ext cx="19189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7 970 : 59 =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454890" y="3150547"/>
            <a:ext cx="21483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12 361 : 87 =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2201567" y="746408"/>
            <a:ext cx="15218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  144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</a:t>
            </a:r>
            <a:r>
              <a:rPr lang="cs-CZ" sz="2800" b="1" u="sng" dirty="0" smtClean="0">
                <a:solidFill>
                  <a:srgbClr val="7030A0"/>
                </a:solidFill>
              </a:rPr>
              <a:t>∙ 12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288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144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1728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595408" y="1269628"/>
            <a:ext cx="896399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052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048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  00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2" name="Šipka ohnutá nahoru 61"/>
          <p:cNvSpPr/>
          <p:nvPr/>
        </p:nvSpPr>
        <p:spPr>
          <a:xfrm>
            <a:off x="628771" y="1124744"/>
            <a:ext cx="448200" cy="144884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 flipH="1">
            <a:off x="6401976" y="746407"/>
            <a:ext cx="12413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    706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</a:t>
            </a:r>
            <a:r>
              <a:rPr lang="cs-CZ" sz="2800" b="1" u="sng" dirty="0" smtClean="0">
                <a:solidFill>
                  <a:srgbClr val="7030A0"/>
                </a:solidFill>
              </a:rPr>
              <a:t>  ∙ 25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3530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1412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17650</a:t>
            </a:r>
          </a:p>
          <a:p>
            <a:r>
              <a:rPr lang="cs-CZ" sz="2800" b="1" u="sng" dirty="0">
                <a:solidFill>
                  <a:srgbClr val="7030A0"/>
                </a:solidFill>
              </a:rPr>
              <a:t> </a:t>
            </a:r>
            <a:r>
              <a:rPr lang="cs-CZ" sz="2800" b="1" u="sng" dirty="0" smtClean="0">
                <a:solidFill>
                  <a:srgbClr val="7030A0"/>
                </a:solidFill>
              </a:rPr>
              <a:t>      19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17669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 flipH="1">
            <a:off x="4932040" y="1320685"/>
            <a:ext cx="132243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016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169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   19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5" name="Šipka ohnutá nahoru 64"/>
          <p:cNvSpPr/>
          <p:nvPr/>
        </p:nvSpPr>
        <p:spPr>
          <a:xfrm>
            <a:off x="4762087" y="1124744"/>
            <a:ext cx="706935" cy="143582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2137227" y="3136663"/>
            <a:ext cx="11521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  135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  ∙ 59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1215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675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7965</a:t>
            </a:r>
          </a:p>
          <a:p>
            <a:r>
              <a:rPr lang="cs-CZ" sz="2800" b="1" u="sng" dirty="0">
                <a:solidFill>
                  <a:srgbClr val="7030A0"/>
                </a:solidFill>
              </a:rPr>
              <a:t> </a:t>
            </a:r>
            <a:r>
              <a:rPr lang="cs-CZ" sz="2800" b="1" u="sng" dirty="0" smtClean="0">
                <a:solidFill>
                  <a:srgbClr val="7030A0"/>
                </a:solidFill>
              </a:rPr>
              <a:t>     5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7970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68" name="Šipka ohnutá nahoru 67"/>
          <p:cNvSpPr/>
          <p:nvPr/>
        </p:nvSpPr>
        <p:spPr>
          <a:xfrm>
            <a:off x="595408" y="3501008"/>
            <a:ext cx="481563" cy="158875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83051" y="3580445"/>
            <a:ext cx="10801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207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300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   05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5115554" y="3150547"/>
            <a:ext cx="1103187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    142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</a:t>
            </a:r>
            <a:r>
              <a:rPr lang="cs-CZ" sz="2800" b="1" u="sng" dirty="0" smtClean="0">
                <a:solidFill>
                  <a:srgbClr val="7030A0"/>
                </a:solidFill>
              </a:rPr>
              <a:t>  ∙ 87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    994</a:t>
            </a:r>
          </a:p>
          <a:p>
            <a:r>
              <a:rPr lang="cs-CZ" sz="2800" b="1" u="sng" dirty="0" smtClean="0">
                <a:solidFill>
                  <a:srgbClr val="7030A0"/>
                </a:solidFill>
              </a:rPr>
              <a:t>1136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12354</a:t>
            </a:r>
          </a:p>
          <a:p>
            <a:r>
              <a:rPr lang="cs-CZ" sz="2800" b="1" u="sng" dirty="0">
                <a:solidFill>
                  <a:srgbClr val="7030A0"/>
                </a:solidFill>
              </a:rPr>
              <a:t> </a:t>
            </a:r>
            <a:r>
              <a:rPr lang="cs-CZ" sz="2800" b="1" u="sng" dirty="0" smtClean="0">
                <a:solidFill>
                  <a:srgbClr val="7030A0"/>
                </a:solidFill>
              </a:rPr>
              <a:t>        7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12361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71" name="Šipka ohnutá nahoru 70"/>
          <p:cNvSpPr/>
          <p:nvPr/>
        </p:nvSpPr>
        <p:spPr>
          <a:xfrm>
            <a:off x="3454890" y="3501008"/>
            <a:ext cx="757070" cy="158875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solidFill>
                <a:srgbClr val="7030A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3723459" y="3612702"/>
            <a:ext cx="12821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366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181</a:t>
            </a:r>
          </a:p>
          <a:p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  07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904" y="4209234"/>
            <a:ext cx="2049856" cy="20498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565776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0" grpId="0"/>
      <p:bldP spid="62" grpId="0" animBg="1"/>
      <p:bldP spid="63" grpId="0"/>
      <p:bldP spid="64" grpId="0"/>
      <p:bldP spid="65" grpId="0" animBg="1"/>
      <p:bldP spid="66" grpId="0"/>
      <p:bldP spid="68" grpId="0" animBg="1"/>
      <p:bldP spid="69" grpId="0"/>
      <p:bldP spid="70" grpId="0"/>
      <p:bldP spid="71" grpId="0" animBg="1"/>
      <p:bldP spid="7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1052736"/>
            <a:ext cx="30351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&lt;http://office.</a:t>
            </a:r>
            <a:r>
              <a:rPr lang="cs-CZ" dirty="0" err="1" smtClean="0"/>
              <a:t>microsoft.com</a:t>
            </a:r>
            <a:r>
              <a:rPr lang="cs-CZ" dirty="0" smtClean="0"/>
              <a:t>&gt;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443</TotalTime>
  <Words>348</Words>
  <Application>Microsoft Office PowerPoint</Application>
  <PresentationFormat>Předvádění na obrazovce (4:3)</PresentationFormat>
  <Paragraphs>245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Písemné dělení dvojciferným dělitelem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dělení dvojciferným dělitelem</dc:title>
  <dc:creator>pc</dc:creator>
  <cp:lastModifiedBy>andrejka</cp:lastModifiedBy>
  <cp:revision>39</cp:revision>
  <dcterms:created xsi:type="dcterms:W3CDTF">2012-11-25T20:02:54Z</dcterms:created>
  <dcterms:modified xsi:type="dcterms:W3CDTF">2013-01-28T18:08:37Z</dcterms:modified>
</cp:coreProperties>
</file>