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drawings/drawing2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72" r:id="rId2"/>
    <p:sldId id="273" r:id="rId3"/>
    <p:sldId id="256" r:id="rId4"/>
    <p:sldId id="257" r:id="rId5"/>
    <p:sldId id="258" r:id="rId6"/>
    <p:sldId id="261" r:id="rId7"/>
    <p:sldId id="260" r:id="rId8"/>
    <p:sldId id="268" r:id="rId9"/>
    <p:sldId id="263" r:id="rId10"/>
    <p:sldId id="264" r:id="rId11"/>
    <p:sldId id="259" r:id="rId12"/>
    <p:sldId id="270" r:id="rId13"/>
    <p:sldId id="271" r:id="rId14"/>
    <p:sldId id="265" r:id="rId15"/>
    <p:sldId id="266" r:id="rId16"/>
    <p:sldId id="267" r:id="rId17"/>
    <p:sldId id="269" r:id="rId18"/>
    <p:sldId id="274" r:id="rId19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20"/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y=2x</a:t>
            </a:r>
            <a:r>
              <a:rPr lang="cs-CZ" baseline="30000" dirty="0" smtClean="0"/>
              <a:t>2</a:t>
            </a:r>
            <a:r>
              <a:rPr lang="cs-CZ" baseline="0" dirty="0" smtClean="0"/>
              <a:t>-8x+15</a:t>
            </a:r>
            <a:endParaRPr lang="en-US" dirty="0"/>
          </a:p>
        </c:rich>
      </c:tx>
      <c:layout>
        <c:manualLayout>
          <c:xMode val="edge"/>
          <c:yMode val="edge"/>
          <c:x val="0.37861499951395128"/>
          <c:y val="2.2448261287156018E-2"/>
        </c:manualLayout>
      </c:layout>
    </c:title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47625">
              <a:noFill/>
            </a:ln>
          </c:spPr>
          <c:xVal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15</c:v>
                </c:pt>
                <c:pt idx="1">
                  <c:v>9</c:v>
                </c:pt>
                <c:pt idx="2">
                  <c:v>7</c:v>
                </c:pt>
                <c:pt idx="3">
                  <c:v>9</c:v>
                </c:pt>
                <c:pt idx="4">
                  <c:v>15</c:v>
                </c:pt>
              </c:numCache>
            </c:numRef>
          </c:yVal>
        </c:ser>
        <c:axId val="37436416"/>
        <c:axId val="43477248"/>
      </c:scatterChart>
      <c:valAx>
        <c:axId val="37436416"/>
        <c:scaling>
          <c:orientation val="minMax"/>
        </c:scaling>
        <c:axPos val="b"/>
        <c:numFmt formatCode="General" sourceLinked="1"/>
        <c:tickLblPos val="nextTo"/>
        <c:crossAx val="43477248"/>
        <c:crosses val="autoZero"/>
        <c:crossBetween val="midCat"/>
      </c:valAx>
      <c:valAx>
        <c:axId val="43477248"/>
        <c:scaling>
          <c:orientation val="minMax"/>
        </c:scaling>
        <c:axPos val="l"/>
        <c:majorGridlines/>
        <c:numFmt formatCode="General" sourceLinked="1"/>
        <c:tickLblPos val="nextTo"/>
        <c:crossAx val="37436416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20"/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y=2x</a:t>
            </a:r>
            <a:r>
              <a:rPr lang="cs-CZ" baseline="30000" dirty="0" smtClean="0"/>
              <a:t>2</a:t>
            </a:r>
            <a:r>
              <a:rPr lang="cs-CZ" baseline="0" dirty="0" smtClean="0"/>
              <a:t>-8x+15</a:t>
            </a:r>
            <a:endParaRPr lang="en-US" dirty="0"/>
          </a:p>
        </c:rich>
      </c:tx>
      <c:layout>
        <c:manualLayout>
          <c:xMode val="edge"/>
          <c:yMode val="edge"/>
          <c:x val="0.37861499951395139"/>
          <c:y val="2.2448261287156008E-2"/>
        </c:manualLayout>
      </c:layout>
    </c:title>
    <c:plotArea>
      <c:layout/>
      <c:scatterChart>
        <c:scatterStyle val="smooth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xVal>
            <c:numRef>
              <c:f>List1!$A$2:$A$6</c:f>
              <c:numCache>
                <c:formatCode>General</c:formatCode>
                <c:ptCount val="5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</c:numCache>
            </c:numRef>
          </c:xVal>
          <c:yVal>
            <c:numRef>
              <c:f>List1!$B$2:$B$6</c:f>
              <c:numCache>
                <c:formatCode>General</c:formatCode>
                <c:ptCount val="5"/>
                <c:pt idx="0">
                  <c:v>15</c:v>
                </c:pt>
                <c:pt idx="1">
                  <c:v>9</c:v>
                </c:pt>
                <c:pt idx="2">
                  <c:v>7</c:v>
                </c:pt>
                <c:pt idx="3">
                  <c:v>9</c:v>
                </c:pt>
                <c:pt idx="4">
                  <c:v>15</c:v>
                </c:pt>
              </c:numCache>
            </c:numRef>
          </c:yVal>
          <c:smooth val="1"/>
        </c:ser>
        <c:axId val="111737856"/>
        <c:axId val="111920256"/>
      </c:scatterChart>
      <c:valAx>
        <c:axId val="111737856"/>
        <c:scaling>
          <c:orientation val="minMax"/>
        </c:scaling>
        <c:axPos val="b"/>
        <c:numFmt formatCode="General" sourceLinked="1"/>
        <c:tickLblPos val="nextTo"/>
        <c:crossAx val="111920256"/>
        <c:crosses val="autoZero"/>
        <c:crossBetween val="midCat"/>
      </c:valAx>
      <c:valAx>
        <c:axId val="111920256"/>
        <c:scaling>
          <c:orientation val="minMax"/>
        </c:scaling>
        <c:axPos val="l"/>
        <c:majorGridlines/>
        <c:numFmt formatCode="General" sourceLinked="1"/>
        <c:tickLblPos val="nextTo"/>
        <c:crossAx val="111737856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13.wmf"/><Relationship Id="rId1" Type="http://schemas.openxmlformats.org/officeDocument/2006/relationships/image" Target="../media/image24.wmf"/><Relationship Id="rId5" Type="http://schemas.openxmlformats.org/officeDocument/2006/relationships/image" Target="../media/image17.wmf"/><Relationship Id="rId4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8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image" Target="../media/image39.wmf"/><Relationship Id="rId5" Type="http://schemas.openxmlformats.org/officeDocument/2006/relationships/image" Target="../media/image43.wmf"/><Relationship Id="rId4" Type="http://schemas.openxmlformats.org/officeDocument/2006/relationships/image" Target="../media/image42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image" Target="../media/image45.wmf"/><Relationship Id="rId1" Type="http://schemas.openxmlformats.org/officeDocument/2006/relationships/image" Target="../media/image44.wmf"/><Relationship Id="rId4" Type="http://schemas.openxmlformats.org/officeDocument/2006/relationships/image" Target="../media/image47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48.wmf"/><Relationship Id="rId1" Type="http://schemas.openxmlformats.org/officeDocument/2006/relationships/image" Target="../media/image38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1.wmf"/><Relationship Id="rId2" Type="http://schemas.openxmlformats.org/officeDocument/2006/relationships/image" Target="../media/image50.wmf"/><Relationship Id="rId1" Type="http://schemas.openxmlformats.org/officeDocument/2006/relationships/image" Target="../media/image49.wmf"/><Relationship Id="rId4" Type="http://schemas.openxmlformats.org/officeDocument/2006/relationships/image" Target="../media/image52.w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0.49125</cdr:x>
      <cdr:y>0.59499</cdr:y>
    </cdr:from>
    <cdr:to>
      <cdr:x>0.605</cdr:x>
      <cdr:y>0.67454</cdr:y>
    </cdr:to>
    <cdr:sp macro="" textlink="">
      <cdr:nvSpPr>
        <cdr:cNvPr id="2" name="Obdélník 1"/>
        <cdr:cNvSpPr/>
      </cdr:nvSpPr>
      <cdr:spPr>
        <a:xfrm xmlns:a="http://schemas.openxmlformats.org/drawingml/2006/main">
          <a:off x="4042792" y="2692896"/>
          <a:ext cx="936104" cy="360040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r>
            <a:rPr lang="cs-CZ" sz="2000" dirty="0" smtClean="0"/>
            <a:t>V=</a:t>
          </a:r>
          <a:r>
            <a:rPr lang="en-US" sz="2000" dirty="0" smtClean="0"/>
            <a:t>[</a:t>
          </a:r>
          <a:r>
            <a:rPr lang="cs-CZ" sz="2000" dirty="0" smtClean="0"/>
            <a:t>2;7</a:t>
          </a:r>
          <a:r>
            <a:rPr lang="en-US" sz="2000" dirty="0" smtClean="0"/>
            <a:t>]</a:t>
          </a:r>
          <a:endParaRPr lang="cs-CZ" sz="2000" dirty="0"/>
        </a:p>
      </cdr:txBody>
    </cdr:sp>
  </cdr:relSizeAnchor>
  <cdr:relSizeAnchor xmlns:cdr="http://schemas.openxmlformats.org/drawingml/2006/chartDrawing">
    <cdr:from>
      <cdr:x>0.465</cdr:x>
      <cdr:y>0.14951</cdr:y>
    </cdr:from>
    <cdr:to>
      <cdr:x>0.465</cdr:x>
      <cdr:y>0.89728</cdr:y>
    </cdr:to>
    <cdr:sp macro="" textlink="">
      <cdr:nvSpPr>
        <cdr:cNvPr id="4" name="Přímá spojovací čára 3"/>
        <cdr:cNvSpPr/>
      </cdr:nvSpPr>
      <cdr:spPr>
        <a:xfrm xmlns:a="http://schemas.openxmlformats.org/drawingml/2006/main">
          <a:off x="3826768" y="676672"/>
          <a:ext cx="0" cy="3384376"/>
        </a:xfrm>
        <a:prstGeom xmlns:a="http://schemas.openxmlformats.org/drawingml/2006/main" prst="line">
          <a:avLst/>
        </a:prstGeom>
        <a:ln xmlns:a="http://schemas.openxmlformats.org/drawingml/2006/main" w="28575">
          <a:prstDash val="dash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0.49125</cdr:x>
      <cdr:y>0.59499</cdr:y>
    </cdr:from>
    <cdr:to>
      <cdr:x>0.605</cdr:x>
      <cdr:y>0.67454</cdr:y>
    </cdr:to>
    <cdr:sp macro="" textlink="">
      <cdr:nvSpPr>
        <cdr:cNvPr id="2" name="Obdélník 1"/>
        <cdr:cNvSpPr/>
      </cdr:nvSpPr>
      <cdr:spPr>
        <a:xfrm xmlns:a="http://schemas.openxmlformats.org/drawingml/2006/main">
          <a:off x="4042792" y="2692896"/>
          <a:ext cx="936104" cy="360040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r>
            <a:rPr lang="cs-CZ" sz="2000" dirty="0" smtClean="0"/>
            <a:t>V=</a:t>
          </a:r>
          <a:r>
            <a:rPr lang="en-US" sz="2000" dirty="0" smtClean="0"/>
            <a:t>[</a:t>
          </a:r>
          <a:r>
            <a:rPr lang="cs-CZ" sz="2000" dirty="0" smtClean="0"/>
            <a:t>2;7</a:t>
          </a:r>
          <a:r>
            <a:rPr lang="en-US" sz="2000" dirty="0" smtClean="0"/>
            <a:t>]</a:t>
          </a:r>
          <a:endParaRPr lang="cs-CZ" sz="2000" dirty="0"/>
        </a:p>
      </cdr:txBody>
    </cdr:sp>
  </cdr:relSizeAnchor>
  <cdr:relSizeAnchor xmlns:cdr="http://schemas.openxmlformats.org/drawingml/2006/chartDrawing">
    <cdr:from>
      <cdr:x>0.465</cdr:x>
      <cdr:y>0.14951</cdr:y>
    </cdr:from>
    <cdr:to>
      <cdr:x>0.465</cdr:x>
      <cdr:y>0.89728</cdr:y>
    </cdr:to>
    <cdr:sp macro="" textlink="">
      <cdr:nvSpPr>
        <cdr:cNvPr id="4" name="Přímá spojovací čára 3"/>
        <cdr:cNvSpPr/>
      </cdr:nvSpPr>
      <cdr:spPr>
        <a:xfrm xmlns:a="http://schemas.openxmlformats.org/drawingml/2006/main">
          <a:off x="3826768" y="676672"/>
          <a:ext cx="0" cy="3384376"/>
        </a:xfrm>
        <a:prstGeom xmlns:a="http://schemas.openxmlformats.org/drawingml/2006/main" prst="line">
          <a:avLst/>
        </a:prstGeom>
        <a:ln xmlns:a="http://schemas.openxmlformats.org/drawingml/2006/main" w="28575">
          <a:prstDash val="dash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C061CD-F57B-4C3C-82C2-EA902B632A2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6354F9-00E6-48CE-8C8A-1C669DE1E7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44D2F-A93E-474C-8349-8EE513B3A130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AF3D3E-CD2E-4C81-9B29-332DE720A1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AF3D3E-CD2E-4C81-9B29-332DE720A10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8D401-47A6-4E2F-8192-FF447532E4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1FB012-D54F-4B50-B6AA-BAFD82B31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slideLayout" Target="../slideLayouts/slideLayout5.xml"/><Relationship Id="rId7" Type="http://schemas.openxmlformats.org/officeDocument/2006/relationships/oleObject" Target="../embeddings/oleObject12.bin"/><Relationship Id="rId2" Type="http://schemas.openxmlformats.org/officeDocument/2006/relationships/vmlDrawing" Target="../drawings/vmlDrawing2.vml"/><Relationship Id="rId1" Type="http://schemas.openxmlformats.org/officeDocument/2006/relationships/themeOverride" Target="../theme/themeOverride1.x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10" Type="http://schemas.openxmlformats.org/officeDocument/2006/relationships/oleObject" Target="../embeddings/oleObject15.bin"/><Relationship Id="rId4" Type="http://schemas.openxmlformats.org/officeDocument/2006/relationships/notesSlide" Target="../notesSlides/notesSlide2.xml"/><Relationship Id="rId9" Type="http://schemas.openxmlformats.org/officeDocument/2006/relationships/oleObject" Target="../embeddings/oleObject14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25.bin"/><Relationship Id="rId5" Type="http://schemas.openxmlformats.org/officeDocument/2006/relationships/oleObject" Target="../embeddings/oleObject24.bin"/><Relationship Id="rId4" Type="http://schemas.openxmlformats.org/officeDocument/2006/relationships/oleObject" Target="../embeddings/oleObject23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3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30.bin"/><Relationship Id="rId5" Type="http://schemas.openxmlformats.org/officeDocument/2006/relationships/oleObject" Target="../embeddings/oleObject29.bin"/><Relationship Id="rId4" Type="http://schemas.openxmlformats.org/officeDocument/2006/relationships/oleObject" Target="../embeddings/oleObject28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7.bin"/><Relationship Id="rId3" Type="http://schemas.openxmlformats.org/officeDocument/2006/relationships/oleObject" Target="../embeddings/oleObject32.bin"/><Relationship Id="rId7" Type="http://schemas.openxmlformats.org/officeDocument/2006/relationships/oleObject" Target="../embeddings/oleObject3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35.bin"/><Relationship Id="rId5" Type="http://schemas.openxmlformats.org/officeDocument/2006/relationships/oleObject" Target="../embeddings/oleObject34.bin"/><Relationship Id="rId4" Type="http://schemas.openxmlformats.org/officeDocument/2006/relationships/oleObject" Target="../embeddings/oleObject33.bin"/><Relationship Id="rId9" Type="http://schemas.openxmlformats.org/officeDocument/2006/relationships/oleObject" Target="../embeddings/oleObject38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39.bin"/><Relationship Id="rId4" Type="http://schemas.openxmlformats.org/officeDocument/2006/relationships/slide" Target="slide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0.bin"/><Relationship Id="rId7" Type="http://schemas.openxmlformats.org/officeDocument/2006/relationships/oleObject" Target="../embeddings/oleObject44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43.bin"/><Relationship Id="rId5" Type="http://schemas.openxmlformats.org/officeDocument/2006/relationships/oleObject" Target="../embeddings/oleObject42.bin"/><Relationship Id="rId4" Type="http://schemas.openxmlformats.org/officeDocument/2006/relationships/oleObject" Target="../embeddings/oleObject41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5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48.bin"/><Relationship Id="rId5" Type="http://schemas.openxmlformats.org/officeDocument/2006/relationships/oleObject" Target="../embeddings/oleObject47.bin"/><Relationship Id="rId4" Type="http://schemas.openxmlformats.org/officeDocument/2006/relationships/oleObject" Target="../embeddings/oleObject46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oleObject" Target="../embeddings/oleObject50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54.bin"/><Relationship Id="rId5" Type="http://schemas.openxmlformats.org/officeDocument/2006/relationships/oleObject" Target="../embeddings/oleObject53.bin"/><Relationship Id="rId4" Type="http://schemas.openxmlformats.org/officeDocument/2006/relationships/oleObject" Target="../embeddings/oleObject52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VY_32_INOVACE_103.MAT.02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Vrchol paraboly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103.MAT.02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Vrchol paraboly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342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</a:t>
            </a:r>
            <a:r>
              <a:rPr lang="cs-CZ" sz="2800" dirty="0" smtClean="0"/>
              <a:t>10. 11. </a:t>
            </a:r>
            <a:r>
              <a:rPr lang="cs-CZ" sz="2800" smtClean="0"/>
              <a:t>2012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Parabola, vrchol paraboly, graf, kvadratická funkce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:Prezentace ukazuje, jak určit vrchol paraboly</a:t>
            </a:r>
            <a:br>
              <a:rPr lang="cs-CZ" sz="2800" dirty="0" smtClean="0"/>
            </a:br>
            <a:r>
              <a:rPr lang="cs-CZ" sz="2800" dirty="0" smtClean="0"/>
              <a:t>v jednodušších příkladech i v obecném zadání. Odvozuje vzorec </a:t>
            </a:r>
            <a:br>
              <a:rPr lang="cs-CZ" sz="2800" dirty="0" smtClean="0"/>
            </a:br>
            <a:r>
              <a:rPr lang="cs-CZ" sz="2800" dirty="0" smtClean="0"/>
              <a:t>pro vrchol paraboly a shrnuje postup, jak načrtnout graf funkce.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Vrchol paraboly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určení vrcholu paraboly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sestrojení grafu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Úkol:Určete vrchol paraboly zpaměti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r>
              <a:rPr lang="cs-CZ" dirty="0" smtClean="0"/>
              <a:t>Příklady: </a:t>
            </a:r>
          </a:p>
          <a:p>
            <a:pPr>
              <a:buNone/>
            </a:pP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971600" y="2924944"/>
            <a:ext cx="1441450" cy="2860279"/>
            <a:chOff x="684213" y="2276871"/>
            <a:chExt cx="1441450" cy="2860279"/>
          </a:xfrm>
        </p:grpSpPr>
        <p:graphicFrame>
          <p:nvGraphicFramePr>
            <p:cNvPr id="4" name="Objekt 3"/>
            <p:cNvGraphicFramePr>
              <a:graphicFrameLocks noChangeAspect="1"/>
            </p:cNvGraphicFramePr>
            <p:nvPr/>
          </p:nvGraphicFramePr>
          <p:xfrm>
            <a:off x="684213" y="2276871"/>
            <a:ext cx="864096" cy="471325"/>
          </p:xfrm>
          <a:graphic>
            <a:graphicData uri="http://schemas.openxmlformats.org/presentationml/2006/ole">
              <p:oleObj spid="_x0000_s1026" name="Rovnice" r:id="rId3" imgW="419040" imgH="228600" progId="Equation.3">
                <p:embed/>
              </p:oleObj>
            </a:graphicData>
          </a:graphic>
        </p:graphicFrame>
        <p:graphicFrame>
          <p:nvGraphicFramePr>
            <p:cNvPr id="1028" name="Object 4"/>
            <p:cNvGraphicFramePr>
              <a:graphicFrameLocks noChangeAspect="1"/>
            </p:cNvGraphicFramePr>
            <p:nvPr/>
          </p:nvGraphicFramePr>
          <p:xfrm>
            <a:off x="684213" y="2861247"/>
            <a:ext cx="1311275" cy="471487"/>
          </p:xfrm>
          <a:graphic>
            <a:graphicData uri="http://schemas.openxmlformats.org/presentationml/2006/ole">
              <p:oleObj spid="_x0000_s1028" name="Rovnice" r:id="rId4" imgW="634680" imgH="228600" progId="Equation.3">
                <p:embed/>
              </p:oleObj>
            </a:graphicData>
          </a:graphic>
        </p:graphicFrame>
        <p:graphicFrame>
          <p:nvGraphicFramePr>
            <p:cNvPr id="1029" name="Object 5"/>
            <p:cNvGraphicFramePr>
              <a:graphicFrameLocks noChangeAspect="1"/>
            </p:cNvGraphicFramePr>
            <p:nvPr/>
          </p:nvGraphicFramePr>
          <p:xfrm>
            <a:off x="684213" y="3445785"/>
            <a:ext cx="1311275" cy="471487"/>
          </p:xfrm>
          <a:graphic>
            <a:graphicData uri="http://schemas.openxmlformats.org/presentationml/2006/ole">
              <p:oleObj spid="_x0000_s1029" name="Rovnice" r:id="rId5" imgW="634680" imgH="228600" progId="Equation.3">
                <p:embed/>
              </p:oleObj>
            </a:graphicData>
          </a:graphic>
        </p:graphicFrame>
        <p:graphicFrame>
          <p:nvGraphicFramePr>
            <p:cNvPr id="1030" name="Object 6"/>
            <p:cNvGraphicFramePr>
              <a:graphicFrameLocks noChangeAspect="1"/>
            </p:cNvGraphicFramePr>
            <p:nvPr/>
          </p:nvGraphicFramePr>
          <p:xfrm>
            <a:off x="684213" y="4030323"/>
            <a:ext cx="1416050" cy="496888"/>
          </p:xfrm>
          <a:graphic>
            <a:graphicData uri="http://schemas.openxmlformats.org/presentationml/2006/ole">
              <p:oleObj spid="_x0000_s1030" name="Rovnice" r:id="rId6" imgW="685800" imgH="241200" progId="Equation.3">
                <p:embed/>
              </p:oleObj>
            </a:graphicData>
          </a:graphic>
        </p:graphicFrame>
        <p:graphicFrame>
          <p:nvGraphicFramePr>
            <p:cNvPr id="1031" name="Object 7"/>
            <p:cNvGraphicFramePr>
              <a:graphicFrameLocks noChangeAspect="1"/>
            </p:cNvGraphicFramePr>
            <p:nvPr/>
          </p:nvGraphicFramePr>
          <p:xfrm>
            <a:off x="684213" y="4640263"/>
            <a:ext cx="1441450" cy="496887"/>
          </p:xfrm>
          <a:graphic>
            <a:graphicData uri="http://schemas.openxmlformats.org/presentationml/2006/ole">
              <p:oleObj spid="_x0000_s1031" name="Rovnice" r:id="rId7" imgW="698400" imgH="241200" progId="Equation.3">
                <p:embed/>
              </p:oleObj>
            </a:graphicData>
          </a:graphic>
        </p:graphicFrame>
      </p:grpSp>
      <p:grpSp>
        <p:nvGrpSpPr>
          <p:cNvPr id="15" name="Skupina 14"/>
          <p:cNvGrpSpPr/>
          <p:nvPr/>
        </p:nvGrpSpPr>
        <p:grpSpPr>
          <a:xfrm>
            <a:off x="4932040" y="3356992"/>
            <a:ext cx="1885950" cy="2441104"/>
            <a:chOff x="4860032" y="2708920"/>
            <a:chExt cx="1885950" cy="2657128"/>
          </a:xfrm>
        </p:grpSpPr>
        <p:graphicFrame>
          <p:nvGraphicFramePr>
            <p:cNvPr id="1032" name="Object 8"/>
            <p:cNvGraphicFramePr>
              <a:graphicFrameLocks noChangeAspect="1"/>
            </p:cNvGraphicFramePr>
            <p:nvPr/>
          </p:nvGraphicFramePr>
          <p:xfrm>
            <a:off x="4860032" y="2708920"/>
            <a:ext cx="1860550" cy="496887"/>
          </p:xfrm>
          <a:graphic>
            <a:graphicData uri="http://schemas.openxmlformats.org/presentationml/2006/ole">
              <p:oleObj spid="_x0000_s1032" name="Rovnice" r:id="rId8" imgW="901440" imgH="241200" progId="Equation.3">
                <p:embed/>
              </p:oleObj>
            </a:graphicData>
          </a:graphic>
        </p:graphicFrame>
        <p:graphicFrame>
          <p:nvGraphicFramePr>
            <p:cNvPr id="1033" name="Object 9"/>
            <p:cNvGraphicFramePr>
              <a:graphicFrameLocks noChangeAspect="1"/>
            </p:cNvGraphicFramePr>
            <p:nvPr/>
          </p:nvGraphicFramePr>
          <p:xfrm>
            <a:off x="4860032" y="3429000"/>
            <a:ext cx="1885950" cy="496887"/>
          </p:xfrm>
          <a:graphic>
            <a:graphicData uri="http://schemas.openxmlformats.org/presentationml/2006/ole">
              <p:oleObj spid="_x0000_s1033" name="Rovnice" r:id="rId9" imgW="914400" imgH="241200" progId="Equation.3">
                <p:embed/>
              </p:oleObj>
            </a:graphicData>
          </a:graphic>
        </p:graphicFrame>
        <p:graphicFrame>
          <p:nvGraphicFramePr>
            <p:cNvPr id="1034" name="Object 10"/>
            <p:cNvGraphicFramePr>
              <a:graphicFrameLocks noChangeAspect="1"/>
            </p:cNvGraphicFramePr>
            <p:nvPr/>
          </p:nvGraphicFramePr>
          <p:xfrm>
            <a:off x="4860032" y="4149080"/>
            <a:ext cx="1860550" cy="496888"/>
          </p:xfrm>
          <a:graphic>
            <a:graphicData uri="http://schemas.openxmlformats.org/presentationml/2006/ole">
              <p:oleObj spid="_x0000_s1034" name="Rovnice" r:id="rId10" imgW="901440" imgH="241200" progId="Equation.3">
                <p:embed/>
              </p:oleObj>
            </a:graphicData>
          </a:graphic>
        </p:graphicFrame>
        <p:graphicFrame>
          <p:nvGraphicFramePr>
            <p:cNvPr id="1035" name="Object 11"/>
            <p:cNvGraphicFramePr>
              <a:graphicFrameLocks noChangeAspect="1"/>
            </p:cNvGraphicFramePr>
            <p:nvPr/>
          </p:nvGraphicFramePr>
          <p:xfrm>
            <a:off x="4860032" y="4869160"/>
            <a:ext cx="1860550" cy="496888"/>
          </p:xfrm>
          <a:graphic>
            <a:graphicData uri="http://schemas.openxmlformats.org/presentationml/2006/ole">
              <p:oleObj spid="_x0000_s1035" name="Rovnice" r:id="rId11" imgW="901440" imgH="241200" progId="Equation.3">
                <p:embed/>
              </p:oleObj>
            </a:graphicData>
          </a:graphic>
        </p:graphicFrame>
      </p:grpSp>
      <p:sp>
        <p:nvSpPr>
          <p:cNvPr id="16" name="Zaoblený obdélník 15"/>
          <p:cNvSpPr/>
          <p:nvPr/>
        </p:nvSpPr>
        <p:spPr>
          <a:xfrm>
            <a:off x="1547664" y="1484784"/>
            <a:ext cx="604867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Využijte znalosti o posunutí paraboly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292494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[0</a:t>
            </a:r>
            <a:r>
              <a:rPr lang="cs-CZ" dirty="0" smtClean="0"/>
              <a:t>;</a:t>
            </a:r>
            <a:r>
              <a:rPr lang="en-US" dirty="0" smtClean="0"/>
              <a:t>0]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351901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[0</a:t>
            </a:r>
            <a:r>
              <a:rPr lang="cs-CZ" dirty="0" smtClean="0"/>
              <a:t>;3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87824" y="411307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[0</a:t>
            </a:r>
            <a:r>
              <a:rPr lang="cs-CZ" dirty="0" smtClean="0"/>
              <a:t>;-3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87824" y="470714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</a:t>
            </a:r>
            <a:r>
              <a:rPr lang="cs-CZ" dirty="0" smtClean="0"/>
              <a:t>1;0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530120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</a:t>
            </a:r>
            <a:r>
              <a:rPr lang="cs-CZ" dirty="0" smtClean="0"/>
              <a:t>-1;</a:t>
            </a:r>
            <a:r>
              <a:rPr lang="en-US" dirty="0" smtClean="0"/>
              <a:t>0]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2996952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3573016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71800" y="4149080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4725144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71800" y="5301208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48264" y="537321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</a:t>
            </a:r>
            <a:r>
              <a:rPr lang="cs-CZ" dirty="0" smtClean="0"/>
              <a:t>-1;-3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48264" y="472514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</a:t>
            </a:r>
            <a:r>
              <a:rPr lang="cs-CZ" dirty="0" smtClean="0"/>
              <a:t>1;-3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48264" y="407707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</a:t>
            </a:r>
            <a:r>
              <a:rPr lang="cs-CZ" dirty="0" smtClean="0"/>
              <a:t>-1;3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48264" y="342900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V= </a:t>
            </a:r>
            <a:r>
              <a:rPr lang="en-US" dirty="0" smtClean="0"/>
              <a:t>[</a:t>
            </a:r>
            <a:r>
              <a:rPr lang="cs-CZ" dirty="0" smtClean="0"/>
              <a:t>1;3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76256" y="3429000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876256" y="4101075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76256" y="4773150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76256" y="5445224"/>
            <a:ext cx="1296144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Úkol:Určete vrchol paraboly </a:t>
            </a:r>
            <a:endParaRPr lang="cs-CZ" dirty="0"/>
          </a:p>
        </p:txBody>
      </p:sp>
      <p:sp>
        <p:nvSpPr>
          <p:cNvPr id="17" name="Zástupný symbol pro text 1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400" dirty="0" smtClean="0"/>
              <a:t>Příklad 1:</a:t>
            </a:r>
          </a:p>
          <a:p>
            <a:endParaRPr lang="cs-CZ" sz="2400" dirty="0"/>
          </a:p>
        </p:txBody>
      </p:sp>
      <p:sp>
        <p:nvSpPr>
          <p:cNvPr id="18" name="Zástupný symbol pro text 1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31431" cy="1254125"/>
          </a:xfrm>
        </p:spPr>
        <p:txBody>
          <a:bodyPr/>
          <a:lstStyle/>
          <a:p>
            <a:r>
              <a:rPr lang="cs-CZ" dirty="0" smtClean="0"/>
              <a:t>Příklad 2: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99592" y="2708920"/>
          <a:ext cx="2185392" cy="546348"/>
        </p:xfrm>
        <a:graphic>
          <a:graphicData uri="http://schemas.openxmlformats.org/presentationml/2006/ole">
            <p:oleObj spid="_x0000_s2050" name="Rovnice" r:id="rId5" imgW="914400" imgH="22860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1043608" y="4149080"/>
          <a:ext cx="1698625" cy="546100"/>
        </p:xfrm>
        <a:graphic>
          <a:graphicData uri="http://schemas.openxmlformats.org/presentationml/2006/ole">
            <p:oleObj spid="_x0000_s2059" name="Rovnice" r:id="rId6" imgW="711000" imgH="228600" progId="Equation.3">
              <p:embed/>
            </p:oleObj>
          </a:graphicData>
        </a:graphic>
      </p:graphicFrame>
      <p:graphicFrame>
        <p:nvGraphicFramePr>
          <p:cNvPr id="2062" name="Object 14"/>
          <p:cNvGraphicFramePr>
            <a:graphicFrameLocks noChangeAspect="1"/>
          </p:cNvGraphicFramePr>
          <p:nvPr/>
        </p:nvGraphicFramePr>
        <p:xfrm>
          <a:off x="1043608" y="5157192"/>
          <a:ext cx="1638300" cy="515937"/>
        </p:xfrm>
        <a:graphic>
          <a:graphicData uri="http://schemas.openxmlformats.org/presentationml/2006/ole">
            <p:oleObj spid="_x0000_s2062" name="Rovnice" r:id="rId7" imgW="685800" imgH="21564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148064" y="2708920"/>
          <a:ext cx="2244725" cy="546100"/>
        </p:xfrm>
        <a:graphic>
          <a:graphicData uri="http://schemas.openxmlformats.org/presentationml/2006/ole">
            <p:oleObj spid="_x0000_s2052" name="Rovnice" r:id="rId8" imgW="939600" imgH="22860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5292080" y="4149080"/>
          <a:ext cx="2214562" cy="546100"/>
        </p:xfrm>
        <a:graphic>
          <a:graphicData uri="http://schemas.openxmlformats.org/presentationml/2006/ole">
            <p:oleObj spid="_x0000_s2060" name="Rovnice" r:id="rId9" imgW="927000" imgH="228600" progId="Equation.3">
              <p:embed/>
            </p:oleObj>
          </a:graphicData>
        </a:graphic>
      </p:graphicFrame>
      <p:graphicFrame>
        <p:nvGraphicFramePr>
          <p:cNvPr id="2063" name="Object 15"/>
          <p:cNvGraphicFramePr>
            <a:graphicFrameLocks noChangeAspect="1"/>
          </p:cNvGraphicFramePr>
          <p:nvPr/>
        </p:nvGraphicFramePr>
        <p:xfrm>
          <a:off x="5292080" y="5157192"/>
          <a:ext cx="1638300" cy="515937"/>
        </p:xfrm>
        <a:graphic>
          <a:graphicData uri="http://schemas.openxmlformats.org/presentationml/2006/ole">
            <p:oleObj spid="_x0000_s2063" name="Rovnice" r:id="rId10" imgW="685800" imgH="215640" progId="Equation.3">
              <p:embed/>
            </p:oleObj>
          </a:graphicData>
        </a:graphic>
      </p:graphicFrame>
      <p:sp>
        <p:nvSpPr>
          <p:cNvPr id="23" name="Zaoblený obdélník 22"/>
          <p:cNvSpPr/>
          <p:nvPr/>
        </p:nvSpPr>
        <p:spPr>
          <a:xfrm>
            <a:off x="1547664" y="1556792"/>
            <a:ext cx="604867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J</a:t>
            </a:r>
            <a:r>
              <a:rPr lang="cs-CZ" sz="2800" dirty="0" smtClean="0"/>
              <a:t>e zadán kvadratický trojčlen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123728" y="5877272"/>
            <a:ext cx="504056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Použití vzorce (A+B)</a:t>
            </a:r>
            <a:r>
              <a:rPr lang="cs-CZ" baseline="30000" dirty="0" smtClean="0"/>
              <a:t>2</a:t>
            </a:r>
            <a:r>
              <a:rPr lang="cs-CZ" dirty="0" smtClean="0"/>
              <a:t>=A</a:t>
            </a:r>
            <a:r>
              <a:rPr lang="cs-CZ" baseline="30000" dirty="0" smtClean="0"/>
              <a:t>2</a:t>
            </a:r>
            <a:r>
              <a:rPr lang="cs-CZ" dirty="0" smtClean="0"/>
              <a:t>+2AB + B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4221088"/>
            <a:ext cx="18002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157192"/>
            <a:ext cx="18002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5157192"/>
            <a:ext cx="18002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4221088"/>
            <a:ext cx="22680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Úkol:Určete vrchol paraboly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tabLst>
                <a:tab pos="4841875" algn="l"/>
              </a:tabLst>
            </a:pPr>
            <a:endParaRPr lang="cs-CZ" sz="2400" dirty="0" smtClean="0"/>
          </a:p>
          <a:p>
            <a:pPr>
              <a:tabLst>
                <a:tab pos="4841875" algn="l"/>
              </a:tabLst>
            </a:pPr>
            <a:endParaRPr lang="cs-CZ" sz="2400" dirty="0"/>
          </a:p>
          <a:p>
            <a:pPr>
              <a:tabLst>
                <a:tab pos="4841875" algn="l"/>
              </a:tabLst>
            </a:pPr>
            <a:r>
              <a:rPr lang="cs-CZ" sz="2400" dirty="0" smtClean="0"/>
              <a:t>Příklad 3:</a:t>
            </a:r>
            <a:r>
              <a:rPr lang="cs-CZ" dirty="0" smtClean="0"/>
              <a:t>	</a:t>
            </a:r>
            <a:r>
              <a:rPr lang="cs-CZ" sz="2400" dirty="0" smtClean="0"/>
              <a:t>Příklad 4: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057275" y="3284538"/>
          <a:ext cx="2155825" cy="546100"/>
        </p:xfrm>
        <a:graphic>
          <a:graphicData uri="http://schemas.openxmlformats.org/presentationml/2006/ole">
            <p:oleObj spid="_x0000_s5122" name="Rovnice" r:id="rId3" imgW="901440" imgH="22860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1043608" y="4149080"/>
          <a:ext cx="1698625" cy="546100"/>
        </p:xfrm>
        <a:graphic>
          <a:graphicData uri="http://schemas.openxmlformats.org/presentationml/2006/ole">
            <p:oleObj spid="_x0000_s5124" name="Rovnice" r:id="rId4" imgW="711000" imgH="228600" progId="Equation.3">
              <p:embed/>
            </p:oleObj>
          </a:graphicData>
        </a:graphic>
      </p:graphicFrame>
      <p:graphicFrame>
        <p:nvGraphicFramePr>
          <p:cNvPr id="2062" name="Object 14"/>
          <p:cNvGraphicFramePr>
            <a:graphicFrameLocks noChangeAspect="1"/>
          </p:cNvGraphicFramePr>
          <p:nvPr/>
        </p:nvGraphicFramePr>
        <p:xfrm>
          <a:off x="1117600" y="5157788"/>
          <a:ext cx="1487488" cy="515937"/>
        </p:xfrm>
        <a:graphic>
          <a:graphicData uri="http://schemas.openxmlformats.org/presentationml/2006/ole">
            <p:oleObj spid="_x0000_s5126" name="Rovnice" r:id="rId5" imgW="622080" imgH="21564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292080" y="3284984"/>
          <a:ext cx="2244725" cy="546100"/>
        </p:xfrm>
        <a:graphic>
          <a:graphicData uri="http://schemas.openxmlformats.org/presentationml/2006/ole">
            <p:oleObj spid="_x0000_s5123" name="Rovnice" r:id="rId6" imgW="939600" imgH="22860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5292080" y="4149080"/>
          <a:ext cx="2214562" cy="546100"/>
        </p:xfrm>
        <a:graphic>
          <a:graphicData uri="http://schemas.openxmlformats.org/presentationml/2006/ole">
            <p:oleObj spid="_x0000_s5125" name="Rovnice" r:id="rId7" imgW="927000" imgH="228600" progId="Equation.3">
              <p:embed/>
            </p:oleObj>
          </a:graphicData>
        </a:graphic>
      </p:graphicFrame>
      <p:graphicFrame>
        <p:nvGraphicFramePr>
          <p:cNvPr id="2063" name="Object 15"/>
          <p:cNvGraphicFramePr>
            <a:graphicFrameLocks noChangeAspect="1"/>
          </p:cNvGraphicFramePr>
          <p:nvPr/>
        </p:nvGraphicFramePr>
        <p:xfrm>
          <a:off x="5383213" y="5157788"/>
          <a:ext cx="1455737" cy="515937"/>
        </p:xfrm>
        <a:graphic>
          <a:graphicData uri="http://schemas.openxmlformats.org/presentationml/2006/ole">
            <p:oleObj spid="_x0000_s5127" name="Rovnice" r:id="rId8" imgW="609480" imgH="215640" progId="Equation.3">
              <p:embed/>
            </p:oleObj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1547664" y="1484784"/>
            <a:ext cx="604867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J</a:t>
            </a:r>
            <a:r>
              <a:rPr lang="cs-CZ" sz="2800" dirty="0" smtClean="0"/>
              <a:t>e zadán kvadratický trojčlen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123728" y="5877272"/>
            <a:ext cx="504056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Použití vzorce (A-B)</a:t>
            </a:r>
            <a:r>
              <a:rPr lang="cs-CZ" baseline="30000" dirty="0" smtClean="0"/>
              <a:t>2</a:t>
            </a:r>
            <a:r>
              <a:rPr lang="cs-CZ" dirty="0" smtClean="0"/>
              <a:t>=A</a:t>
            </a:r>
            <a:r>
              <a:rPr lang="cs-CZ" baseline="30000" dirty="0" smtClean="0"/>
              <a:t>2</a:t>
            </a:r>
            <a:r>
              <a:rPr lang="cs-CZ" dirty="0" smtClean="0"/>
              <a:t>-2AB + B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4221088"/>
            <a:ext cx="18002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5157192"/>
            <a:ext cx="18002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4149080"/>
            <a:ext cx="21960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5157192"/>
            <a:ext cx="1800200" cy="5400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Určete vrchol paraboly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881313" y="2924175"/>
          <a:ext cx="3336925" cy="546100"/>
        </p:xfrm>
        <a:graphic>
          <a:graphicData uri="http://schemas.openxmlformats.org/presentationml/2006/ole">
            <p:oleObj spid="_x0000_s4098" name="Rovnice" r:id="rId3" imgW="1396800" imgH="22860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987824" y="2132856"/>
          <a:ext cx="2244725" cy="546100"/>
        </p:xfrm>
        <a:graphic>
          <a:graphicData uri="http://schemas.openxmlformats.org/presentationml/2006/ole">
            <p:oleObj spid="_x0000_s4099" name="Rovnice" r:id="rId4" imgW="939600" imgH="22860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987824" y="3717032"/>
          <a:ext cx="3305175" cy="546100"/>
        </p:xfrm>
        <a:graphic>
          <a:graphicData uri="http://schemas.openxmlformats.org/presentationml/2006/ole">
            <p:oleObj spid="_x0000_s4100" name="Rovnice" r:id="rId5" imgW="1384200" imgH="22860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2987824" y="4509120"/>
          <a:ext cx="2214562" cy="546100"/>
        </p:xfrm>
        <a:graphic>
          <a:graphicData uri="http://schemas.openxmlformats.org/presentationml/2006/ole">
            <p:oleObj spid="_x0000_s4102" name="Rovnice" r:id="rId6" imgW="927000" imgH="228600" progId="Equation.3">
              <p:embed/>
            </p:oleObj>
          </a:graphicData>
        </a:graphic>
      </p:graphicFrame>
      <p:graphicFrame>
        <p:nvGraphicFramePr>
          <p:cNvPr id="2063" name="Object 15"/>
          <p:cNvGraphicFramePr>
            <a:graphicFrameLocks noChangeAspect="1"/>
          </p:cNvGraphicFramePr>
          <p:nvPr/>
        </p:nvGraphicFramePr>
        <p:xfrm>
          <a:off x="2987824" y="5301208"/>
          <a:ext cx="1638300" cy="515937"/>
        </p:xfrm>
        <a:graphic>
          <a:graphicData uri="http://schemas.openxmlformats.org/presentationml/2006/ole">
            <p:oleObj spid="_x0000_s4105" name="Rovnice" r:id="rId7" imgW="685800" imgH="215640" progId="Equation.3">
              <p:embed/>
            </p:oleObj>
          </a:graphicData>
        </a:graphic>
      </p:graphicFrame>
      <p:sp>
        <p:nvSpPr>
          <p:cNvPr id="13" name="Zaoblený obdélník 12"/>
          <p:cNvSpPr/>
          <p:nvPr/>
        </p:nvSpPr>
        <p:spPr>
          <a:xfrm>
            <a:off x="1475656" y="1556792"/>
            <a:ext cx="604867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Návod na numerické řešení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2924944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717032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581128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301208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Určete vrchol paraboly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897188" y="2924175"/>
          <a:ext cx="3305175" cy="546100"/>
        </p:xfrm>
        <a:graphic>
          <a:graphicData uri="http://schemas.openxmlformats.org/presentationml/2006/ole">
            <p:oleObj spid="_x0000_s25602" name="Rovnice" r:id="rId3" imgW="1384200" imgH="22860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987824" y="2132856"/>
          <a:ext cx="2244725" cy="546100"/>
        </p:xfrm>
        <a:graphic>
          <a:graphicData uri="http://schemas.openxmlformats.org/presentationml/2006/ole">
            <p:oleObj spid="_x0000_s25603" name="Rovnice" r:id="rId4" imgW="939600" imgH="22860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987824" y="3717032"/>
          <a:ext cx="3305175" cy="546100"/>
        </p:xfrm>
        <a:graphic>
          <a:graphicData uri="http://schemas.openxmlformats.org/presentationml/2006/ole">
            <p:oleObj spid="_x0000_s25604" name="Rovnice" r:id="rId5" imgW="1384200" imgH="22860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2987824" y="4509120"/>
          <a:ext cx="2214562" cy="546100"/>
        </p:xfrm>
        <a:graphic>
          <a:graphicData uri="http://schemas.openxmlformats.org/presentationml/2006/ole">
            <p:oleObj spid="_x0000_s25605" name="Rovnice" r:id="rId6" imgW="927000" imgH="228600" progId="Equation.3">
              <p:embed/>
            </p:oleObj>
          </a:graphicData>
        </a:graphic>
      </p:graphicFrame>
      <p:graphicFrame>
        <p:nvGraphicFramePr>
          <p:cNvPr id="2063" name="Object 15"/>
          <p:cNvGraphicFramePr>
            <a:graphicFrameLocks noChangeAspect="1"/>
          </p:cNvGraphicFramePr>
          <p:nvPr/>
        </p:nvGraphicFramePr>
        <p:xfrm>
          <a:off x="2867025" y="5300663"/>
          <a:ext cx="1881188" cy="515937"/>
        </p:xfrm>
        <a:graphic>
          <a:graphicData uri="http://schemas.openxmlformats.org/presentationml/2006/ole">
            <p:oleObj spid="_x0000_s25606" name="Rovnice" r:id="rId7" imgW="787320" imgH="215640" progId="Equation.3">
              <p:embed/>
            </p:oleObj>
          </a:graphicData>
        </a:graphic>
      </p:graphicFrame>
      <p:sp>
        <p:nvSpPr>
          <p:cNvPr id="13" name="Zaoblený obdélník 12"/>
          <p:cNvSpPr/>
          <p:nvPr/>
        </p:nvSpPr>
        <p:spPr>
          <a:xfrm>
            <a:off x="1547664" y="1556792"/>
            <a:ext cx="604867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Návod na numerické řešení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2924944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3717032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4509120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229200"/>
            <a:ext cx="3384000" cy="54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Určete vrchol paraboly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755576" y="4101074"/>
          <a:ext cx="3670300" cy="546100"/>
        </p:xfrm>
        <a:graphic>
          <a:graphicData uri="http://schemas.openxmlformats.org/presentationml/2006/ole">
            <p:oleObj spid="_x0000_s8194" name="Rovnice" r:id="rId3" imgW="1536480" imgH="22860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755576" y="2420888"/>
          <a:ext cx="2760663" cy="546100"/>
        </p:xfrm>
        <a:graphic>
          <a:graphicData uri="http://schemas.openxmlformats.org/presentationml/2006/ole">
            <p:oleObj spid="_x0000_s8195" name="Rovnice" r:id="rId4" imgW="1155600" imgH="22860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741363" y="4941888"/>
          <a:ext cx="3851275" cy="546100"/>
        </p:xfrm>
        <a:graphic>
          <a:graphicData uri="http://schemas.openxmlformats.org/presentationml/2006/ole">
            <p:oleObj spid="_x0000_s8196" name="Rovnice" r:id="rId5" imgW="1612800" imgH="22860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5651500" y="3141663"/>
          <a:ext cx="2730500" cy="473075"/>
        </p:xfrm>
        <a:graphic>
          <a:graphicData uri="http://schemas.openxmlformats.org/presentationml/2006/ole">
            <p:oleObj spid="_x0000_s8197" name="Rovnice" r:id="rId6" imgW="1143000" imgH="228600" progId="Equation.3">
              <p:embed/>
            </p:oleObj>
          </a:graphicData>
        </a:graphic>
      </p:graphicFrame>
      <p:graphicFrame>
        <p:nvGraphicFramePr>
          <p:cNvPr id="2063" name="Object 15"/>
          <p:cNvGraphicFramePr>
            <a:graphicFrameLocks noChangeAspect="1"/>
          </p:cNvGraphicFramePr>
          <p:nvPr/>
        </p:nvGraphicFramePr>
        <p:xfrm>
          <a:off x="5637213" y="4941888"/>
          <a:ext cx="1819275" cy="515937"/>
        </p:xfrm>
        <a:graphic>
          <a:graphicData uri="http://schemas.openxmlformats.org/presentationml/2006/ole">
            <p:oleObj spid="_x0000_s8198" name="Rovnice" r:id="rId7" imgW="761760" imgH="215640" progId="Equation.3">
              <p:embed/>
            </p:oleObj>
          </a:graphicData>
        </a:graphic>
      </p:graphicFrame>
      <p:sp>
        <p:nvSpPr>
          <p:cNvPr id="13" name="Zaoblený obdélník 12"/>
          <p:cNvSpPr/>
          <p:nvPr/>
        </p:nvSpPr>
        <p:spPr>
          <a:xfrm>
            <a:off x="1547664" y="1628800"/>
            <a:ext cx="604867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Návod na numerické řešení</a:t>
            </a:r>
          </a:p>
        </p:txBody>
      </p:sp>
      <p:graphicFrame>
        <p:nvGraphicFramePr>
          <p:cNvPr id="8199" name="Object 4"/>
          <p:cNvGraphicFramePr>
            <a:graphicFrameLocks noChangeAspect="1"/>
          </p:cNvGraphicFramePr>
          <p:nvPr/>
        </p:nvGraphicFramePr>
        <p:xfrm>
          <a:off x="755576" y="3260981"/>
          <a:ext cx="2609850" cy="546100"/>
        </p:xfrm>
        <a:graphic>
          <a:graphicData uri="http://schemas.openxmlformats.org/presentationml/2006/ole">
            <p:oleObj spid="_x0000_s8199" name="Rovnice" r:id="rId8" imgW="1091880" imgH="228600" progId="Equation.3">
              <p:embed/>
            </p:oleObj>
          </a:graphicData>
        </a:graphic>
      </p:graphicFrame>
      <p:graphicFrame>
        <p:nvGraphicFramePr>
          <p:cNvPr id="8200" name="Object 12"/>
          <p:cNvGraphicFramePr>
            <a:graphicFrameLocks noChangeAspect="1"/>
          </p:cNvGraphicFramePr>
          <p:nvPr/>
        </p:nvGraphicFramePr>
        <p:xfrm>
          <a:off x="5652120" y="3933056"/>
          <a:ext cx="2700338" cy="576263"/>
        </p:xfrm>
        <a:graphic>
          <a:graphicData uri="http://schemas.openxmlformats.org/presentationml/2006/ole">
            <p:oleObj spid="_x0000_s8200" name="Rovnice" r:id="rId9" imgW="1130040" imgH="241200" progId="Equation.3">
              <p:embed/>
            </p:oleObj>
          </a:graphicData>
        </a:graphic>
      </p:graphicFrame>
      <p:sp>
        <p:nvSpPr>
          <p:cNvPr id="12" name="Zaoblený obdélník 11"/>
          <p:cNvSpPr/>
          <p:nvPr/>
        </p:nvSpPr>
        <p:spPr>
          <a:xfrm>
            <a:off x="3419872" y="5661248"/>
            <a:ext cx="230425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Příliš pracné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3140968"/>
            <a:ext cx="3384000" cy="61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 upravit podle vzorce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4005064"/>
            <a:ext cx="3384000" cy="61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 roznásobit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4941168"/>
            <a:ext cx="3384000" cy="61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 určit vrchol paraboly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4077072"/>
            <a:ext cx="3780000" cy="61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 doplnit na trojčlen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5576" y="3212976"/>
            <a:ext cx="3780000" cy="61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 vytknout 7 – normovaný tvar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5576" y="4941168"/>
            <a:ext cx="3780000" cy="61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 správně uzávorkovat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7" grpId="0" animBg="1"/>
      <p:bldP spid="18" grpId="0" animBg="1"/>
      <p:bldP spid="19" grpId="0" animBg="1"/>
      <p:bldP spid="22" grpId="0" animBg="1"/>
      <p:bldP spid="2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Odvození a využití vzorce </a:t>
            </a:r>
            <a:br>
              <a:rPr lang="cs-CZ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</a:br>
            <a:r>
              <a:rPr lang="cs-CZ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pro vrchol paraboly</a:t>
            </a:r>
            <a:endParaRPr lang="cs-CZ" dirty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dirty="0" smtClean="0"/>
              <a:t>Je zadána libovolná kvadratická funkce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odvození vzorce </a:t>
            </a:r>
            <a:r>
              <a:rPr lang="cs-CZ" dirty="0" smtClean="0">
                <a:hlinkClick r:id="rId3" action="ppaction://hlinksldjump"/>
              </a:rPr>
              <a:t>zde</a:t>
            </a:r>
            <a:endParaRPr lang="cs-CZ" dirty="0" smtClean="0"/>
          </a:p>
          <a:p>
            <a:r>
              <a:rPr lang="cs-CZ" dirty="0" smtClean="0"/>
              <a:t>vzorec a jeho použití </a:t>
            </a:r>
            <a:r>
              <a:rPr lang="cs-CZ" dirty="0" smtClean="0">
                <a:hlinkClick r:id="rId4" action="ppaction://hlinksldjump"/>
              </a:rPr>
              <a:t>zde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899592" y="2708920"/>
          <a:ext cx="2820988" cy="546100"/>
        </p:xfrm>
        <a:graphic>
          <a:graphicData uri="http://schemas.openxmlformats.org/presentationml/2006/ole">
            <p:oleObj spid="_x0000_s9218" name="Rovnice" r:id="rId5" imgW="11808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11560" y="548680"/>
            <a:ext cx="7632848" cy="50405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67500" lnSpcReduction="20000"/>
          </a:bodyPr>
          <a:lstStyle/>
          <a:p>
            <a:pPr>
              <a:spcBef>
                <a:spcPct val="0"/>
              </a:spcBef>
            </a:pPr>
            <a:r>
              <a:rPr lang="cs-CZ" sz="4000" dirty="0" smtClean="0">
                <a:solidFill>
                  <a:schemeClr val="dk1"/>
                </a:solidFill>
              </a:rPr>
              <a:t>Odvození vzorce pro výpočet vrcholu </a:t>
            </a:r>
          </a:p>
        </p:txBody>
      </p:sp>
      <p:graphicFrame>
        <p:nvGraphicFramePr>
          <p:cNvPr id="3081" name="Object 6"/>
          <p:cNvGraphicFramePr>
            <a:graphicFrameLocks noChangeAspect="1"/>
          </p:cNvGraphicFramePr>
          <p:nvPr/>
        </p:nvGraphicFramePr>
        <p:xfrm>
          <a:off x="683568" y="1556792"/>
          <a:ext cx="2808312" cy="976086"/>
        </p:xfrm>
        <a:graphic>
          <a:graphicData uri="http://schemas.openxmlformats.org/presentationml/2006/ole">
            <p:oleObj spid="_x0000_s3081" name="Rovnice" r:id="rId3" imgW="1244520" imgH="431640" progId="Equation.3">
              <p:embed/>
            </p:oleObj>
          </a:graphicData>
        </a:graphic>
      </p:graphicFrame>
      <p:graphicFrame>
        <p:nvGraphicFramePr>
          <p:cNvPr id="3082" name="Object 6"/>
          <p:cNvGraphicFramePr>
            <a:graphicFrameLocks noChangeAspect="1"/>
          </p:cNvGraphicFramePr>
          <p:nvPr/>
        </p:nvGraphicFramePr>
        <p:xfrm>
          <a:off x="611560" y="2564904"/>
          <a:ext cx="5394325" cy="1041400"/>
        </p:xfrm>
        <a:graphic>
          <a:graphicData uri="http://schemas.openxmlformats.org/presentationml/2006/ole">
            <p:oleObj spid="_x0000_s3082" name="Rovnice" r:id="rId4" imgW="2768400" imgH="533160" progId="Equation.3">
              <p:embed/>
            </p:oleObj>
          </a:graphicData>
        </a:graphic>
      </p:graphicFrame>
      <p:graphicFrame>
        <p:nvGraphicFramePr>
          <p:cNvPr id="3084" name="Object 12"/>
          <p:cNvGraphicFramePr>
            <a:graphicFrameLocks noChangeAspect="1"/>
          </p:cNvGraphicFramePr>
          <p:nvPr/>
        </p:nvGraphicFramePr>
        <p:xfrm>
          <a:off x="755576" y="3861049"/>
          <a:ext cx="4032447" cy="1008112"/>
        </p:xfrm>
        <a:graphic>
          <a:graphicData uri="http://schemas.openxmlformats.org/presentationml/2006/ole">
            <p:oleObj spid="_x0000_s3084" name="Rovnice" r:id="rId5" imgW="1968480" imgH="533160" progId="Equation.3">
              <p:embed/>
            </p:oleObj>
          </a:graphicData>
        </a:graphic>
      </p:graphicFrame>
      <p:sp>
        <p:nvSpPr>
          <p:cNvPr id="17" name="Zaoblený obdélník 16"/>
          <p:cNvSpPr/>
          <p:nvPr/>
        </p:nvSpPr>
        <p:spPr>
          <a:xfrm>
            <a:off x="1403648" y="2636912"/>
            <a:ext cx="2880320" cy="86409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089" name="Object 17"/>
          <p:cNvGraphicFramePr>
            <a:graphicFrameLocks noChangeAspect="1"/>
          </p:cNvGraphicFramePr>
          <p:nvPr/>
        </p:nvGraphicFramePr>
        <p:xfrm>
          <a:off x="755576" y="5157192"/>
          <a:ext cx="3613150" cy="1093787"/>
        </p:xfrm>
        <a:graphic>
          <a:graphicData uri="http://schemas.openxmlformats.org/presentationml/2006/ole">
            <p:oleObj spid="_x0000_s3089" name="Rovnice" r:id="rId6" imgW="1765080" imgH="53316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611560" y="1556792"/>
            <a:ext cx="3528392" cy="97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 Vytkneme koeficient a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090" name="Object 6"/>
          <p:cNvGraphicFramePr>
            <a:graphicFrameLocks noChangeAspect="1"/>
          </p:cNvGraphicFramePr>
          <p:nvPr/>
        </p:nvGraphicFramePr>
        <p:xfrm>
          <a:off x="5940152" y="518688"/>
          <a:ext cx="2160240" cy="546231"/>
        </p:xfrm>
        <a:graphic>
          <a:graphicData uri="http://schemas.openxmlformats.org/presentationml/2006/ole">
            <p:oleObj spid="_x0000_s3090" name="Rovnice" r:id="rId7" imgW="990360" imgH="228600" progId="Equation.3">
              <p:embed/>
            </p:oleObj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611560" y="2636912"/>
            <a:ext cx="5400000" cy="97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  Doplníme na trojčlen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789040"/>
            <a:ext cx="4176000" cy="108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 Úprava na dvojčlen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560" y="5121181"/>
            <a:ext cx="3816000" cy="1080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 úprava členů v závorce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8" grpId="0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3086" name="Zástupný symbol pro obsah 17"/>
          <p:cNvGraphicFramePr>
            <a:graphicFrameLocks noChangeAspect="1"/>
          </p:cNvGraphicFramePr>
          <p:nvPr>
            <p:ph sz="half" idx="1"/>
          </p:nvPr>
        </p:nvGraphicFramePr>
        <p:xfrm>
          <a:off x="611560" y="5589240"/>
          <a:ext cx="6336952" cy="683749"/>
        </p:xfrm>
        <a:graphic>
          <a:graphicData uri="http://schemas.openxmlformats.org/presentationml/2006/ole">
            <p:oleObj spid="_x0000_s31749" name="Rovnice" r:id="rId3" imgW="3644640" imgH="393480" progId="Equation.3">
              <p:embed/>
            </p:oleObj>
          </a:graphicData>
        </a:graphic>
      </p:graphicFrame>
      <p:sp>
        <p:nvSpPr>
          <p:cNvPr id="12" name="Zaoblený obdélník 11"/>
          <p:cNvSpPr/>
          <p:nvPr/>
        </p:nvSpPr>
        <p:spPr>
          <a:xfrm>
            <a:off x="755576" y="620688"/>
            <a:ext cx="7632848" cy="50405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7500"/>
          </a:bodyPr>
          <a:lstStyle/>
          <a:p>
            <a:pPr>
              <a:lnSpc>
                <a:spcPct val="80000"/>
              </a:lnSpc>
              <a:spcBef>
                <a:spcPct val="0"/>
              </a:spcBef>
            </a:pPr>
            <a:r>
              <a:rPr lang="cs-CZ" sz="2700" dirty="0" smtClean="0">
                <a:solidFill>
                  <a:schemeClr val="dk1"/>
                </a:solidFill>
              </a:rPr>
              <a:t>Odvození vzorce pro výpočet vrcholu </a:t>
            </a:r>
          </a:p>
        </p:txBody>
      </p:sp>
      <p:graphicFrame>
        <p:nvGraphicFramePr>
          <p:cNvPr id="3089" name="Object 17"/>
          <p:cNvGraphicFramePr>
            <a:graphicFrameLocks noChangeAspect="1"/>
          </p:cNvGraphicFramePr>
          <p:nvPr/>
        </p:nvGraphicFramePr>
        <p:xfrm>
          <a:off x="611560" y="1772816"/>
          <a:ext cx="3146425" cy="963613"/>
        </p:xfrm>
        <a:graphic>
          <a:graphicData uri="http://schemas.openxmlformats.org/presentationml/2006/ole">
            <p:oleObj spid="_x0000_s31752" name="Rovnice" r:id="rId4" imgW="1536480" imgH="46980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67544" y="1772816"/>
            <a:ext cx="3816424" cy="97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 Roznásobení závorky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090" name="Object 6"/>
          <p:cNvGraphicFramePr>
            <a:graphicFrameLocks noChangeAspect="1"/>
          </p:cNvGraphicFramePr>
          <p:nvPr/>
        </p:nvGraphicFramePr>
        <p:xfrm>
          <a:off x="5868144" y="548680"/>
          <a:ext cx="2365375" cy="546100"/>
        </p:xfrm>
        <a:graphic>
          <a:graphicData uri="http://schemas.openxmlformats.org/presentationml/2006/ole">
            <p:oleObj spid="_x0000_s31753" name="Rovnice" r:id="rId5" imgW="990360" imgH="228600" progId="Equation.3">
              <p:embed/>
            </p:oleObj>
          </a:graphicData>
        </a:graphic>
      </p:graphicFrame>
      <p:graphicFrame>
        <p:nvGraphicFramePr>
          <p:cNvPr id="31754" name="Object 17"/>
          <p:cNvGraphicFramePr>
            <a:graphicFrameLocks noChangeAspect="1"/>
          </p:cNvGraphicFramePr>
          <p:nvPr/>
        </p:nvGraphicFramePr>
        <p:xfrm>
          <a:off x="539552" y="3140968"/>
          <a:ext cx="3560763" cy="963612"/>
        </p:xfrm>
        <a:graphic>
          <a:graphicData uri="http://schemas.openxmlformats.org/presentationml/2006/ole">
            <p:oleObj spid="_x0000_s31754" name="Rovnice" r:id="rId6" imgW="1739880" imgH="469800" progId="Equation.3">
              <p:embed/>
            </p:oleObj>
          </a:graphicData>
        </a:graphic>
      </p:graphicFrame>
      <p:sp>
        <p:nvSpPr>
          <p:cNvPr id="15" name="Zaoblený obdélník 14"/>
          <p:cNvSpPr/>
          <p:nvPr/>
        </p:nvSpPr>
        <p:spPr>
          <a:xfrm>
            <a:off x="1331640" y="3140968"/>
            <a:ext cx="1368152" cy="93610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915816" y="3140968"/>
            <a:ext cx="1368152" cy="936104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ný popisek 17"/>
          <p:cNvSpPr/>
          <p:nvPr/>
        </p:nvSpPr>
        <p:spPr>
          <a:xfrm>
            <a:off x="683568" y="4509120"/>
            <a:ext cx="1872208" cy="504056"/>
          </a:xfrm>
          <a:prstGeom prst="wedgeEllipseCallout">
            <a:avLst>
              <a:gd name="adj1" fmla="val 20920"/>
              <a:gd name="adj2" fmla="val -124462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Posunutí po ose x</a:t>
            </a:r>
            <a:endParaRPr lang="cs-CZ" dirty="0"/>
          </a:p>
        </p:txBody>
      </p:sp>
      <p:sp>
        <p:nvSpPr>
          <p:cNvPr id="19" name="Oválný popisek 18"/>
          <p:cNvSpPr/>
          <p:nvPr/>
        </p:nvSpPr>
        <p:spPr>
          <a:xfrm>
            <a:off x="2987824" y="4365104"/>
            <a:ext cx="1872208" cy="648072"/>
          </a:xfrm>
          <a:prstGeom prst="wedgeEllipseCallout">
            <a:avLst>
              <a:gd name="adj1" fmla="val -15461"/>
              <a:gd name="adj2" fmla="val -88675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Posunutí po ose 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3140968"/>
            <a:ext cx="3960440" cy="1044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 Vyhodnocení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5" grpId="1" animBg="1"/>
      <p:bldP spid="16" grpId="0" animBg="1"/>
      <p:bldP spid="16" grpId="1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Vzorec a jeho použití</a:t>
            </a:r>
            <a:endParaRPr lang="cs-CZ" sz="4000" dirty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971600" y="2348880"/>
          <a:ext cx="2820988" cy="546100"/>
        </p:xfrm>
        <a:graphic>
          <a:graphicData uri="http://schemas.openxmlformats.org/presentationml/2006/ole">
            <p:oleObj spid="_x0000_s32770" name="Rovnice" r:id="rId3" imgW="1180800" imgH="228600" progId="Equation.3">
              <p:embed/>
            </p:oleObj>
          </a:graphicData>
        </a:graphic>
      </p:graphicFrame>
      <p:graphicFrame>
        <p:nvGraphicFramePr>
          <p:cNvPr id="3087" name="Zástupný symbol pro obsah 17"/>
          <p:cNvGraphicFramePr>
            <a:graphicFrameLocks noChangeAspect="1"/>
          </p:cNvGraphicFramePr>
          <p:nvPr/>
        </p:nvGraphicFramePr>
        <p:xfrm>
          <a:off x="854075" y="3141663"/>
          <a:ext cx="1819275" cy="854075"/>
        </p:xfrm>
        <a:graphic>
          <a:graphicData uri="http://schemas.openxmlformats.org/presentationml/2006/ole">
            <p:oleObj spid="_x0000_s32771" name="Rovnice" r:id="rId4" imgW="838080" imgH="393480" progId="Equation.3">
              <p:embed/>
            </p:oleObj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628800"/>
            <a:ext cx="7632848" cy="4281339"/>
          </a:xfrm>
        </p:spPr>
        <p:txBody>
          <a:bodyPr>
            <a:normAutofit/>
          </a:bodyPr>
          <a:lstStyle/>
          <a:p>
            <a:r>
              <a:rPr lang="cs-CZ" dirty="0" smtClean="0"/>
              <a:t>Zadáním je libovolná kvadratická funkce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342900" lvl="1" indent="-342900">
              <a:buNone/>
            </a:pPr>
            <a:r>
              <a:rPr lang="cs-CZ" dirty="0" smtClean="0"/>
              <a:t> </a:t>
            </a:r>
          </a:p>
          <a:p>
            <a:pPr lvl="1">
              <a:buNone/>
            </a:pPr>
            <a:endParaRPr lang="cs-CZ" b="1" dirty="0" smtClean="0"/>
          </a:p>
          <a:p>
            <a:r>
              <a:rPr lang="cs-CZ" dirty="0" smtClean="0"/>
              <a:t>Do rovnice funkce dosadit m</a:t>
            </a:r>
          </a:p>
          <a:p>
            <a:r>
              <a:rPr lang="cs-CZ" dirty="0" smtClean="0"/>
              <a:t>Souřadnice vrcholu V=</a:t>
            </a:r>
            <a:r>
              <a:rPr lang="en-US" dirty="0" smtClean="0"/>
              <a:t>[m</a:t>
            </a:r>
            <a:r>
              <a:rPr lang="cs-CZ" dirty="0" smtClean="0"/>
              <a:t>; n=f(m)</a:t>
            </a:r>
            <a:r>
              <a:rPr lang="en-US" dirty="0" smtClean="0"/>
              <a:t>]</a:t>
            </a: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Řešený příklad</a:t>
            </a:r>
            <a:endParaRPr lang="cs-CZ" dirty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403648" y="1484784"/>
            <a:ext cx="633670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Určete vrchol paraboly f: y=2x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-8x+15</a:t>
            </a:r>
          </a:p>
        </p:txBody>
      </p:sp>
      <p:graphicFrame>
        <p:nvGraphicFramePr>
          <p:cNvPr id="7" name="Zástupný symbol pro obsah 6"/>
          <p:cNvGraphicFramePr>
            <a:graphicFrameLocks noChangeAspect="1"/>
          </p:cNvGraphicFramePr>
          <p:nvPr>
            <p:ph idx="1"/>
          </p:nvPr>
        </p:nvGraphicFramePr>
        <p:xfrm>
          <a:off x="1835696" y="2708920"/>
          <a:ext cx="3384376" cy="462708"/>
        </p:xfrm>
        <a:graphic>
          <a:graphicData uri="http://schemas.openxmlformats.org/presentationml/2006/ole">
            <p:oleObj spid="_x0000_s10242" name="Rovnice" r:id="rId3" imgW="148572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907704" y="3356992"/>
          <a:ext cx="1660829" cy="792088"/>
        </p:xfrm>
        <a:graphic>
          <a:graphicData uri="http://schemas.openxmlformats.org/presentationml/2006/ole">
            <p:oleObj spid="_x0000_s10243" name="Rovnice" r:id="rId4" imgW="82548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907704" y="4293096"/>
          <a:ext cx="3937000" cy="455613"/>
        </p:xfrm>
        <a:graphic>
          <a:graphicData uri="http://schemas.openxmlformats.org/presentationml/2006/ole">
            <p:oleObj spid="_x0000_s10244" name="Rovnice" r:id="rId5" imgW="1981080" imgH="22860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979712" y="5013176"/>
          <a:ext cx="1728192" cy="625091"/>
        </p:xfrm>
        <a:graphic>
          <a:graphicData uri="http://schemas.openxmlformats.org/presentationml/2006/ole">
            <p:oleObj spid="_x0000_s10245" name="Rovnice" r:id="rId6" imgW="596880" imgH="21564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619672" y="2636912"/>
            <a:ext cx="4032448" cy="468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 určíme koeficienty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3356992"/>
            <a:ext cx="4032448" cy="792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 Výpočet x-</a:t>
            </a:r>
            <a:r>
              <a:rPr lang="cs-CZ" dirty="0" err="1" smtClean="0">
                <a:solidFill>
                  <a:schemeClr val="bg1"/>
                </a:solidFill>
              </a:rPr>
              <a:t>ové</a:t>
            </a:r>
            <a:r>
              <a:rPr lang="cs-CZ" dirty="0" smtClean="0">
                <a:solidFill>
                  <a:schemeClr val="bg1"/>
                </a:solidFill>
              </a:rPr>
              <a:t> souřadnice vrcholu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4293096"/>
            <a:ext cx="4248000" cy="504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 Výpočet y-</a:t>
            </a:r>
            <a:r>
              <a:rPr lang="cs-CZ" dirty="0" err="1" smtClean="0">
                <a:solidFill>
                  <a:schemeClr val="bg1"/>
                </a:solidFill>
              </a:rPr>
              <a:t>ové</a:t>
            </a:r>
            <a:r>
              <a:rPr lang="cs-CZ" dirty="0" smtClean="0">
                <a:solidFill>
                  <a:schemeClr val="bg1"/>
                </a:solidFill>
              </a:rPr>
              <a:t> souřadnice vrcholu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4941168"/>
            <a:ext cx="3996000" cy="648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 Souřadnice vrcholu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32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Úkol:Načrtněte graf funkce y=2x</a:t>
            </a:r>
            <a:r>
              <a:rPr lang="cs-CZ" sz="3200" baseline="300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2</a:t>
            </a:r>
            <a:r>
              <a:rPr lang="cs-CZ" sz="3200" dirty="0" smtClean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-8x+15</a:t>
            </a:r>
            <a:endParaRPr lang="cs-CZ" sz="3200" dirty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vrchol paraboly V=</a:t>
            </a:r>
            <a:r>
              <a:rPr lang="en-US" dirty="0" smtClean="0"/>
              <a:t>[2</a:t>
            </a:r>
            <a:r>
              <a:rPr lang="cs-CZ" dirty="0" smtClean="0"/>
              <a:t>; 7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a&gt;0, parabola má minimum </a:t>
            </a:r>
          </a:p>
          <a:p>
            <a:r>
              <a:rPr lang="cs-CZ" dirty="0" smtClean="0"/>
              <a:t>osa souměrnosti je rovnoběžná s osou y a prochází bodem </a:t>
            </a:r>
            <a:r>
              <a:rPr lang="en-US" dirty="0" smtClean="0"/>
              <a:t>[</a:t>
            </a:r>
            <a:r>
              <a:rPr lang="cs-CZ" dirty="0" smtClean="0"/>
              <a:t>2;0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dopočítáme f(1), f(0)</a:t>
            </a:r>
          </a:p>
          <a:p>
            <a:r>
              <a:rPr lang="cs-CZ" dirty="0" smtClean="0"/>
              <a:t>souměrné hodnoty f(3), f(4)</a:t>
            </a:r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547664" y="1556792"/>
            <a:ext cx="604867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Další vlastnosti paraboly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Náčrtek grafu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6288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4000" dirty="0" smtClean="0"/>
              <a:t>Náčrtek grafu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6288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Veškeré materiály včetně obrázků jsou dílem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602</TotalTime>
  <Words>385</Words>
  <Application>Microsoft Office PowerPoint</Application>
  <PresentationFormat>Předvádění na obrazovce (4:3)</PresentationFormat>
  <Paragraphs>107</Paragraphs>
  <Slides>18</Slides>
  <Notes>2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sady Office</vt:lpstr>
      <vt:lpstr>Rovnice</vt:lpstr>
      <vt:lpstr>Snímek 1</vt:lpstr>
      <vt:lpstr>Snímek 2</vt:lpstr>
      <vt:lpstr>Vrchol paraboly</vt:lpstr>
      <vt:lpstr>Úkol:Určete vrchol paraboly zpaměti</vt:lpstr>
      <vt:lpstr>Úkol:Určete vrchol paraboly </vt:lpstr>
      <vt:lpstr>Úkol:Určete vrchol paraboly</vt:lpstr>
      <vt:lpstr>Určete vrchol paraboly</vt:lpstr>
      <vt:lpstr>Určete vrchol paraboly</vt:lpstr>
      <vt:lpstr>Určete vrchol paraboly</vt:lpstr>
      <vt:lpstr>Odvození a využití vzorce  pro vrchol paraboly</vt:lpstr>
      <vt:lpstr>Snímek 11</vt:lpstr>
      <vt:lpstr>Snímek 12</vt:lpstr>
      <vt:lpstr>Vzorec a jeho použití</vt:lpstr>
      <vt:lpstr>Řešený příklad</vt:lpstr>
      <vt:lpstr>Úkol:Načrtněte graf funkce y=2x2-8x+15</vt:lpstr>
      <vt:lpstr>Náčrtek grafu</vt:lpstr>
      <vt:lpstr>Náčrtek grafu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Parabola a její vlastnosti</dc:title>
  <dc:creator>admin</dc:creator>
  <cp:lastModifiedBy>admin</cp:lastModifiedBy>
  <cp:revision>59</cp:revision>
  <dcterms:created xsi:type="dcterms:W3CDTF">2012-11-11T16:20:33Z</dcterms:created>
  <dcterms:modified xsi:type="dcterms:W3CDTF">2013-01-28T18:54:24Z</dcterms:modified>
</cp:coreProperties>
</file>