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VY_32_INOVACE_05_Infinitiv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purpose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Téma:Infinitiv</a:t>
          </a:r>
          <a:r>
            <a:rPr lang="cs-CZ" dirty="0" smtClean="0"/>
            <a:t>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purpose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VY_32_INOVACE_05_Infinitiv </a:t>
          </a:r>
          <a:r>
            <a:rPr lang="cs-CZ" sz="1400" kern="1200" dirty="0" err="1" smtClean="0"/>
            <a:t>of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purpose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Téma:Infinitiv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of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purpose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77377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7092788"/>
              </p:ext>
            </p:extLst>
          </p:nvPr>
        </p:nvGraphicFramePr>
        <p:xfrm>
          <a:off x="457200" y="1600200"/>
          <a:ext cx="8229600" cy="29413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9.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 používáním účelového infinitivu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</a:t>
                      </a:r>
                      <a:r>
                        <a:rPr lang="cs-CZ" dirty="0" smtClean="0"/>
                        <a:t>se</a:t>
                      </a:r>
                      <a:r>
                        <a:rPr lang="cs-CZ" baseline="0" dirty="0" smtClean="0"/>
                        <a:t> seznámí s termínem účelový infinitiv.</a:t>
                      </a:r>
                      <a:endParaRPr lang="cs-CZ" baseline="0" dirty="0" smtClean="0"/>
                    </a:p>
                    <a:p>
                      <a:r>
                        <a:rPr lang="cs-CZ" baseline="0" dirty="0" smtClean="0"/>
                        <a:t>Snímek </a:t>
                      </a:r>
                      <a:r>
                        <a:rPr lang="cs-CZ" baseline="0" dirty="0" smtClean="0"/>
                        <a:t>5-7 </a:t>
                      </a:r>
                      <a:r>
                        <a:rPr lang="cs-CZ" baseline="0" dirty="0" smtClean="0"/>
                        <a:t>– žáci </a:t>
                      </a:r>
                      <a:r>
                        <a:rPr lang="cs-CZ" baseline="0" dirty="0" smtClean="0"/>
                        <a:t>si zapíší do sešitu.</a:t>
                      </a:r>
                    </a:p>
                    <a:p>
                      <a:r>
                        <a:rPr lang="cs-CZ" baseline="0" dirty="0" smtClean="0"/>
                        <a:t>Snímek 8 – žáci se pokusí přeložit.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132856"/>
            <a:ext cx="79208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b="1" dirty="0" smtClean="0"/>
              <a:t>      </a:t>
            </a:r>
            <a:endParaRPr lang="cs-CZ" sz="6600" b="1" dirty="0"/>
          </a:p>
        </p:txBody>
      </p:sp>
      <p:sp>
        <p:nvSpPr>
          <p:cNvPr id="4" name="Obdélník 3"/>
          <p:cNvSpPr/>
          <p:nvPr/>
        </p:nvSpPr>
        <p:spPr>
          <a:xfrm>
            <a:off x="683568" y="836712"/>
            <a:ext cx="74888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latin typeface="+mj-lt"/>
              </a:rPr>
              <a:t>      Účelový infinitiv</a:t>
            </a:r>
          </a:p>
          <a:p>
            <a:r>
              <a:rPr lang="cs-CZ" sz="6000" dirty="0">
                <a:latin typeface="+mj-lt"/>
              </a:rPr>
              <a:t/>
            </a:r>
            <a:br>
              <a:rPr lang="cs-CZ" sz="6000" dirty="0">
                <a:latin typeface="+mj-lt"/>
              </a:rPr>
            </a:br>
            <a:r>
              <a:rPr lang="cs-CZ" sz="6000" dirty="0">
                <a:latin typeface="+mj-lt"/>
              </a:rPr>
              <a:t>    </a:t>
            </a:r>
            <a:r>
              <a:rPr lang="cs-CZ" sz="6000" b="1" i="1" dirty="0">
                <a:solidFill>
                  <a:srgbClr val="FF0066"/>
                </a:solidFill>
                <a:latin typeface="+mj-lt"/>
              </a:rPr>
              <a:t>Infinitive </a:t>
            </a:r>
            <a:r>
              <a:rPr lang="cs-CZ" sz="6000" b="1" i="1" dirty="0" err="1">
                <a:solidFill>
                  <a:srgbClr val="FF0066"/>
                </a:solidFill>
                <a:latin typeface="+mj-lt"/>
              </a:rPr>
              <a:t>of</a:t>
            </a:r>
            <a:r>
              <a:rPr lang="cs-CZ" sz="6000" b="1" i="1" dirty="0">
                <a:solidFill>
                  <a:srgbClr val="FF0066"/>
                </a:solidFill>
                <a:latin typeface="+mj-lt"/>
              </a:rPr>
              <a:t> </a:t>
            </a:r>
            <a:r>
              <a:rPr lang="cs-CZ" sz="6000" b="1" i="1" dirty="0" err="1" smtClean="0">
                <a:solidFill>
                  <a:srgbClr val="FF0066"/>
                </a:solidFill>
                <a:latin typeface="+mj-lt"/>
              </a:rPr>
              <a:t>purpose</a:t>
            </a:r>
            <a:endParaRPr lang="cs-CZ" sz="6000" dirty="0">
              <a:latin typeface="+mj-lt"/>
            </a:endParaRPr>
          </a:p>
        </p:txBody>
      </p:sp>
      <p:pic>
        <p:nvPicPr>
          <p:cNvPr id="1027" name="Picture 3" descr="C:\Users\X\AppData\Local\Microsoft\Windows\Temporary Internet Files\Content.IE5\ZAVS63D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05064"/>
            <a:ext cx="2798894" cy="230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16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7200" dirty="0"/>
              <a:t>Infinitivem můžeme vyjádřit účel činnosti nebo důvod, proč něco děláme.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617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Zapiš si do sešitu.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944" y="1196752"/>
            <a:ext cx="8964488" cy="4813995"/>
          </a:xfrm>
        </p:spPr>
        <p:txBody>
          <a:bodyPr>
            <a:normAutofit/>
          </a:bodyPr>
          <a:lstStyle/>
          <a:p>
            <a:r>
              <a:rPr lang="cs-CZ" sz="3600" dirty="0" err="1"/>
              <a:t>I´m</a:t>
            </a:r>
            <a:r>
              <a:rPr lang="cs-CZ" sz="3600" dirty="0"/>
              <a:t> </a:t>
            </a:r>
            <a:r>
              <a:rPr lang="cs-CZ" sz="3600" dirty="0" err="1"/>
              <a:t>saving</a:t>
            </a:r>
            <a:r>
              <a:rPr lang="cs-CZ" sz="3600" dirty="0"/>
              <a:t> my </a:t>
            </a:r>
            <a:r>
              <a:rPr lang="cs-CZ" sz="3600" dirty="0" err="1"/>
              <a:t>money</a:t>
            </a:r>
            <a:r>
              <a:rPr lang="cs-CZ" sz="3600" dirty="0"/>
              <a:t> </a:t>
            </a:r>
            <a:r>
              <a:rPr lang="cs-CZ" sz="3600" dirty="0">
                <a:solidFill>
                  <a:srgbClr val="FF0000"/>
                </a:solidFill>
              </a:rPr>
              <a:t>to </a:t>
            </a:r>
            <a:r>
              <a:rPr lang="cs-CZ" sz="3600" dirty="0" err="1">
                <a:solidFill>
                  <a:srgbClr val="FF0000"/>
                </a:solidFill>
              </a:rPr>
              <a:t>buy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/>
              <a:t>a </a:t>
            </a:r>
            <a:r>
              <a:rPr lang="cs-CZ" sz="3600" dirty="0" err="1" smtClean="0"/>
              <a:t>new</a:t>
            </a:r>
            <a:r>
              <a:rPr lang="cs-CZ" sz="3600" dirty="0" smtClean="0"/>
              <a:t> </a:t>
            </a:r>
            <a:r>
              <a:rPr lang="cs-CZ" sz="3600" dirty="0" err="1" smtClean="0"/>
              <a:t>computer</a:t>
            </a:r>
            <a:r>
              <a:rPr lang="cs-CZ" sz="3600" dirty="0" smtClean="0"/>
              <a:t>.</a:t>
            </a:r>
            <a:endParaRPr lang="cs-CZ" sz="3600" dirty="0"/>
          </a:p>
          <a:p>
            <a:pPr>
              <a:buFontTx/>
              <a:buNone/>
            </a:pPr>
            <a:r>
              <a:rPr lang="cs-CZ" sz="3600" dirty="0" smtClean="0">
                <a:solidFill>
                  <a:srgbClr val="FF0066"/>
                </a:solidFill>
              </a:rPr>
              <a:t>   (</a:t>
            </a:r>
            <a:r>
              <a:rPr lang="cs-CZ" sz="3600" dirty="0" err="1">
                <a:solidFill>
                  <a:srgbClr val="FF0066"/>
                </a:solidFill>
              </a:rPr>
              <a:t>because</a:t>
            </a:r>
            <a:r>
              <a:rPr lang="cs-CZ" sz="3600" dirty="0">
                <a:solidFill>
                  <a:srgbClr val="FF0066"/>
                </a:solidFill>
              </a:rPr>
              <a:t> I </a:t>
            </a:r>
            <a:r>
              <a:rPr lang="cs-CZ" sz="3600" dirty="0" err="1">
                <a:solidFill>
                  <a:srgbClr val="FF0066"/>
                </a:solidFill>
              </a:rPr>
              <a:t>want</a:t>
            </a:r>
            <a:r>
              <a:rPr lang="cs-CZ" sz="3600" dirty="0">
                <a:solidFill>
                  <a:srgbClr val="FF0066"/>
                </a:solidFill>
              </a:rPr>
              <a:t> to </a:t>
            </a:r>
            <a:r>
              <a:rPr lang="cs-CZ" sz="3600" dirty="0" err="1">
                <a:solidFill>
                  <a:srgbClr val="FF0066"/>
                </a:solidFill>
              </a:rPr>
              <a:t>buy</a:t>
            </a:r>
            <a:r>
              <a:rPr lang="cs-CZ" sz="3600" dirty="0">
                <a:solidFill>
                  <a:srgbClr val="FF0066"/>
                </a:solidFill>
              </a:rPr>
              <a:t> a </a:t>
            </a:r>
            <a:r>
              <a:rPr lang="cs-CZ" sz="3600" dirty="0" smtClean="0">
                <a:solidFill>
                  <a:srgbClr val="FF0066"/>
                </a:solidFill>
              </a:rPr>
              <a:t> </a:t>
            </a:r>
            <a:r>
              <a:rPr lang="cs-CZ" sz="3600" dirty="0" err="1" smtClean="0">
                <a:solidFill>
                  <a:srgbClr val="FF0066"/>
                </a:solidFill>
              </a:rPr>
              <a:t>new</a:t>
            </a:r>
            <a:r>
              <a:rPr lang="cs-CZ" sz="3600" dirty="0" smtClean="0">
                <a:solidFill>
                  <a:srgbClr val="FF0066"/>
                </a:solidFill>
              </a:rPr>
              <a:t> </a:t>
            </a:r>
            <a:r>
              <a:rPr lang="cs-CZ" sz="3600" dirty="0" err="1" smtClean="0">
                <a:solidFill>
                  <a:srgbClr val="FF0066"/>
                </a:solidFill>
              </a:rPr>
              <a:t>computer</a:t>
            </a:r>
            <a:r>
              <a:rPr lang="cs-CZ" sz="3600" dirty="0" smtClean="0">
                <a:solidFill>
                  <a:srgbClr val="FF0066"/>
                </a:solidFill>
              </a:rPr>
              <a:t>)</a:t>
            </a:r>
            <a:r>
              <a:rPr lang="cs-CZ" sz="3600" dirty="0" smtClean="0"/>
              <a:t>  </a:t>
            </a:r>
            <a:endParaRPr lang="cs-CZ" sz="3600" dirty="0"/>
          </a:p>
          <a:p>
            <a:r>
              <a:rPr lang="cs-CZ" sz="3600" dirty="0"/>
              <a:t>Šetřím peníze, abych si koupil </a:t>
            </a:r>
            <a:r>
              <a:rPr lang="cs-CZ" sz="3600" dirty="0" smtClean="0"/>
              <a:t>nový počítač.</a:t>
            </a:r>
            <a:endParaRPr lang="cs-CZ" sz="3600" dirty="0"/>
          </a:p>
          <a:p>
            <a:pPr>
              <a:buFontTx/>
              <a:buNone/>
            </a:pPr>
            <a:r>
              <a:rPr lang="cs-CZ" sz="3600" dirty="0"/>
              <a:t>	(protože si </a:t>
            </a:r>
            <a:r>
              <a:rPr lang="cs-CZ" sz="3600" dirty="0" smtClean="0"/>
              <a:t>chci koupit nový počítač)</a:t>
            </a:r>
            <a:endParaRPr lang="cs-CZ" sz="3600" dirty="0"/>
          </a:p>
        </p:txBody>
      </p:sp>
      <p:pic>
        <p:nvPicPr>
          <p:cNvPr id="2050" name="Picture 2" descr="C:\Users\X\AppData\Local\Microsoft\Windows\Temporary Internet Files\Content.IE5\T4Z486A4\MC900432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337" y="4869160"/>
            <a:ext cx="15017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64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sz="4000" dirty="0" err="1" smtClean="0"/>
              <a:t>I´m</a:t>
            </a:r>
            <a:r>
              <a:rPr lang="cs-CZ" sz="4000" dirty="0" smtClean="0"/>
              <a:t> </a:t>
            </a:r>
            <a:r>
              <a:rPr lang="cs-CZ" sz="4000" dirty="0" err="1"/>
              <a:t>going</a:t>
            </a:r>
            <a:r>
              <a:rPr lang="cs-CZ" sz="4000" dirty="0"/>
              <a:t> to </a:t>
            </a:r>
            <a:r>
              <a:rPr lang="cs-CZ" sz="4000" dirty="0" err="1" smtClean="0"/>
              <a:t>Spain</a:t>
            </a:r>
            <a:r>
              <a:rPr lang="cs-CZ" sz="4000" dirty="0" smtClean="0"/>
              <a:t> </a:t>
            </a:r>
            <a:r>
              <a:rPr lang="cs-CZ" sz="4000" dirty="0">
                <a:solidFill>
                  <a:srgbClr val="FF0000"/>
                </a:solidFill>
              </a:rPr>
              <a:t>to </a:t>
            </a:r>
            <a:r>
              <a:rPr lang="cs-CZ" sz="4000" dirty="0" err="1">
                <a:solidFill>
                  <a:srgbClr val="FF0000"/>
                </a:solidFill>
              </a:rPr>
              <a:t>have</a:t>
            </a:r>
            <a:r>
              <a:rPr lang="cs-CZ" sz="4000" dirty="0"/>
              <a:t> a </a:t>
            </a:r>
            <a:r>
              <a:rPr lang="cs-CZ" sz="4000" dirty="0" err="1"/>
              <a:t>holiday</a:t>
            </a:r>
            <a:r>
              <a:rPr lang="cs-CZ" sz="4000" dirty="0"/>
              <a:t>.</a:t>
            </a:r>
          </a:p>
          <a:p>
            <a:pPr>
              <a:buFontTx/>
              <a:buNone/>
            </a:pPr>
            <a:r>
              <a:rPr lang="cs-CZ" sz="4000" dirty="0" smtClean="0">
                <a:solidFill>
                  <a:srgbClr val="FF0066"/>
                </a:solidFill>
              </a:rPr>
              <a:t>   (</a:t>
            </a:r>
            <a:r>
              <a:rPr lang="cs-CZ" sz="4000" dirty="0" err="1">
                <a:solidFill>
                  <a:srgbClr val="FF0066"/>
                </a:solidFill>
              </a:rPr>
              <a:t>because</a:t>
            </a:r>
            <a:r>
              <a:rPr lang="cs-CZ" sz="4000" dirty="0">
                <a:solidFill>
                  <a:srgbClr val="FF0066"/>
                </a:solidFill>
              </a:rPr>
              <a:t> </a:t>
            </a:r>
            <a:r>
              <a:rPr lang="cs-CZ" sz="4000" dirty="0" smtClean="0">
                <a:solidFill>
                  <a:srgbClr val="FF0066"/>
                </a:solidFill>
              </a:rPr>
              <a:t>I </a:t>
            </a:r>
            <a:r>
              <a:rPr lang="cs-CZ" sz="4000" dirty="0" err="1">
                <a:solidFill>
                  <a:srgbClr val="FF0066"/>
                </a:solidFill>
              </a:rPr>
              <a:t>want</a:t>
            </a:r>
            <a:r>
              <a:rPr lang="cs-CZ" sz="4000" dirty="0">
                <a:solidFill>
                  <a:srgbClr val="FF0066"/>
                </a:solidFill>
              </a:rPr>
              <a:t> to </a:t>
            </a:r>
            <a:r>
              <a:rPr lang="cs-CZ" sz="4000" dirty="0" err="1">
                <a:solidFill>
                  <a:srgbClr val="FF0066"/>
                </a:solidFill>
              </a:rPr>
              <a:t>have</a:t>
            </a:r>
            <a:r>
              <a:rPr lang="cs-CZ" sz="4000" dirty="0">
                <a:solidFill>
                  <a:srgbClr val="FF0066"/>
                </a:solidFill>
              </a:rPr>
              <a:t> a </a:t>
            </a:r>
            <a:r>
              <a:rPr lang="cs-CZ" sz="4000" dirty="0" err="1">
                <a:solidFill>
                  <a:srgbClr val="FF0066"/>
                </a:solidFill>
              </a:rPr>
              <a:t>holiday</a:t>
            </a:r>
            <a:r>
              <a:rPr lang="cs-CZ" sz="4000" dirty="0" smtClean="0">
                <a:solidFill>
                  <a:srgbClr val="FF0066"/>
                </a:solidFill>
              </a:rPr>
              <a:t>)</a:t>
            </a:r>
            <a:endParaRPr lang="cs-CZ" sz="4000" dirty="0"/>
          </a:p>
          <a:p>
            <a:r>
              <a:rPr lang="cs-CZ" sz="4000" dirty="0" smtClean="0"/>
              <a:t>Jedu </a:t>
            </a:r>
            <a:r>
              <a:rPr lang="cs-CZ" sz="4000" dirty="0"/>
              <a:t>do </a:t>
            </a:r>
            <a:r>
              <a:rPr lang="cs-CZ" sz="4000" dirty="0" smtClean="0"/>
              <a:t>Španělska </a:t>
            </a:r>
            <a:r>
              <a:rPr lang="cs-CZ" sz="4000" dirty="0"/>
              <a:t>na dovolenou.</a:t>
            </a:r>
          </a:p>
          <a:p>
            <a:pPr>
              <a:buFontTx/>
              <a:buNone/>
            </a:pPr>
            <a:r>
              <a:rPr lang="cs-CZ" sz="4000" dirty="0"/>
              <a:t>	(protože </a:t>
            </a:r>
            <a:r>
              <a:rPr lang="cs-CZ" sz="4000" dirty="0" smtClean="0"/>
              <a:t>chci </a:t>
            </a:r>
            <a:r>
              <a:rPr lang="cs-CZ" sz="4000" dirty="0"/>
              <a:t>mít dovolenou)</a:t>
            </a:r>
          </a:p>
          <a:p>
            <a:endParaRPr lang="cs-CZ" dirty="0"/>
          </a:p>
        </p:txBody>
      </p:sp>
      <p:pic>
        <p:nvPicPr>
          <p:cNvPr id="3074" name="Picture 2" descr="C:\Users\X\AppData\Local\Microsoft\Windows\Temporary Internet Files\Content.IE5\ZAVS63D2\MC9004324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59275"/>
            <a:ext cx="1787525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37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 – NELZE!!!!!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I´m</a:t>
            </a:r>
            <a:r>
              <a:rPr lang="cs-CZ" sz="4000" dirty="0" smtClean="0"/>
              <a:t> </a:t>
            </a:r>
            <a:r>
              <a:rPr lang="cs-CZ" sz="4000" dirty="0" err="1"/>
              <a:t>saving</a:t>
            </a:r>
            <a:r>
              <a:rPr lang="cs-CZ" sz="4000" dirty="0"/>
              <a:t> my </a:t>
            </a:r>
            <a:r>
              <a:rPr lang="cs-CZ" sz="4000" dirty="0" err="1"/>
              <a:t>money</a:t>
            </a:r>
            <a:r>
              <a:rPr lang="cs-CZ" sz="4000" dirty="0"/>
              <a:t> </a:t>
            </a:r>
            <a:r>
              <a:rPr lang="cs-CZ" sz="4000" dirty="0" err="1">
                <a:solidFill>
                  <a:srgbClr val="FF0066"/>
                </a:solidFill>
              </a:rPr>
              <a:t>for</a:t>
            </a:r>
            <a:r>
              <a:rPr lang="cs-CZ" sz="4000" dirty="0">
                <a:solidFill>
                  <a:srgbClr val="FF0066"/>
                </a:solidFill>
              </a:rPr>
              <a:t> to </a:t>
            </a:r>
            <a:r>
              <a:rPr lang="cs-CZ" sz="4000" dirty="0" err="1">
                <a:solidFill>
                  <a:srgbClr val="FF0066"/>
                </a:solidFill>
              </a:rPr>
              <a:t>buy</a:t>
            </a:r>
            <a:r>
              <a:rPr lang="cs-CZ" sz="4000" dirty="0"/>
              <a:t> a </a:t>
            </a:r>
            <a:r>
              <a:rPr lang="cs-CZ" sz="4000" dirty="0" err="1" smtClean="0"/>
              <a:t>new</a:t>
            </a:r>
            <a:r>
              <a:rPr lang="cs-CZ" sz="4000" dirty="0" smtClean="0"/>
              <a:t> </a:t>
            </a:r>
            <a:r>
              <a:rPr lang="cs-CZ" sz="4000" dirty="0" err="1" smtClean="0"/>
              <a:t>computer</a:t>
            </a:r>
            <a:r>
              <a:rPr lang="cs-CZ" sz="4000" dirty="0" smtClean="0"/>
              <a:t>.</a:t>
            </a:r>
            <a:endParaRPr lang="cs-CZ" sz="4000" dirty="0"/>
          </a:p>
          <a:p>
            <a:r>
              <a:rPr lang="cs-CZ" sz="4000" dirty="0" err="1"/>
              <a:t>I´m</a:t>
            </a:r>
            <a:r>
              <a:rPr lang="cs-CZ" sz="4000" dirty="0"/>
              <a:t> </a:t>
            </a:r>
            <a:r>
              <a:rPr lang="cs-CZ" sz="4000" dirty="0" err="1"/>
              <a:t>saving</a:t>
            </a:r>
            <a:r>
              <a:rPr lang="cs-CZ" sz="4000" dirty="0"/>
              <a:t> my </a:t>
            </a:r>
            <a:r>
              <a:rPr lang="cs-CZ" sz="4000" dirty="0" err="1"/>
              <a:t>money</a:t>
            </a:r>
            <a:r>
              <a:rPr lang="cs-CZ" sz="4000" dirty="0"/>
              <a:t> </a:t>
            </a:r>
            <a:r>
              <a:rPr lang="cs-CZ" sz="4000" dirty="0" err="1">
                <a:solidFill>
                  <a:srgbClr val="FF0066"/>
                </a:solidFill>
              </a:rPr>
              <a:t>for</a:t>
            </a:r>
            <a:r>
              <a:rPr lang="cs-CZ" sz="4000" dirty="0">
                <a:solidFill>
                  <a:srgbClr val="FF0066"/>
                </a:solidFill>
              </a:rPr>
              <a:t> </a:t>
            </a:r>
            <a:r>
              <a:rPr lang="cs-CZ" sz="4000" dirty="0" err="1">
                <a:solidFill>
                  <a:srgbClr val="FF0066"/>
                </a:solidFill>
              </a:rPr>
              <a:t>buy</a:t>
            </a:r>
            <a:r>
              <a:rPr lang="cs-CZ" sz="4000" dirty="0"/>
              <a:t> a </a:t>
            </a:r>
            <a:r>
              <a:rPr lang="cs-CZ" sz="4000" dirty="0" err="1" smtClean="0"/>
              <a:t>new</a:t>
            </a:r>
            <a:r>
              <a:rPr lang="cs-CZ" sz="4000" dirty="0" smtClean="0"/>
              <a:t> </a:t>
            </a:r>
            <a:r>
              <a:rPr lang="cs-CZ" sz="4000" dirty="0" err="1" smtClean="0"/>
              <a:t>computer</a:t>
            </a:r>
            <a:r>
              <a:rPr lang="cs-CZ" sz="4000" dirty="0" smtClean="0"/>
              <a:t>.</a:t>
            </a:r>
            <a:endParaRPr lang="cs-CZ" sz="4000" dirty="0"/>
          </a:p>
          <a:p>
            <a:endParaRPr lang="cs-CZ" sz="4000" dirty="0"/>
          </a:p>
        </p:txBody>
      </p:sp>
      <p:pic>
        <p:nvPicPr>
          <p:cNvPr id="4098" name="Picture 2" descr="C:\Users\X\AppData\Local\Microsoft\Windows\Temporary Internet Files\Content.IE5\NSDEAAJC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89040"/>
            <a:ext cx="2822054" cy="2874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889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Přeložte: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25963"/>
          </a:xfrm>
        </p:spPr>
        <p:txBody>
          <a:bodyPr/>
          <a:lstStyle/>
          <a:p>
            <a:r>
              <a:rPr lang="cs-CZ" sz="4000" dirty="0"/>
              <a:t>Půjdu do </a:t>
            </a:r>
            <a:r>
              <a:rPr lang="cs-CZ" sz="4000" dirty="0" smtClean="0"/>
              <a:t>obchodu, </a:t>
            </a:r>
            <a:r>
              <a:rPr lang="cs-CZ" sz="4000" dirty="0"/>
              <a:t>abych si koupil </a:t>
            </a:r>
            <a:r>
              <a:rPr lang="cs-CZ" sz="4000" dirty="0" smtClean="0"/>
              <a:t>nové kolo.</a:t>
            </a:r>
            <a:endParaRPr lang="cs-CZ" sz="4000" dirty="0"/>
          </a:p>
          <a:p>
            <a:r>
              <a:rPr lang="cs-CZ" sz="4000" dirty="0"/>
              <a:t>Půjdu do </a:t>
            </a:r>
            <a:r>
              <a:rPr lang="cs-CZ" sz="4000" dirty="0" smtClean="0"/>
              <a:t>kina, </a:t>
            </a:r>
            <a:r>
              <a:rPr lang="cs-CZ" sz="4000" dirty="0"/>
              <a:t>abych </a:t>
            </a:r>
            <a:r>
              <a:rPr lang="cs-CZ" sz="4000" dirty="0" smtClean="0"/>
              <a:t>se podíval na nový film.</a:t>
            </a:r>
            <a:endParaRPr lang="cs-CZ" sz="4000" dirty="0"/>
          </a:p>
          <a:p>
            <a:r>
              <a:rPr lang="cs-CZ" sz="4000" dirty="0" smtClean="0"/>
              <a:t>Pojedu do města, </a:t>
            </a:r>
            <a:r>
              <a:rPr lang="cs-CZ" sz="4000" dirty="0"/>
              <a:t>abych si </a:t>
            </a:r>
            <a:r>
              <a:rPr lang="cs-CZ" sz="4000" dirty="0" smtClean="0"/>
              <a:t>koupila </a:t>
            </a:r>
            <a:r>
              <a:rPr lang="cs-CZ" sz="4000" dirty="0"/>
              <a:t>nějaké </a:t>
            </a:r>
            <a:r>
              <a:rPr lang="cs-CZ" sz="4000" dirty="0" smtClean="0"/>
              <a:t>oblečení.</a:t>
            </a:r>
            <a:endParaRPr lang="cs-CZ" sz="4000" dirty="0"/>
          </a:p>
          <a:p>
            <a:endParaRPr lang="cs-CZ" dirty="0"/>
          </a:p>
        </p:txBody>
      </p:sp>
      <p:pic>
        <p:nvPicPr>
          <p:cNvPr id="5123" name="Picture 3" descr="C:\Users\X\AppData\Local\Microsoft\Windows\Temporary Internet Files\Content.IE5\2TN04YLY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869160"/>
            <a:ext cx="2332856" cy="1761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56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Translation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371" y="1268760"/>
            <a:ext cx="9144000" cy="4525963"/>
          </a:xfrm>
        </p:spPr>
        <p:txBody>
          <a:bodyPr>
            <a:normAutofit/>
          </a:bodyPr>
          <a:lstStyle/>
          <a:p>
            <a:r>
              <a:rPr lang="cs-CZ" sz="4000" dirty="0" err="1"/>
              <a:t>I´m</a:t>
            </a:r>
            <a:r>
              <a:rPr lang="cs-CZ" sz="4000" dirty="0"/>
              <a:t> </a:t>
            </a:r>
            <a:r>
              <a:rPr lang="cs-CZ" sz="4000" dirty="0" err="1"/>
              <a:t>going</a:t>
            </a:r>
            <a:r>
              <a:rPr lang="cs-CZ" sz="4000" dirty="0"/>
              <a:t> to </a:t>
            </a:r>
            <a:r>
              <a:rPr lang="cs-CZ" sz="4000" dirty="0" err="1"/>
              <a:t>the</a:t>
            </a:r>
            <a:r>
              <a:rPr lang="cs-CZ" sz="4000" dirty="0"/>
              <a:t> </a:t>
            </a:r>
            <a:r>
              <a:rPr lang="cs-CZ" sz="4000" dirty="0" err="1" smtClean="0"/>
              <a:t>shop</a:t>
            </a:r>
            <a:r>
              <a:rPr lang="cs-CZ" sz="4000" dirty="0" smtClean="0"/>
              <a:t> </a:t>
            </a:r>
            <a:r>
              <a:rPr lang="cs-CZ" sz="4000" dirty="0"/>
              <a:t>to </a:t>
            </a:r>
            <a:r>
              <a:rPr lang="cs-CZ" sz="4000" dirty="0" err="1"/>
              <a:t>buy</a:t>
            </a:r>
            <a:r>
              <a:rPr lang="cs-CZ" sz="4000" dirty="0"/>
              <a:t> </a:t>
            </a:r>
            <a:r>
              <a:rPr lang="cs-CZ" sz="4000" dirty="0" smtClean="0"/>
              <a:t>a </a:t>
            </a:r>
            <a:r>
              <a:rPr lang="cs-CZ" sz="4000" dirty="0" err="1" smtClean="0"/>
              <a:t>new</a:t>
            </a:r>
            <a:r>
              <a:rPr lang="cs-CZ" sz="4000" dirty="0" smtClean="0"/>
              <a:t> bike.</a:t>
            </a:r>
            <a:endParaRPr lang="cs-CZ" sz="4000" dirty="0"/>
          </a:p>
          <a:p>
            <a:r>
              <a:rPr lang="cs-CZ" sz="4000" dirty="0" err="1"/>
              <a:t>I´m</a:t>
            </a:r>
            <a:r>
              <a:rPr lang="cs-CZ" sz="4000" dirty="0"/>
              <a:t> </a:t>
            </a:r>
            <a:r>
              <a:rPr lang="cs-CZ" sz="4000" dirty="0" err="1"/>
              <a:t>going</a:t>
            </a:r>
            <a:r>
              <a:rPr lang="cs-CZ" sz="4000" dirty="0"/>
              <a:t> to </a:t>
            </a:r>
            <a:r>
              <a:rPr lang="cs-CZ" sz="4000" dirty="0" err="1"/>
              <a:t>the</a:t>
            </a:r>
            <a:r>
              <a:rPr lang="cs-CZ" sz="4000" dirty="0"/>
              <a:t> </a:t>
            </a:r>
            <a:r>
              <a:rPr lang="cs-CZ" sz="4000" dirty="0" err="1" smtClean="0"/>
              <a:t>cinema</a:t>
            </a:r>
            <a:r>
              <a:rPr lang="cs-CZ" sz="4000" dirty="0" smtClean="0"/>
              <a:t> </a:t>
            </a:r>
            <a:r>
              <a:rPr lang="cs-CZ" sz="4000" dirty="0"/>
              <a:t>to </a:t>
            </a:r>
            <a:r>
              <a:rPr lang="cs-CZ" sz="4000" dirty="0" err="1" smtClean="0"/>
              <a:t>watch</a:t>
            </a:r>
            <a:r>
              <a:rPr lang="cs-CZ" sz="4000" dirty="0" smtClean="0"/>
              <a:t> a </a:t>
            </a:r>
            <a:r>
              <a:rPr lang="cs-CZ" sz="4000" dirty="0" err="1" smtClean="0"/>
              <a:t>new</a:t>
            </a:r>
            <a:r>
              <a:rPr lang="cs-CZ" sz="4000" dirty="0" smtClean="0"/>
              <a:t> film.</a:t>
            </a:r>
            <a:endParaRPr lang="cs-CZ" sz="4000" dirty="0"/>
          </a:p>
          <a:p>
            <a:r>
              <a:rPr lang="cs-CZ" sz="4000" dirty="0" err="1"/>
              <a:t>I´m</a:t>
            </a:r>
            <a:r>
              <a:rPr lang="cs-CZ" sz="4000" dirty="0"/>
              <a:t> </a:t>
            </a:r>
            <a:r>
              <a:rPr lang="cs-CZ" sz="4000" dirty="0" err="1"/>
              <a:t>going</a:t>
            </a:r>
            <a:r>
              <a:rPr lang="cs-CZ" sz="4000" dirty="0"/>
              <a:t> to </a:t>
            </a:r>
            <a:r>
              <a:rPr lang="cs-CZ" sz="4000" dirty="0" err="1"/>
              <a:t>the</a:t>
            </a:r>
            <a:r>
              <a:rPr lang="cs-CZ" sz="4000" dirty="0"/>
              <a:t> </a:t>
            </a:r>
            <a:r>
              <a:rPr lang="cs-CZ" sz="4000" dirty="0" err="1" smtClean="0"/>
              <a:t>town</a:t>
            </a:r>
            <a:r>
              <a:rPr lang="cs-CZ" sz="4000" dirty="0" smtClean="0"/>
              <a:t> </a:t>
            </a:r>
            <a:r>
              <a:rPr lang="cs-CZ" sz="4000" dirty="0"/>
              <a:t>to </a:t>
            </a:r>
            <a:r>
              <a:rPr lang="cs-CZ" sz="4000" dirty="0" err="1"/>
              <a:t>buy</a:t>
            </a:r>
            <a:r>
              <a:rPr lang="cs-CZ" sz="4000" dirty="0"/>
              <a:t> </a:t>
            </a:r>
            <a:r>
              <a:rPr lang="cs-CZ" sz="4000" dirty="0" err="1"/>
              <a:t>some</a:t>
            </a:r>
            <a:r>
              <a:rPr lang="cs-CZ" sz="4000" dirty="0"/>
              <a:t> </a:t>
            </a:r>
            <a:r>
              <a:rPr lang="cs-CZ" sz="4000" dirty="0" err="1" smtClean="0"/>
              <a:t>clothes</a:t>
            </a:r>
            <a:r>
              <a:rPr lang="cs-CZ" sz="4000" dirty="0" smtClean="0"/>
              <a:t>.</a:t>
            </a:r>
            <a:endParaRPr lang="cs-CZ" sz="4000" dirty="0"/>
          </a:p>
          <a:p>
            <a:endParaRPr lang="cs-CZ" sz="4000" dirty="0"/>
          </a:p>
        </p:txBody>
      </p:sp>
      <p:pic>
        <p:nvPicPr>
          <p:cNvPr id="6146" name="Picture 2" descr="C:\Users\X\AppData\Local\Microsoft\Windows\Temporary Internet Files\Content.IE5\T4Z486A4\MC90043755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81128"/>
            <a:ext cx="2505447" cy="196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347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Napiš 3 věty, kde použiješ účelový infinitiv.</a:t>
            </a:r>
            <a:endParaRPr lang="cs-CZ" sz="4000" dirty="0"/>
          </a:p>
        </p:txBody>
      </p:sp>
      <p:pic>
        <p:nvPicPr>
          <p:cNvPr id="7170" name="Picture 2" descr="C:\Users\X\AppData\Local\Microsoft\Windows\Temporary Internet Files\Content.IE5\ZAVS63D2\MC90044042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637" y="2708920"/>
            <a:ext cx="3172619" cy="334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25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282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Zapiš si do sešitu.</vt:lpstr>
      <vt:lpstr>Prezentace aplikace PowerPoint</vt:lpstr>
      <vt:lpstr>POZOR – NELZE!!!!!</vt:lpstr>
      <vt:lpstr>Přeložte:</vt:lpstr>
      <vt:lpstr>Translation:</vt:lpstr>
      <vt:lpstr>Domácí úkol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62</cp:revision>
  <dcterms:created xsi:type="dcterms:W3CDTF">2011-11-09T14:01:04Z</dcterms:created>
  <dcterms:modified xsi:type="dcterms:W3CDTF">2012-02-25T18:16:56Z</dcterms:modified>
</cp:coreProperties>
</file>