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_rels/notesSlide6.xml.rels" ContentType="application/vnd.openxmlformats-package.relationships+xml"/>
  <Override PartName="/ppt/notesSlides/notesSlide6.xml" ContentType="application/vnd.openxmlformats-officedocument.presentationml.notesSlide+xml"/>
  <Override PartName="/ppt/_rels/presentation.xml.rels" ContentType="application/vnd.openxmlformats-package.relationships+xml"/>
  <Override PartName="/ppt/media/image16.wmf" ContentType="image/x-wmf"/>
  <Override PartName="/ppt/media/image12.wmf" ContentType="image/x-wmf"/>
  <Override PartName="/ppt/media/image23.png" ContentType="image/png"/>
  <Override PartName="/ppt/media/image13.jpeg" ContentType="image/jpeg"/>
  <Override PartName="/ppt/media/image8.wmf" ContentType="image/x-wmf"/>
  <Override PartName="/ppt/media/image4.wmf" ContentType="image/x-wmf"/>
  <Override PartName="/ppt/media/image17.wmf" ContentType="image/x-wmf"/>
  <Override PartName="/ppt/media/image24.png" ContentType="image/png"/>
  <Override PartName="/ppt/media/image20.png" ContentType="image/png"/>
  <Override PartName="/ppt/media/image18.png" ContentType="image/png"/>
  <Override PartName="/ppt/media/image9.wmf" ContentType="image/x-wmf"/>
  <Override PartName="/ppt/media/image5.wmf" ContentType="image/x-wmf"/>
  <Override PartName="/ppt/media/image10.png" ContentType="image/png"/>
  <Override PartName="/ppt/media/image14.wmf" ContentType="image/x-wmf"/>
  <Override PartName="/ppt/media/image25.png" ContentType="image/png"/>
  <Override PartName="/ppt/media/image21.png" ContentType="image/png"/>
  <Override PartName="/ppt/media/image3.jpeg" ContentType="image/jpeg"/>
  <Override PartName="/ppt/media/image6.wmf" ContentType="image/x-wmf"/>
  <Override PartName="/ppt/media/image2.wmf" ContentType="image/x-wmf"/>
  <Override PartName="/ppt/media/image19.wmf" ContentType="image/x-wmf"/>
  <Override PartName="/ppt/media/image15.wmf" ContentType="image/x-wmf"/>
  <Override PartName="/ppt/media/image1.jpeg" ContentType="image/jpeg"/>
  <Override PartName="/ppt/media/image11.wmf" ContentType="image/x-wmf"/>
  <Override PartName="/ppt/media/image22.png" ContentType="image/png"/>
  <Override PartName="/ppt/media/image7.wmf" ContentType="image/x-wmf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1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2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slide4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bIns="0" lIns="0" rIns="0" tIns="0" wrap="none"/>
          <a:p>
            <a:r>
              <a:rPr lang="cs-CZ"/>
              <a:t>Klikněte pro úpravu formátu komentářů</a:t>
            </a:r>
            <a:endParaRPr/>
          </a:p>
        </p:txBody>
      </p:sp>
      <p:sp>
        <p:nvSpPr>
          <p:cNvPr id="75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r>
              <a:rPr lang="cs-CZ"/>
              <a:t>&lt;záhlaví&gt;</a:t>
            </a:r>
            <a:endParaRPr/>
          </a:p>
        </p:txBody>
      </p:sp>
      <p:sp>
        <p:nvSpPr>
          <p:cNvPr id="76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cs-CZ"/>
              <a:t>&lt;datum/čas&gt;</a:t>
            </a:r>
            <a:endParaRPr/>
          </a:p>
        </p:txBody>
      </p:sp>
      <p:sp>
        <p:nvSpPr>
          <p:cNvPr id="77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cs-CZ"/>
              <a:t>&lt;zápatí&gt;</a:t>
            </a:r>
            <a:endParaRPr/>
          </a:p>
        </p:txBody>
      </p:sp>
      <p:sp>
        <p:nvSpPr>
          <p:cNvPr id="78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0F085206-A5D5-4427-A247-DC9D382591A8}" type="slidenum">
              <a:rPr lang="cs-CZ"/>
              <a:t>&lt;číslo&gt;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133" name="TextShape 2"/>
          <p:cNvSpPr txBox="1"/>
          <p:nvPr/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C418B5C3-E1E0-43A1-80D0-033D6319A173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t>&lt;číslo&gt;</a:t>
            </a:fld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85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85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Klikněte pro úpravu formátu textu nadpisuKliknutím lze upravit styl.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buSzPct val="4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Klikněte pro úpravu formátu textu osnovy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Druhá úroveň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Třetí úroveň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Čtvrtá úroveň osnovy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Pátá úroveň osnovy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Šestá úroveň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Sedmá úroveňKliknutím lze upravit styly předlohy textu.</a:t>
            </a:r>
            <a:endParaRPr/>
          </a:p>
          <a:p>
            <a:pPr lvl="1">
              <a:lnSpc>
                <a:spcPct val="100000"/>
              </a:lnSpc>
              <a:buFont typeface="Arial"/>
              <a:buChar char="–"/>
            </a:pPr>
            <a:r>
              <a:rPr lang="cs-CZ" sz="2800">
                <a:solidFill>
                  <a:srgbClr val="000000"/>
                </a:solidFill>
                <a:latin typeface="Calibri"/>
              </a:rPr>
              <a:t>Druhá úroveň</a:t>
            </a:r>
            <a:endParaRPr/>
          </a:p>
          <a:p>
            <a:pPr lvl="2">
              <a:lnSpc>
                <a:spcPct val="100000"/>
              </a:lnSpc>
              <a:buFont typeface="Arial"/>
              <a:buChar char="•"/>
            </a:pPr>
            <a:r>
              <a:rPr lang="cs-CZ" sz="2400">
                <a:solidFill>
                  <a:srgbClr val="000000"/>
                </a:solidFill>
                <a:latin typeface="Calibri"/>
              </a:rPr>
              <a:t>Třetí úroveň</a:t>
            </a:r>
            <a:endParaRPr/>
          </a:p>
          <a:p>
            <a:pPr lvl="3">
              <a:lnSpc>
                <a:spcPct val="100000"/>
              </a:lnSpc>
              <a:buFont typeface="Arial"/>
              <a:buChar char="–"/>
            </a:pPr>
            <a:r>
              <a:rPr lang="cs-CZ" sz="2000">
                <a:solidFill>
                  <a:srgbClr val="000000"/>
                </a:solidFill>
                <a:latin typeface="Calibri"/>
              </a:rPr>
              <a:t>Čtvrtá úroveň</a:t>
            </a:r>
            <a:endParaRPr/>
          </a:p>
          <a:p>
            <a:pPr lvl="4">
              <a:lnSpc>
                <a:spcPct val="100000"/>
              </a:lnSpc>
              <a:buFont typeface="Arial"/>
              <a:buChar char="»"/>
            </a:pPr>
            <a:r>
              <a:rPr lang="cs-CZ" sz="2000">
                <a:solidFill>
                  <a:srgbClr val="000000"/>
                </a:solidFill>
                <a:latin typeface="Calibri"/>
              </a:rPr>
              <a:t>Pátá úroveň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cs-CZ">
                <a:solidFill>
                  <a:srgbClr val="000000"/>
                </a:solidFill>
                <a:latin typeface="Calibri"/>
              </a:rPr>
              <a:t>29. 1. 2013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AC47CF07-C71A-4BF2-BACC-4674D552F6FF}" type="slidenum">
              <a:rPr lang="cs-CZ">
                <a:solidFill>
                  <a:srgbClr val="000000"/>
                </a:solidFill>
                <a:latin typeface="Calibri"/>
              </a:rPr>
              <a:t>&lt;číslo&gt;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Klikněte pro úpravu formátu textu nadpisuKliknutím lze upravit styl.</a:t>
            </a:r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dt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cs-CZ">
                <a:solidFill>
                  <a:srgbClr val="000000"/>
                </a:solidFill>
                <a:latin typeface="Calibri"/>
              </a:rPr>
              <a:t>29. 1. 2013</a:t>
            </a:r>
            <a:endParaRPr/>
          </a:p>
        </p:txBody>
      </p:sp>
      <p:sp>
        <p:nvSpPr>
          <p:cNvPr id="39" name="PlaceHolder 3"/>
          <p:cNvSpPr>
            <a:spLocks noGrp="1"/>
          </p:cNvSpPr>
          <p:nvPr>
            <p:ph type="ftr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40" name="PlaceHolder 4"/>
          <p:cNvSpPr>
            <a:spLocks noGrp="1"/>
          </p:cNvSpPr>
          <p:nvPr>
            <p:ph type="sldNum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4493764E-A0EC-4950-82E8-17C577667E2A}" type="slidenum">
              <a:rPr lang="cs-CZ">
                <a:solidFill>
                  <a:srgbClr val="000000"/>
                </a:solidFill>
                <a:latin typeface="Calibri"/>
              </a:rPr>
              <a:t>&lt;číslo&gt;</a:t>
            </a:fld>
            <a:endParaRPr/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cs-CZ"/>
              <a:t>Klikněte pro úpravu formátu textu osnovy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cs-CZ"/>
              <a:t>Druhá úroveň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cs-CZ"/>
              <a:t>Třetí úroveň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cs-CZ"/>
              <a:t>Čtvrtá úroveň osnovy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cs-CZ"/>
              <a:t>Pátá úroveň osnovy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cs-CZ"/>
              <a:t>Šestá úroveň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cs-CZ"/>
              <a:t>Sedmá úroveň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wmf"/><Relationship Id="rId2" Type="http://schemas.openxmlformats.org/officeDocument/2006/relationships/image" Target="../media/image3.jpeg"/><Relationship Id="rId3" Type="http://schemas.openxmlformats.org/officeDocument/2006/relationships/image" Target="../media/image4.wmf"/><Relationship Id="rId4" Type="http://schemas.openxmlformats.org/officeDocument/2006/relationships/image" Target="../media/image5.wmf"/><Relationship Id="rId5" Type="http://schemas.openxmlformats.org/officeDocument/2006/relationships/image" Target="../media/image6.wmf"/><Relationship Id="rId6" Type="http://schemas.openxmlformats.org/officeDocument/2006/relationships/image" Target="../media/image7.wmf"/><Relationship Id="rId7" Type="http://schemas.openxmlformats.org/officeDocument/2006/relationships/image" Target="../media/image8.wmf"/><Relationship Id="rId8" Type="http://schemas.openxmlformats.org/officeDocument/2006/relationships/image" Target="../media/image9.wmf"/><Relationship Id="rId9" Type="http://schemas.openxmlformats.org/officeDocument/2006/relationships/image" Target="../media/image10.png"/><Relationship Id="rId10" Type="http://schemas.openxmlformats.org/officeDocument/2006/relationships/image" Target="../media/image11.wmf"/><Relationship Id="rId11" Type="http://schemas.openxmlformats.org/officeDocument/2006/relationships/slideLayout" Target="../slideLayouts/slideLayout1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2.wmf"/><Relationship Id="rId2" Type="http://schemas.openxmlformats.org/officeDocument/2006/relationships/image" Target="../media/image13.jpeg"/><Relationship Id="rId3" Type="http://schemas.openxmlformats.org/officeDocument/2006/relationships/image" Target="../media/image14.wmf"/><Relationship Id="rId4" Type="http://schemas.openxmlformats.org/officeDocument/2006/relationships/image" Target="../media/image15.wmf"/><Relationship Id="rId5" Type="http://schemas.openxmlformats.org/officeDocument/2006/relationships/image" Target="../media/image16.wmf"/><Relationship Id="rId6" Type="http://schemas.openxmlformats.org/officeDocument/2006/relationships/image" Target="../media/image17.wmf"/><Relationship Id="rId7" Type="http://schemas.openxmlformats.org/officeDocument/2006/relationships/image" Target="../media/image18.png"/><Relationship Id="rId8" Type="http://schemas.openxmlformats.org/officeDocument/2006/relationships/image" Target="../media/image19.wmf"/><Relationship Id="rId9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hyperlink" Target="http://www.srubyservis.cz/aktuality-svatek-halloween---historie--tradice-a-svitici-dyne" TargetMode="External"/><Relationship Id="rId2" Type="http://schemas.openxmlformats.org/officeDocument/2006/relationships/hyperlink" Target="http://www.srubyservis.cz/aktuality-svatek-halloween---historie--tradice-a-svitici-dyne" TargetMode="External"/><Relationship Id="rId3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546120" y="1661760"/>
            <a:ext cx="2547360" cy="2547360"/>
          </a:xfrm>
          <a:prstGeom prst="pie">
            <a:avLst>
              <a:gd fmla="val 5400000" name="adj1"/>
              <a:gd fmla="val 16200000" name="adj2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</p:sp>
      <p:sp>
        <p:nvSpPr>
          <p:cNvPr id="80" name="CustomShape 2"/>
          <p:cNvSpPr/>
          <p:nvPr/>
        </p:nvSpPr>
        <p:spPr>
          <a:xfrm>
            <a:off x="1804320" y="1661760"/>
            <a:ext cx="6498360" cy="2547360"/>
          </a:xfrm>
          <a:prstGeom prst="rect">
            <a:avLst/>
          </a:prstGeom>
          <a:solidFill>
            <a:srgbClr val="ffffff"/>
          </a:solidFill>
          <a:ln w="25560">
            <a:solidFill>
              <a:srgbClr val="4f81bd"/>
            </a:solidFill>
            <a:round/>
          </a:ln>
        </p:spPr>
        <p:txBody>
          <a:bodyPr anchor="ctr" bIns="76320" lIns="76320" rIns="76320" tIns="76320"/>
          <a:p>
            <a:pPr>
              <a:lnSpc>
                <a:spcPct val="90000"/>
              </a:lnSpc>
            </a:pPr>
            <a:r>
              <a:rPr lang="cs-CZ" sz="2000">
                <a:solidFill>
                  <a:srgbClr val="000000"/>
                </a:solidFill>
                <a:latin typeface="Calibri"/>
              </a:rPr>
              <a:t>NÁZEV ŠKOLY: ZŠ Dolní Benešov, přísp.organizace</a:t>
            </a:r>
            <a:endParaRPr/>
          </a:p>
        </p:txBody>
      </p:sp>
      <p:sp>
        <p:nvSpPr>
          <p:cNvPr id="81" name="CustomShape 3"/>
          <p:cNvSpPr/>
          <p:nvPr/>
        </p:nvSpPr>
        <p:spPr>
          <a:xfrm>
            <a:off x="813600" y="2069280"/>
            <a:ext cx="2012400" cy="2012400"/>
          </a:xfrm>
          <a:prstGeom prst="pie">
            <a:avLst>
              <a:gd fmla="val 5400000" name="adj1"/>
              <a:gd fmla="val 16200000" name="adj2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</p:sp>
      <p:sp>
        <p:nvSpPr>
          <p:cNvPr id="82" name="CustomShape 4"/>
          <p:cNvSpPr/>
          <p:nvPr/>
        </p:nvSpPr>
        <p:spPr>
          <a:xfrm>
            <a:off x="1820160" y="2069280"/>
            <a:ext cx="6498360" cy="2012400"/>
          </a:xfrm>
          <a:prstGeom prst="rect">
            <a:avLst/>
          </a:prstGeom>
          <a:solidFill>
            <a:srgbClr val="ffffff"/>
          </a:solidFill>
          <a:ln w="25560">
            <a:solidFill>
              <a:srgbClr val="4f81bd"/>
            </a:solidFill>
            <a:round/>
          </a:ln>
        </p:spPr>
        <p:txBody>
          <a:bodyPr anchor="ctr" bIns="76320" lIns="76320" rIns="76320" tIns="76320"/>
          <a:p>
            <a:pPr>
              <a:lnSpc>
                <a:spcPct val="90000"/>
              </a:lnSpc>
            </a:pPr>
            <a:r>
              <a:rPr lang="cs-CZ" sz="2000">
                <a:solidFill>
                  <a:srgbClr val="000000"/>
                </a:solidFill>
                <a:latin typeface="Calibri"/>
              </a:rPr>
              <a:t>AUTOR: Mgr. Marta Rozsívalová</a:t>
            </a:r>
            <a:endParaRPr/>
          </a:p>
        </p:txBody>
      </p:sp>
      <p:sp>
        <p:nvSpPr>
          <p:cNvPr id="83" name="CustomShape 5"/>
          <p:cNvSpPr/>
          <p:nvPr/>
        </p:nvSpPr>
        <p:spPr>
          <a:xfrm>
            <a:off x="1081440" y="2476800"/>
            <a:ext cx="1477440" cy="1477440"/>
          </a:xfrm>
          <a:prstGeom prst="pie">
            <a:avLst>
              <a:gd fmla="val 5400000" name="adj1"/>
              <a:gd fmla="val 16200000" name="adj2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</p:sp>
      <p:sp>
        <p:nvSpPr>
          <p:cNvPr id="84" name="CustomShape 6"/>
          <p:cNvSpPr/>
          <p:nvPr/>
        </p:nvSpPr>
        <p:spPr>
          <a:xfrm>
            <a:off x="1820160" y="2476800"/>
            <a:ext cx="6498360" cy="1477440"/>
          </a:xfrm>
          <a:prstGeom prst="rect">
            <a:avLst/>
          </a:prstGeom>
          <a:solidFill>
            <a:srgbClr val="ffffff"/>
          </a:solidFill>
          <a:ln w="25560">
            <a:solidFill>
              <a:srgbClr val="4f81bd"/>
            </a:solidFill>
            <a:round/>
          </a:ln>
        </p:spPr>
        <p:txBody>
          <a:bodyPr anchor="ctr" bIns="76320" lIns="76320" rIns="76320" tIns="76320"/>
          <a:p>
            <a:pPr>
              <a:lnSpc>
                <a:spcPct val="90000"/>
              </a:lnSpc>
            </a:pPr>
            <a:r>
              <a:rPr lang="cs-CZ" sz="2000">
                <a:solidFill>
                  <a:srgbClr val="000000"/>
                </a:solidFill>
                <a:latin typeface="Calibri"/>
              </a:rPr>
              <a:t>NÁZEV: VY_32_INOVACE_05_Angličtina 6. a 7.ročník</a:t>
            </a:r>
            <a:endParaRPr/>
          </a:p>
        </p:txBody>
      </p:sp>
      <p:sp>
        <p:nvSpPr>
          <p:cNvPr id="85" name="CustomShape 7"/>
          <p:cNvSpPr/>
          <p:nvPr/>
        </p:nvSpPr>
        <p:spPr>
          <a:xfrm>
            <a:off x="1348920" y="2884680"/>
            <a:ext cx="942120" cy="942120"/>
          </a:xfrm>
          <a:prstGeom prst="pie">
            <a:avLst>
              <a:gd fmla="val 5400000" name="adj1"/>
              <a:gd fmla="val 16200000" name="adj2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</p:sp>
      <p:sp>
        <p:nvSpPr>
          <p:cNvPr id="86" name="CustomShape 8"/>
          <p:cNvSpPr/>
          <p:nvPr/>
        </p:nvSpPr>
        <p:spPr>
          <a:xfrm>
            <a:off x="1820160" y="2884680"/>
            <a:ext cx="6498360" cy="942120"/>
          </a:xfrm>
          <a:prstGeom prst="rect">
            <a:avLst/>
          </a:prstGeom>
          <a:solidFill>
            <a:srgbClr val="ffffff"/>
          </a:solidFill>
          <a:ln w="25560">
            <a:solidFill>
              <a:srgbClr val="4f81bd"/>
            </a:solidFill>
            <a:round/>
          </a:ln>
        </p:spPr>
        <p:txBody>
          <a:bodyPr anchor="ctr" bIns="76320" lIns="76320" rIns="76320" tIns="76320"/>
          <a:p>
            <a:pPr>
              <a:lnSpc>
                <a:spcPct val="90000"/>
              </a:lnSpc>
            </a:pPr>
            <a:r>
              <a:rPr lang="cs-CZ" sz="2000">
                <a:solidFill>
                  <a:srgbClr val="000000"/>
                </a:solidFill>
                <a:latin typeface="Calibri"/>
              </a:rPr>
              <a:t>TEMA: Halloween</a:t>
            </a:r>
            <a:endParaRPr/>
          </a:p>
        </p:txBody>
      </p:sp>
      <p:sp>
        <p:nvSpPr>
          <p:cNvPr id="87" name="CustomShape 9"/>
          <p:cNvSpPr/>
          <p:nvPr/>
        </p:nvSpPr>
        <p:spPr>
          <a:xfrm>
            <a:off x="1616400" y="3292200"/>
            <a:ext cx="407160" cy="407160"/>
          </a:xfrm>
          <a:prstGeom prst="pie">
            <a:avLst>
              <a:gd fmla="val 5400000" name="adj1"/>
              <a:gd fmla="val 16200000" name="adj2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</p:sp>
      <p:sp>
        <p:nvSpPr>
          <p:cNvPr id="88" name="CustomShape 10"/>
          <p:cNvSpPr/>
          <p:nvPr/>
        </p:nvSpPr>
        <p:spPr>
          <a:xfrm>
            <a:off x="1820160" y="3292200"/>
            <a:ext cx="6498360" cy="407160"/>
          </a:xfrm>
          <a:prstGeom prst="rect">
            <a:avLst/>
          </a:prstGeom>
          <a:solidFill>
            <a:srgbClr val="ffffff"/>
          </a:solidFill>
          <a:ln w="25560">
            <a:solidFill>
              <a:srgbClr val="4f81bd"/>
            </a:solidFill>
            <a:round/>
          </a:ln>
        </p:spPr>
        <p:txBody>
          <a:bodyPr anchor="ctr" bIns="76320" lIns="76320" rIns="76320" tIns="76320"/>
          <a:p>
            <a:pPr>
              <a:lnSpc>
                <a:spcPct val="90000"/>
              </a:lnSpc>
            </a:pPr>
            <a:r>
              <a:rPr lang="cs-CZ" sz="2000">
                <a:solidFill>
                  <a:srgbClr val="000000"/>
                </a:solidFill>
                <a:latin typeface="Calibri"/>
              </a:rPr>
              <a:t>ČÍSLO PROJEKTU: CZ 1.07/1.4.00/211262</a:t>
            </a:r>
            <a:endParaRPr/>
          </a:p>
        </p:txBody>
      </p:sp>
      <p:sp>
        <p:nvSpPr>
          <p:cNvPr id="89" name="TextShape 1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90" name="TextShape 1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endParaRPr/>
          </a:p>
        </p:txBody>
      </p:sp>
      <p:pic>
        <p:nvPicPr>
          <p:cNvPr descr="" id="91" name="Obrázek 4"/>
          <p:cNvPicPr/>
          <p:nvPr/>
        </p:nvPicPr>
        <p:blipFill>
          <a:blip r:embed="rId1"/>
          <a:stretch>
            <a:fillRect/>
          </a:stretch>
        </p:blipFill>
        <p:spPr>
          <a:xfrm>
            <a:off x="1986480" y="5496840"/>
            <a:ext cx="5406840" cy="1045080"/>
          </a:xfrm>
          <a:prstGeom prst="rect">
            <a:avLst/>
          </a:prstGeom>
        </p:spPr>
      </p:pic>
    </p:spTree>
  </p:cSld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3200">
                <a:solidFill>
                  <a:srgbClr val="000000"/>
                </a:solidFill>
                <a:latin typeface="Calibri"/>
              </a:rPr>
              <a:t>Anotace</a:t>
            </a:r>
            <a:endParaRPr/>
          </a:p>
        </p:txBody>
      </p:sp>
      <p:sp>
        <p:nvSpPr>
          <p:cNvPr id="93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Žáci se seznamují se symboly Halloweenu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Opakují formou odpovědí znalosti o Halloweenu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Tvoří rozhovory o způsobech oslavy Halloweenu na naší škole </a:t>
            </a:r>
            <a:endParaRPr/>
          </a:p>
        </p:txBody>
      </p:sp>
    </p:spTree>
  </p:cSld>
  <p:timing>
    <p:tnLst>
      <p:par>
        <p:cTn dur="indefinite" id="1" nodeType="tmRoot" restart="never">
          <p:childTnLst>
            <p:seq>
              <p:cTn id="2" nodeType="mainSeq">
                <p:childTnLst/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685800" y="404640"/>
            <a:ext cx="7772040" cy="1079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3600">
                <a:solidFill>
                  <a:srgbClr val="ff0000"/>
                </a:solidFill>
                <a:latin typeface="Calibri"/>
              </a:rPr>
              <a:t>Halloween</a:t>
            </a:r>
            <a:endParaRPr/>
          </a:p>
        </p:txBody>
      </p:sp>
      <p:sp>
        <p:nvSpPr>
          <p:cNvPr id="95" name="TextShape 2"/>
          <p:cNvSpPr txBox="1"/>
          <p:nvPr/>
        </p:nvSpPr>
        <p:spPr>
          <a:xfrm>
            <a:off x="-756720" y="-171360"/>
            <a:ext cx="9288720" cy="5809680"/>
          </a:xfrm>
          <a:prstGeom prst="rect">
            <a:avLst/>
          </a:prstGeom>
        </p:spPr>
        <p:txBody>
          <a:bodyPr/>
          <a:p>
            <a:pPr algn="ctr"/>
            <a:endParaRPr/>
          </a:p>
        </p:txBody>
      </p:sp>
      <p:pic>
        <p:nvPicPr>
          <p:cNvPr descr="" id="96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1516680" y="1412640"/>
            <a:ext cx="1470600" cy="1008000"/>
          </a:xfrm>
          <a:prstGeom prst="rect">
            <a:avLst/>
          </a:prstGeom>
        </p:spPr>
      </p:pic>
      <p:pic>
        <p:nvPicPr>
          <p:cNvPr descr="" id="97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6521400" y="3808080"/>
            <a:ext cx="2038680" cy="1755360"/>
          </a:xfrm>
          <a:prstGeom prst="rect">
            <a:avLst/>
          </a:prstGeom>
        </p:spPr>
      </p:pic>
      <p:pic>
        <p:nvPicPr>
          <p:cNvPr descr="" id="98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4697640" y="1136160"/>
            <a:ext cx="2184480" cy="1721160"/>
          </a:xfrm>
          <a:prstGeom prst="rect">
            <a:avLst/>
          </a:prstGeom>
        </p:spPr>
      </p:pic>
      <p:pic>
        <p:nvPicPr>
          <p:cNvPr descr="" id="99" name="Picture 7"/>
          <p:cNvPicPr/>
          <p:nvPr/>
        </p:nvPicPr>
        <p:blipFill>
          <a:blip r:embed="rId4"/>
          <a:stretch>
            <a:fillRect/>
          </a:stretch>
        </p:blipFill>
        <p:spPr>
          <a:xfrm>
            <a:off x="1691640" y="4077000"/>
            <a:ext cx="2427480" cy="1636920"/>
          </a:xfrm>
          <a:prstGeom prst="rect">
            <a:avLst/>
          </a:prstGeom>
        </p:spPr>
      </p:pic>
      <p:pic>
        <p:nvPicPr>
          <p:cNvPr descr="" id="100" name="Picture 9"/>
          <p:cNvPicPr/>
          <p:nvPr/>
        </p:nvPicPr>
        <p:blipFill>
          <a:blip r:embed="rId5"/>
          <a:stretch>
            <a:fillRect/>
          </a:stretch>
        </p:blipFill>
        <p:spPr>
          <a:xfrm>
            <a:off x="6948360" y="1477800"/>
            <a:ext cx="1184760" cy="1813680"/>
          </a:xfrm>
          <a:prstGeom prst="rect">
            <a:avLst/>
          </a:prstGeom>
        </p:spPr>
      </p:pic>
      <p:pic>
        <p:nvPicPr>
          <p:cNvPr descr="" id="101" name="Picture 10"/>
          <p:cNvPicPr/>
          <p:nvPr/>
        </p:nvPicPr>
        <p:blipFill>
          <a:blip r:embed="rId6"/>
          <a:stretch>
            <a:fillRect/>
          </a:stretch>
        </p:blipFill>
        <p:spPr>
          <a:xfrm>
            <a:off x="5790240" y="3134880"/>
            <a:ext cx="1032120" cy="1346040"/>
          </a:xfrm>
          <a:prstGeom prst="rect">
            <a:avLst/>
          </a:prstGeom>
        </p:spPr>
      </p:pic>
      <p:pic>
        <p:nvPicPr>
          <p:cNvPr descr="" id="102" name="Picture 11"/>
          <p:cNvPicPr/>
          <p:nvPr/>
        </p:nvPicPr>
        <p:blipFill>
          <a:blip r:embed="rId7"/>
          <a:stretch>
            <a:fillRect/>
          </a:stretch>
        </p:blipFill>
        <p:spPr>
          <a:xfrm>
            <a:off x="2988000" y="2858040"/>
            <a:ext cx="1219320" cy="1218600"/>
          </a:xfrm>
          <a:prstGeom prst="rect">
            <a:avLst/>
          </a:prstGeom>
        </p:spPr>
      </p:pic>
      <p:pic>
        <p:nvPicPr>
          <p:cNvPr descr="" id="103" name="Picture 12"/>
          <p:cNvPicPr/>
          <p:nvPr/>
        </p:nvPicPr>
        <p:blipFill>
          <a:blip r:embed="rId8"/>
          <a:stretch>
            <a:fillRect/>
          </a:stretch>
        </p:blipFill>
        <p:spPr>
          <a:xfrm>
            <a:off x="1516680" y="2668680"/>
            <a:ext cx="864000" cy="1624320"/>
          </a:xfrm>
          <a:prstGeom prst="rect">
            <a:avLst/>
          </a:prstGeom>
        </p:spPr>
      </p:pic>
      <p:pic>
        <p:nvPicPr>
          <p:cNvPr descr="" id="104" name="Picture 13"/>
          <p:cNvPicPr/>
          <p:nvPr/>
        </p:nvPicPr>
        <p:blipFill>
          <a:blip r:embed="rId9"/>
          <a:stretch>
            <a:fillRect/>
          </a:stretch>
        </p:blipFill>
        <p:spPr>
          <a:xfrm>
            <a:off x="3269880" y="1707480"/>
            <a:ext cx="1427400" cy="1427400"/>
          </a:xfrm>
          <a:prstGeom prst="rect">
            <a:avLst/>
          </a:prstGeom>
        </p:spPr>
      </p:pic>
      <p:pic>
        <p:nvPicPr>
          <p:cNvPr descr="" id="105" name="Picture 15"/>
          <p:cNvPicPr/>
          <p:nvPr/>
        </p:nvPicPr>
        <p:blipFill>
          <a:blip r:embed="rId10"/>
          <a:stretch>
            <a:fillRect/>
          </a:stretch>
        </p:blipFill>
        <p:spPr>
          <a:xfrm>
            <a:off x="3893760" y="3480840"/>
            <a:ext cx="1900800" cy="2041200"/>
          </a:xfrm>
          <a:prstGeom prst="rect">
            <a:avLst/>
          </a:prstGeom>
        </p:spPr>
      </p:pic>
    </p:spTree>
  </p:cSld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3600">
                <a:solidFill>
                  <a:srgbClr val="ff0000"/>
                </a:solidFill>
                <a:latin typeface="Calibri"/>
              </a:rPr>
              <a:t>Symbols of Halloween</a:t>
            </a:r>
            <a:endParaRPr/>
          </a:p>
        </p:txBody>
      </p:sp>
      <p:sp>
        <p:nvSpPr>
          <p:cNvPr id="107" name="TextShape 2"/>
          <p:cNvSpPr txBox="1"/>
          <p:nvPr/>
        </p:nvSpPr>
        <p:spPr>
          <a:xfrm>
            <a:off x="199080" y="1560600"/>
            <a:ext cx="8229240" cy="452556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Pumpkin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Candle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Ghost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Witch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Dead body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Black cat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Spider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Bat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descr="" id="108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5577840" y="2860560"/>
            <a:ext cx="1154160" cy="1136160"/>
          </a:xfrm>
          <a:prstGeom prst="rect">
            <a:avLst/>
          </a:prstGeom>
        </p:spPr>
      </p:pic>
      <p:pic>
        <p:nvPicPr>
          <p:cNvPr descr="" id="109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5577840" y="5229360"/>
            <a:ext cx="1302120" cy="1155600"/>
          </a:xfrm>
          <a:prstGeom prst="rect">
            <a:avLst/>
          </a:prstGeom>
        </p:spPr>
      </p:pic>
      <p:pic>
        <p:nvPicPr>
          <p:cNvPr descr="" id="110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3968280" y="3920400"/>
            <a:ext cx="1510200" cy="1689120"/>
          </a:xfrm>
          <a:prstGeom prst="rect">
            <a:avLst/>
          </a:prstGeom>
        </p:spPr>
      </p:pic>
      <p:pic>
        <p:nvPicPr>
          <p:cNvPr descr="" id="111" name="Picture 8"/>
          <p:cNvPicPr/>
          <p:nvPr/>
        </p:nvPicPr>
        <p:blipFill>
          <a:blip r:embed="rId4"/>
          <a:stretch>
            <a:fillRect/>
          </a:stretch>
        </p:blipFill>
        <p:spPr>
          <a:xfrm>
            <a:off x="2274120" y="5040360"/>
            <a:ext cx="1604520" cy="1821240"/>
          </a:xfrm>
          <a:prstGeom prst="rect">
            <a:avLst/>
          </a:prstGeom>
        </p:spPr>
      </p:pic>
      <p:pic>
        <p:nvPicPr>
          <p:cNvPr descr="" id="112" name="Picture 11"/>
          <p:cNvPicPr/>
          <p:nvPr/>
        </p:nvPicPr>
        <p:blipFill>
          <a:blip r:embed="rId5"/>
          <a:stretch>
            <a:fillRect/>
          </a:stretch>
        </p:blipFill>
        <p:spPr>
          <a:xfrm>
            <a:off x="7169040" y="3141000"/>
            <a:ext cx="1240560" cy="2333160"/>
          </a:xfrm>
          <a:prstGeom prst="rect">
            <a:avLst/>
          </a:prstGeom>
        </p:spPr>
      </p:pic>
      <p:pic>
        <p:nvPicPr>
          <p:cNvPr descr="" id="113" name="Picture 13"/>
          <p:cNvPicPr/>
          <p:nvPr/>
        </p:nvPicPr>
        <p:blipFill>
          <a:blip r:embed="rId6"/>
          <a:stretch>
            <a:fillRect/>
          </a:stretch>
        </p:blipFill>
        <p:spPr>
          <a:xfrm>
            <a:off x="6447960" y="1674360"/>
            <a:ext cx="1442160" cy="1668960"/>
          </a:xfrm>
          <a:prstGeom prst="rect">
            <a:avLst/>
          </a:prstGeom>
        </p:spPr>
      </p:pic>
      <p:pic>
        <p:nvPicPr>
          <p:cNvPr descr="" id="114" name="Picture 15"/>
          <p:cNvPicPr/>
          <p:nvPr/>
        </p:nvPicPr>
        <p:blipFill>
          <a:blip r:embed="rId7"/>
          <a:stretch>
            <a:fillRect/>
          </a:stretch>
        </p:blipFill>
        <p:spPr>
          <a:xfrm>
            <a:off x="4564440" y="1148040"/>
            <a:ext cx="1828080" cy="1828080"/>
          </a:xfrm>
          <a:prstGeom prst="rect">
            <a:avLst/>
          </a:prstGeom>
        </p:spPr>
      </p:pic>
      <p:pic>
        <p:nvPicPr>
          <p:cNvPr descr="" id="115" name="Picture 17"/>
          <p:cNvPicPr/>
          <p:nvPr/>
        </p:nvPicPr>
        <p:blipFill>
          <a:blip r:embed="rId8"/>
          <a:stretch>
            <a:fillRect/>
          </a:stretch>
        </p:blipFill>
        <p:spPr>
          <a:xfrm>
            <a:off x="3354480" y="2130120"/>
            <a:ext cx="1805760" cy="1693080"/>
          </a:xfrm>
          <a:prstGeom prst="rect">
            <a:avLst/>
          </a:prstGeom>
        </p:spPr>
      </p:pic>
    </p:spTree>
  </p:cSld>
  <p:timing>
    <p:tnLst>
      <p:par>
        <p:cTn dur="indefinite" id="3" nodeType="tmRoot" restart="never">
          <p:childTnLst>
            <p:seq>
              <p:cTn dur="indefinite" id="4" nodeType="mainSeq">
                <p:childTnLst>
                  <p:par>
                    <p:cTn fill="hold" id="5">
                      <p:stCondLst>
                        <p:cond delay="indefinite"/>
                      </p:stCondLst>
                      <p:childTnLst>
                        <p:par>
                          <p:cTn fill="hold" id="6">
                            <p:stCondLst>
                              <p:cond delay="0"/>
                            </p:stCondLst>
                            <p:childTnLst>
                              <p:par>
                                <p:cTn fill="hold" id="7" nodeType="clickEffect" presetClass="entr" presetID="4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dur="2000" fill="freeze" id="9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dur="2000" fill="hold" id="10"/>
                                        <p:tgtEl>
                                          <p:spTgt spid="1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/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dur="2000" fill="hold" id="11"/>
                                        <p:tgtEl>
                                          <p:spTgt spid="1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2">
                      <p:stCondLst>
                        <p:cond delay="indefinite"/>
                      </p:stCondLst>
                      <p:childTnLst>
                        <p:par>
                          <p:cTn fill="hold" id="13">
                            <p:stCondLst>
                              <p:cond delay="0"/>
                            </p:stCondLst>
                            <p:childTnLst>
                              <p:par>
                                <p:cTn fill="hold" id="14" nodeType="clickEffect" presetClass="entr" presetID="4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dur="2000" fill="freeze" id="16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dur="2000" fill="hold" id="17"/>
                                        <p:tgtEl>
                                          <p:spTgt spid="1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/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dur="2000" fill="hold" id="18"/>
                                        <p:tgtEl>
                                          <p:spTgt spid="1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id="21" nodeType="clickEffect" presetClass="entr" presetID="4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dur="2000" fill="freeze" id="23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dur="2000" fill="hold" id="24"/>
                                        <p:tgtEl>
                                          <p:spTgt spid="1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/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dur="2000" fill="hold" id="25"/>
                                        <p:tgtEl>
                                          <p:spTgt spid="1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6">
                      <p:stCondLst>
                        <p:cond delay="indefinite"/>
                      </p:stCondLst>
                      <p:childTnLst>
                        <p:par>
                          <p:cTn fill="hold" id="27">
                            <p:stCondLst>
                              <p:cond delay="0"/>
                            </p:stCondLst>
                            <p:childTnLst>
                              <p:par>
                                <p:cTn fill="hold" id="28" nodeType="clickEffect" presetClass="entr" presetID="4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dur="2000" fill="freeze" id="3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dur="2000" fill="hold" id="31"/>
                                        <p:tgtEl>
                                          <p:spTgt spid="1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/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dur="2000" fill="hold" id="32"/>
                                        <p:tgtEl>
                                          <p:spTgt spid="1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3">
                      <p:stCondLst>
                        <p:cond delay="indefinite"/>
                      </p:stCondLst>
                      <p:childTnLst>
                        <p:par>
                          <p:cTn fill="hold" id="34">
                            <p:stCondLst>
                              <p:cond delay="0"/>
                            </p:stCondLst>
                            <p:childTnLst>
                              <p:par>
                                <p:cTn fill="hold" id="35" nodeType="clickEffect" presetClass="entr" presetID="4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dur="2000" fill="freeze" id="37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dur="2000" fill="hold" id="38"/>
                                        <p:tgtEl>
                                          <p:spTgt spid="1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/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dur="2000" fill="hold" id="39"/>
                                        <p:tgtEl>
                                          <p:spTgt spid="1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0">
                      <p:stCondLst>
                        <p:cond delay="indefinite"/>
                      </p:stCondLst>
                      <p:childTnLst>
                        <p:par>
                          <p:cTn fill="hold" id="41">
                            <p:stCondLst>
                              <p:cond delay="0"/>
                            </p:stCondLst>
                            <p:childTnLst>
                              <p:par>
                                <p:cTn fill="hold" id="42" nodeType="clickEffect" presetClass="entr" presetID="4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dur="2000" fill="freeze" id="44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dur="2000" fill="hold" id="45"/>
                                        <p:tgtEl>
                                          <p:spTgt spid="1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/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dur="2000" fill="hold" id="46"/>
                                        <p:tgtEl>
                                          <p:spTgt spid="1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7">
                      <p:stCondLst>
                        <p:cond delay="indefinite"/>
                      </p:stCondLst>
                      <p:childTnLst>
                        <p:par>
                          <p:cTn fill="hold" id="48">
                            <p:stCondLst>
                              <p:cond delay="0"/>
                            </p:stCondLst>
                            <p:childTnLst>
                              <p:par>
                                <p:cTn fill="hold" id="49" nodeType="clickEffect" presetClass="entr" presetID="4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dur="2000" fill="freeze" id="51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dur="2000" fill="hold" id="52"/>
                                        <p:tgtEl>
                                          <p:spTgt spid="10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/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dur="2000" fill="hold" id="53"/>
                                        <p:tgtEl>
                                          <p:spTgt spid="10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54">
                      <p:stCondLst>
                        <p:cond delay="indefinite"/>
                      </p:stCondLst>
                      <p:childTnLst>
                        <p:par>
                          <p:cTn fill="hold" id="55">
                            <p:stCondLst>
                              <p:cond delay="0"/>
                            </p:stCondLst>
                            <p:childTnLst>
                              <p:par>
                                <p:cTn fill="hold" id="56" nodeType="clickEffect" presetClass="entr" presetID="4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5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dur="2000" fill="freeze" id="58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dur="2000" fill="hold" id="59"/>
                                        <p:tgtEl>
                                          <p:spTgt spid="1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/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dur="2000" fill="hold" id="60"/>
                                        <p:tgtEl>
                                          <p:spTgt spid="1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Questions</a:t>
            </a:r>
            <a:endParaRPr/>
          </a:p>
        </p:txBody>
      </p:sp>
      <p:sp>
        <p:nvSpPr>
          <p:cNvPr id="117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2800">
                <a:solidFill>
                  <a:srgbClr val="000000"/>
                </a:solidFill>
                <a:latin typeface="Calibri"/>
              </a:rPr>
              <a:t>When do people celebrate Halloween ?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2800">
                <a:solidFill>
                  <a:srgbClr val="000000"/>
                </a:solidFill>
                <a:latin typeface="Calibri"/>
              </a:rPr>
              <a:t>How do they celebrate this holiday?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2800">
                <a:solidFill>
                  <a:srgbClr val="000000"/>
                </a:solidFill>
                <a:latin typeface="Calibri"/>
              </a:rPr>
              <a:t>What do children do?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2800">
                <a:solidFill>
                  <a:srgbClr val="000000"/>
                </a:solidFill>
                <a:latin typeface="Calibri"/>
              </a:rPr>
              <a:t>Which costumes do they wear?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2800">
                <a:solidFill>
                  <a:srgbClr val="000000"/>
                </a:solidFill>
                <a:latin typeface="Calibri"/>
              </a:rPr>
              <a:t>How do they decorate their houses and garden?</a:t>
            </a:r>
            <a:endParaRPr/>
          </a:p>
        </p:txBody>
      </p:sp>
    </p:spTree>
  </p:cSld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3600">
                <a:solidFill>
                  <a:srgbClr val="000000"/>
                </a:solidFill>
                <a:latin typeface="Calibri"/>
              </a:rPr>
              <a:t>Answers</a:t>
            </a:r>
            <a:endParaRPr/>
          </a:p>
        </p:txBody>
      </p:sp>
      <p:sp>
        <p:nvSpPr>
          <p:cNvPr id="119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r>
              <a:rPr lang="cs-CZ" sz="3200">
                <a:solidFill>
                  <a:srgbClr val="000000"/>
                </a:solidFill>
                <a:latin typeface="Calibri"/>
              </a:rPr>
              <a:t>-  on 31st October</a:t>
            </a:r>
            <a:endParaRPr/>
          </a:p>
          <a:p>
            <a:pPr>
              <a:lnSpc>
                <a:spcPct val="100000"/>
              </a:lnSpc>
              <a:buFont typeface="Arial"/>
              <a:buChar char="-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wear costumes, decorate houses and garden,</a:t>
            </a:r>
            <a:endParaRPr/>
          </a:p>
          <a:p>
            <a:pPr>
              <a:lnSpc>
                <a:spcPct val="100000"/>
              </a:lnSpc>
            </a:pPr>
            <a:r>
              <a:rPr lang="cs-CZ" sz="3200">
                <a:solidFill>
                  <a:srgbClr val="000000"/>
                </a:solidFill>
                <a:latin typeface="Calibri"/>
              </a:rPr>
              <a:t>   </a:t>
            </a:r>
            <a:r>
              <a:rPr lang="cs-CZ" sz="3200">
                <a:solidFill>
                  <a:srgbClr val="000000"/>
                </a:solidFill>
                <a:latin typeface="Calibri"/>
              </a:rPr>
              <a:t>play trick or treat</a:t>
            </a:r>
            <a:endParaRPr/>
          </a:p>
          <a:p>
            <a:pPr>
              <a:lnSpc>
                <a:spcPct val="100000"/>
              </a:lnSpc>
              <a:buFont typeface="Arial"/>
              <a:buChar char="-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go from house to house in special costumes</a:t>
            </a:r>
            <a:endParaRPr/>
          </a:p>
          <a:p>
            <a:pPr>
              <a:lnSpc>
                <a:spcPct val="100000"/>
              </a:lnSpc>
            </a:pPr>
            <a:r>
              <a:rPr lang="cs-CZ" sz="3200">
                <a:solidFill>
                  <a:srgbClr val="000000"/>
                </a:solidFill>
                <a:latin typeface="Calibri"/>
              </a:rPr>
              <a:t>   </a:t>
            </a:r>
            <a:r>
              <a:rPr lang="cs-CZ" sz="3200">
                <a:solidFill>
                  <a:srgbClr val="000000"/>
                </a:solidFill>
                <a:latin typeface="Calibri"/>
              </a:rPr>
              <a:t>and play trick or treat</a:t>
            </a:r>
            <a:endParaRPr/>
          </a:p>
          <a:p>
            <a:pPr>
              <a:lnSpc>
                <a:spcPct val="100000"/>
              </a:lnSpc>
              <a:buFont typeface="Arial"/>
              <a:buChar char="-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ghost and witch, dead body….</a:t>
            </a:r>
            <a:endParaRPr/>
          </a:p>
          <a:p>
            <a:pPr>
              <a:lnSpc>
                <a:spcPct val="100000"/>
              </a:lnSpc>
              <a:buFont typeface="Arial"/>
              <a:buChar char="-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with pumpkins and candles inside, fire in the</a:t>
            </a:r>
            <a:endParaRPr/>
          </a:p>
          <a:p>
            <a:pPr>
              <a:lnSpc>
                <a:spcPct val="100000"/>
              </a:lnSpc>
            </a:pPr>
            <a:r>
              <a:rPr lang="cs-CZ" sz="3200">
                <a:solidFill>
                  <a:srgbClr val="000000"/>
                </a:solidFill>
                <a:latin typeface="Calibri"/>
              </a:rPr>
              <a:t>   </a:t>
            </a:r>
            <a:r>
              <a:rPr lang="cs-CZ" sz="3200">
                <a:solidFill>
                  <a:srgbClr val="000000"/>
                </a:solidFill>
                <a:latin typeface="Calibri"/>
              </a:rPr>
              <a:t>garden, lantern    </a:t>
            </a:r>
            <a:endParaRPr/>
          </a:p>
        </p:txBody>
      </p:sp>
    </p:spTree>
  </p:cSld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121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endParaRPr/>
          </a:p>
        </p:txBody>
      </p:sp>
      <p:pic>
        <p:nvPicPr>
          <p:cNvPr descr="" id="122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" y="1700640"/>
            <a:ext cx="2232000" cy="3339360"/>
          </a:xfrm>
          <a:prstGeom prst="rect">
            <a:avLst/>
          </a:prstGeom>
        </p:spPr>
      </p:pic>
      <p:pic>
        <p:nvPicPr>
          <p:cNvPr descr="" id="123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3276000" y="2997000"/>
            <a:ext cx="1867680" cy="2859480"/>
          </a:xfrm>
          <a:prstGeom prst="rect">
            <a:avLst/>
          </a:prstGeom>
        </p:spPr>
      </p:pic>
      <p:pic>
        <p:nvPicPr>
          <p:cNvPr descr="" id="124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5076000" y="1556640"/>
            <a:ext cx="3540600" cy="4027680"/>
          </a:xfrm>
          <a:prstGeom prst="rect">
            <a:avLst/>
          </a:prstGeom>
        </p:spPr>
      </p:pic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126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endParaRPr/>
          </a:p>
        </p:txBody>
      </p:sp>
      <p:pic>
        <p:nvPicPr>
          <p:cNvPr descr="" id="127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540000" y="1628640"/>
            <a:ext cx="2019240" cy="3852000"/>
          </a:xfrm>
          <a:prstGeom prst="rect">
            <a:avLst/>
          </a:prstGeom>
        </p:spPr>
      </p:pic>
      <p:pic>
        <p:nvPicPr>
          <p:cNvPr descr="" id="128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5580000" y="1628640"/>
            <a:ext cx="3192120" cy="4254480"/>
          </a:xfrm>
          <a:prstGeom prst="rect">
            <a:avLst/>
          </a:prstGeom>
        </p:spPr>
      </p:pic>
      <p:pic>
        <p:nvPicPr>
          <p:cNvPr descr="" id="129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2666880" y="2088720"/>
            <a:ext cx="2233800" cy="2931840"/>
          </a:xfrm>
          <a:prstGeom prst="rect">
            <a:avLst/>
          </a:prstGeom>
        </p:spPr>
      </p:pic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Citace</a:t>
            </a:r>
            <a:endParaRPr/>
          </a:p>
        </p:txBody>
      </p:sp>
      <p:sp>
        <p:nvSpPr>
          <p:cNvPr id="131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 u="sng">
                <a:solidFill>
                  <a:srgbClr val="0000ff"/>
                </a:solidFill>
                <a:latin typeface="Calibri"/>
                <a:hlinkClick r:id="rId1"/>
              </a:rPr>
              <a:t>http://www.srubyservis.cz/aktuality-svatek-halloween---historie--</a:t>
            </a:r>
            <a:r>
              <a:rPr lang="cs-CZ" sz="3200" u="sng">
                <a:solidFill>
                  <a:srgbClr val="0000ff"/>
                </a:solidFill>
                <a:latin typeface="Calibri"/>
                <a:hlinkClick r:id="rId2"/>
              </a:rPr>
              <a:t>tradice-a-svitici-dyne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Obrázky snímky č. 3, 4,7,8 Otevřená galerie Microsoft office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2011-10-11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Text je vytvořen autorem materiálu</a:t>
            </a:r>
            <a:endParaRPr/>
          </a:p>
          <a:p>
            <a:pPr>
              <a:lnSpc>
                <a:spcPct val="100000"/>
              </a:lnSpc>
            </a:pPr>
            <a:r>
              <a:rPr lang="cs-CZ" sz="3200">
                <a:solidFill>
                  <a:srgbClr val="000000"/>
                </a:solidFill>
                <a:latin typeface="Calibri"/>
              </a:rPr>
              <a:t>    </a:t>
            </a:r>
            <a:r>
              <a:rPr lang="cs-CZ" sz="3200">
                <a:solidFill>
                  <a:srgbClr val="000000"/>
                </a:solidFill>
                <a:latin typeface="Calibri"/>
              </a:rPr>
              <a:t>2011-10-11 </a:t>
            </a:r>
            <a:endParaRPr/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