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media/image1.jpeg" ContentType="image/jpeg"/>
  <Override PartName="/ppt/slideLayouts/slideLayout14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_rels/slideLayout1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12.xml.rels" ContentType="application/vnd.openxmlformats-package.relationships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8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3.xml" ContentType="application/vnd.openxmlformats-officedocument.presentationml.slide+xml"/>
  <Override PartName="/ppt/slides/slide7.xml" ContentType="application/vnd.openxmlformats-officedocument.presentationml.slide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slide4.xml" ContentType="application/vnd.openxmlformats-officedocument.presentationml.slide+xml"/>
  <Override PartName="/ppt/slides/slide8.xml" ContentType="application/vnd.openxmlformats-officedocument.presentationml.slide+xml"/>
  <Override PartName="/ppt/slides/slide1.xml" ContentType="application/vnd.openxmlformats-officedocument.presentationml.slide+xml"/>
  <Override PartName="/ppt/slides/slide5.xml" ContentType="application/vnd.openxmlformats-officedocument.presentationml.slide+xml"/>
  <Override PartName="/ppt/slides/slide2.xml" ContentType="application/vnd.openxmlformats-officedocument.presentationml.slide+xml"/>
  <Override PartName="/ppt/slides/slide6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theme/theme1.xml" ContentType="application/vnd.openxmlformats-officedocument.theme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7" Type="http://schemas.openxmlformats.org/officeDocument/2006/relationships/slide" Target="slides/slide4.xml"/><Relationship Id="rId8" Type="http://schemas.openxmlformats.org/officeDocument/2006/relationships/slide" Target="slides/slide5.xml"/><Relationship Id="rId9" Type="http://schemas.openxmlformats.org/officeDocument/2006/relationships/slide" Target="slides/slide6.xml"/><Relationship Id="rId10" Type="http://schemas.openxmlformats.org/officeDocument/2006/relationships/slide" Target="slides/slide7.xml"/><Relationship Id="rId11" Type="http://schemas.openxmlformats.org/officeDocument/2006/relationships/slide" Target="slides/slide8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Klikněte pro úpravu formátu textu nadpisuKliknutím lze upravit styl.</a:t>
            </a:r>
            <a:endParaRPr/>
          </a:p>
        </p:txBody>
      </p:sp>
      <p:sp>
        <p:nvSpPr>
          <p:cNvPr id="1" name="PlaceHolder 2"/>
          <p:cNvSpPr>
            <a:spLocks noGrp="1"/>
          </p:cNvSpPr>
          <p:nvPr>
            <p:ph type="dt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>
                <a:solidFill>
                  <a:srgbClr val="000000"/>
                </a:solidFill>
                <a:latin typeface="Calibri"/>
              </a:rPr>
              <a:t>29. 1. 2013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fld id="{0C9BFBFC-0DB1-4D25-8B27-2B05A45991A5}" type="slidenum">
              <a:rPr lang="cs-CZ">
                <a:solidFill>
                  <a:srgbClr val="000000"/>
                </a:solidFill>
                <a:latin typeface="Calibri"/>
              </a:rPr>
              <a:t>&lt;číslo&gt;</a:t>
            </a:fld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Klikněte pro úpravu formátu textu nadpisuKliknutím lze upravit styl.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Šestá úroveň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Sedmá úroveňKliknutím lze upravit styly předlohy textu.</a:t>
            </a:r>
            <a:endParaRPr/>
          </a:p>
          <a:p>
            <a:pPr lvl="1">
              <a:lnSpc>
                <a:spcPct val="100000"/>
              </a:lnSpc>
              <a:buFont typeface="Arial"/>
              <a:buChar char="–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Font typeface="Arial"/>
              <a:buChar char="–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Font typeface="Arial"/>
              <a:buChar char="»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dt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>
                <a:solidFill>
                  <a:srgbClr val="000000"/>
                </a:solidFill>
                <a:latin typeface="Calibri"/>
              </a:rPr>
              <a:t>29. 1. 2013</a:t>
            </a:r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ftr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sldNum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fld id="{E0554092-CB3D-4EC9-8A15-6F3CC7C227FB}" type="slidenum">
              <a:rPr lang="cs-CZ">
                <a:solidFill>
                  <a:srgbClr val="000000"/>
                </a:solidFill>
                <a:latin typeface="Calibri"/>
              </a:rPr>
              <a:t>&lt;číslo&gt;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2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CustomShape 1"/>
          <p:cNvSpPr/>
          <p:nvPr/>
        </p:nvSpPr>
        <p:spPr>
          <a:xfrm>
            <a:off x="685800" y="797400"/>
            <a:ext cx="2547360" cy="2547360"/>
          </a:xfrm>
          <a:prstGeom prst="pie">
            <a:avLst>
              <a:gd fmla="val 5400000" name="adj1"/>
              <a:gd fmla="val 16200000" name="adj2"/>
            </a:avLst>
          </a:prstGeom>
          <a:solidFill>
            <a:srgbClr val="4f81bd"/>
          </a:solidFill>
          <a:ln w="25560">
            <a:solidFill>
              <a:srgbClr val="ffffff"/>
            </a:solidFill>
            <a:round/>
          </a:ln>
        </p:spPr>
      </p:sp>
      <p:sp>
        <p:nvSpPr>
          <p:cNvPr id="75" name="CustomShape 2"/>
          <p:cNvSpPr/>
          <p:nvPr/>
        </p:nvSpPr>
        <p:spPr>
          <a:xfrm>
            <a:off x="1943640" y="797400"/>
            <a:ext cx="6498360" cy="2547360"/>
          </a:xfrm>
          <a:prstGeom prst="rect">
            <a:avLst/>
          </a:prstGeom>
          <a:solidFill>
            <a:srgbClr val="ffffff"/>
          </a:solidFill>
          <a:ln w="25560">
            <a:solidFill>
              <a:srgbClr val="4f81bd"/>
            </a:solidFill>
            <a:round/>
          </a:ln>
        </p:spPr>
        <p:txBody>
          <a:bodyPr anchor="ctr" bIns="76320" lIns="76320" rIns="76320" tIns="76320"/>
          <a:p>
            <a:pPr>
              <a:lnSpc>
                <a:spcPct val="90000"/>
              </a:lnSpc>
            </a:pPr>
            <a:r>
              <a:rPr lang="cs-CZ" sz="2000">
                <a:solidFill>
                  <a:srgbClr val="000000"/>
                </a:solidFill>
                <a:latin typeface="Calibri"/>
              </a:rPr>
              <a:t>NÁZEV ŠKOLY:  ZŠ Dolní Benešov, přísp.organizace</a:t>
            </a:r>
            <a:endParaRPr/>
          </a:p>
        </p:txBody>
      </p:sp>
      <p:sp>
        <p:nvSpPr>
          <p:cNvPr id="76" name="CustomShape 3"/>
          <p:cNvSpPr/>
          <p:nvPr/>
        </p:nvSpPr>
        <p:spPr>
          <a:xfrm>
            <a:off x="953280" y="1204920"/>
            <a:ext cx="2012400" cy="2012400"/>
          </a:xfrm>
          <a:prstGeom prst="pie">
            <a:avLst>
              <a:gd fmla="val 5400000" name="adj1"/>
              <a:gd fmla="val 16200000" name="adj2"/>
            </a:avLst>
          </a:prstGeom>
          <a:solidFill>
            <a:srgbClr val="4f81bd"/>
          </a:solidFill>
          <a:ln w="25560">
            <a:solidFill>
              <a:srgbClr val="ffffff"/>
            </a:solidFill>
            <a:round/>
          </a:ln>
        </p:spPr>
      </p:sp>
      <p:sp>
        <p:nvSpPr>
          <p:cNvPr id="77" name="CustomShape 4"/>
          <p:cNvSpPr/>
          <p:nvPr/>
        </p:nvSpPr>
        <p:spPr>
          <a:xfrm>
            <a:off x="1959480" y="1204920"/>
            <a:ext cx="6498360" cy="2012400"/>
          </a:xfrm>
          <a:prstGeom prst="rect">
            <a:avLst/>
          </a:prstGeom>
          <a:solidFill>
            <a:srgbClr val="ffffff"/>
          </a:solidFill>
          <a:ln w="25560">
            <a:solidFill>
              <a:srgbClr val="4f81bd"/>
            </a:solidFill>
            <a:round/>
          </a:ln>
        </p:spPr>
        <p:txBody>
          <a:bodyPr anchor="ctr" bIns="76320" lIns="76320" rIns="76320" tIns="76320"/>
          <a:p>
            <a:pPr>
              <a:lnSpc>
                <a:spcPct val="90000"/>
              </a:lnSpc>
            </a:pPr>
            <a:r>
              <a:rPr lang="cs-CZ" sz="2000">
                <a:solidFill>
                  <a:srgbClr val="000000"/>
                </a:solidFill>
                <a:latin typeface="Calibri"/>
              </a:rPr>
              <a:t>AUTOR: Mgr.Marta Rozsívalová</a:t>
            </a:r>
            <a:endParaRPr/>
          </a:p>
        </p:txBody>
      </p:sp>
      <p:sp>
        <p:nvSpPr>
          <p:cNvPr id="78" name="CustomShape 5"/>
          <p:cNvSpPr/>
          <p:nvPr/>
        </p:nvSpPr>
        <p:spPr>
          <a:xfrm>
            <a:off x="1220760" y="1612440"/>
            <a:ext cx="1477440" cy="1477440"/>
          </a:xfrm>
          <a:prstGeom prst="pie">
            <a:avLst>
              <a:gd fmla="val 5400000" name="adj1"/>
              <a:gd fmla="val 16200000" name="adj2"/>
            </a:avLst>
          </a:prstGeom>
          <a:solidFill>
            <a:srgbClr val="4f81bd"/>
          </a:solidFill>
          <a:ln w="25560">
            <a:solidFill>
              <a:srgbClr val="ffffff"/>
            </a:solidFill>
            <a:round/>
          </a:ln>
        </p:spPr>
      </p:sp>
      <p:sp>
        <p:nvSpPr>
          <p:cNvPr id="79" name="CustomShape 6"/>
          <p:cNvSpPr/>
          <p:nvPr/>
        </p:nvSpPr>
        <p:spPr>
          <a:xfrm>
            <a:off x="1959480" y="1612440"/>
            <a:ext cx="6498360" cy="1477440"/>
          </a:xfrm>
          <a:prstGeom prst="rect">
            <a:avLst/>
          </a:prstGeom>
          <a:solidFill>
            <a:srgbClr val="ffffff"/>
          </a:solidFill>
          <a:ln w="25560">
            <a:solidFill>
              <a:srgbClr val="4f81bd"/>
            </a:solidFill>
            <a:round/>
          </a:ln>
        </p:spPr>
        <p:txBody>
          <a:bodyPr anchor="ctr" bIns="76320" lIns="76320" rIns="76320" tIns="76320"/>
          <a:p>
            <a:pPr>
              <a:lnSpc>
                <a:spcPct val="90000"/>
              </a:lnSpc>
            </a:pPr>
            <a:r>
              <a:rPr lang="cs-CZ" sz="2000">
                <a:solidFill>
                  <a:srgbClr val="000000"/>
                </a:solidFill>
                <a:latin typeface="Calibri"/>
              </a:rPr>
              <a:t>NÁZEV: VY_32_INOVACE_10_Angličtina  6. a 7.ročník</a:t>
            </a:r>
            <a:endParaRPr/>
          </a:p>
        </p:txBody>
      </p:sp>
      <p:sp>
        <p:nvSpPr>
          <p:cNvPr id="80" name="CustomShape 7"/>
          <p:cNvSpPr/>
          <p:nvPr/>
        </p:nvSpPr>
        <p:spPr>
          <a:xfrm>
            <a:off x="1488240" y="2020320"/>
            <a:ext cx="942120" cy="942120"/>
          </a:xfrm>
          <a:prstGeom prst="pie">
            <a:avLst>
              <a:gd fmla="val 5400000" name="adj1"/>
              <a:gd fmla="val 16200000" name="adj2"/>
            </a:avLst>
          </a:prstGeom>
          <a:solidFill>
            <a:srgbClr val="4f81bd"/>
          </a:solidFill>
          <a:ln w="25560">
            <a:solidFill>
              <a:srgbClr val="ffffff"/>
            </a:solidFill>
            <a:round/>
          </a:ln>
        </p:spPr>
      </p:sp>
      <p:sp>
        <p:nvSpPr>
          <p:cNvPr id="81" name="CustomShape 8"/>
          <p:cNvSpPr/>
          <p:nvPr/>
        </p:nvSpPr>
        <p:spPr>
          <a:xfrm>
            <a:off x="1959480" y="2020320"/>
            <a:ext cx="6498360" cy="942120"/>
          </a:xfrm>
          <a:prstGeom prst="rect">
            <a:avLst/>
          </a:prstGeom>
          <a:solidFill>
            <a:srgbClr val="ffffff"/>
          </a:solidFill>
          <a:ln w="25560">
            <a:solidFill>
              <a:srgbClr val="4f81bd"/>
            </a:solidFill>
            <a:round/>
          </a:ln>
        </p:spPr>
        <p:txBody>
          <a:bodyPr anchor="ctr" bIns="76320" lIns="76320" rIns="76320" tIns="76320"/>
          <a:p>
            <a:pPr>
              <a:lnSpc>
                <a:spcPct val="90000"/>
              </a:lnSpc>
            </a:pPr>
            <a:r>
              <a:rPr lang="cs-CZ" sz="2000">
                <a:solidFill>
                  <a:srgbClr val="000000"/>
                </a:solidFill>
                <a:latin typeface="Calibri"/>
              </a:rPr>
              <a:t>TEMA: Irregular verbs</a:t>
            </a:r>
            <a:endParaRPr/>
          </a:p>
        </p:txBody>
      </p:sp>
      <p:sp>
        <p:nvSpPr>
          <p:cNvPr id="82" name="CustomShape 9"/>
          <p:cNvSpPr/>
          <p:nvPr/>
        </p:nvSpPr>
        <p:spPr>
          <a:xfrm>
            <a:off x="1755720" y="2427840"/>
            <a:ext cx="407160" cy="407160"/>
          </a:xfrm>
          <a:prstGeom prst="pie">
            <a:avLst>
              <a:gd fmla="val 5400000" name="adj1"/>
              <a:gd fmla="val 16200000" name="adj2"/>
            </a:avLst>
          </a:prstGeom>
          <a:solidFill>
            <a:srgbClr val="4f81bd"/>
          </a:solidFill>
          <a:ln w="25560">
            <a:solidFill>
              <a:srgbClr val="ffffff"/>
            </a:solidFill>
            <a:round/>
          </a:ln>
        </p:spPr>
      </p:sp>
      <p:sp>
        <p:nvSpPr>
          <p:cNvPr id="83" name="CustomShape 10"/>
          <p:cNvSpPr/>
          <p:nvPr/>
        </p:nvSpPr>
        <p:spPr>
          <a:xfrm>
            <a:off x="1959480" y="2427840"/>
            <a:ext cx="6498360" cy="407160"/>
          </a:xfrm>
          <a:prstGeom prst="rect">
            <a:avLst/>
          </a:prstGeom>
          <a:solidFill>
            <a:srgbClr val="ffffff"/>
          </a:solidFill>
          <a:ln w="25560">
            <a:solidFill>
              <a:srgbClr val="4f81bd"/>
            </a:solidFill>
            <a:round/>
          </a:ln>
        </p:spPr>
        <p:txBody>
          <a:bodyPr anchor="ctr" bIns="76320" lIns="76320" rIns="76320" tIns="76320"/>
          <a:p>
            <a:pPr>
              <a:lnSpc>
                <a:spcPct val="90000"/>
              </a:lnSpc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ČÍSLO PROJEKTU: CZ 1.07/1.4.00/211262</a:t>
            </a:r>
            <a:endParaRPr/>
          </a:p>
        </p:txBody>
      </p:sp>
      <p:sp>
        <p:nvSpPr>
          <p:cNvPr id="84" name="TextShape 11"/>
          <p:cNvSpPr txBox="1"/>
          <p:nvPr/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85" name="TextShape 12"/>
          <p:cNvSpPr txBox="1"/>
          <p:nvPr/>
        </p:nvSpPr>
        <p:spPr>
          <a:xfrm>
            <a:off x="1371600" y="3886200"/>
            <a:ext cx="6400440" cy="1752120"/>
          </a:xfrm>
          <a:prstGeom prst="rect">
            <a:avLst/>
          </a:prstGeom>
        </p:spPr>
        <p:txBody>
          <a:bodyPr/>
          <a:p>
            <a:pPr algn="ctr"/>
            <a:endParaRPr/>
          </a:p>
        </p:txBody>
      </p:sp>
      <p:sp>
        <p:nvSpPr>
          <p:cNvPr id="86" name="CustomShape 13"/>
          <p:cNvSpPr/>
          <p:nvPr/>
        </p:nvSpPr>
        <p:spPr>
          <a:xfrm>
            <a:off x="685800" y="2130480"/>
            <a:ext cx="7772040" cy="1469520"/>
          </a:xfrm>
          <a:prstGeom prst="rect">
            <a:avLst/>
          </a:prstGeom>
        </p:spPr>
      </p:sp>
      <p:sp>
        <p:nvSpPr>
          <p:cNvPr id="87" name="CustomShape 14"/>
          <p:cNvSpPr/>
          <p:nvPr/>
        </p:nvSpPr>
        <p:spPr>
          <a:xfrm>
            <a:off x="1371600" y="3886200"/>
            <a:ext cx="6400440" cy="1752120"/>
          </a:xfrm>
          <a:prstGeom prst="rect">
            <a:avLst/>
          </a:prstGeom>
        </p:spPr>
      </p:sp>
      <p:sp>
        <p:nvSpPr>
          <p:cNvPr id="88" name="CustomShape 15"/>
          <p:cNvSpPr/>
          <p:nvPr/>
        </p:nvSpPr>
        <p:spPr>
          <a:xfrm>
            <a:off x="1517760" y="4841640"/>
            <a:ext cx="6400440" cy="1218960"/>
          </a:xfrm>
          <a:prstGeom prst="rect">
            <a:avLst/>
          </a:prstGeom>
        </p:spPr>
      </p:sp>
      <p:pic>
        <p:nvPicPr>
          <p:cNvPr descr="" id="89" name="Obrázek 7"/>
          <p:cNvPicPr/>
          <p:nvPr/>
        </p:nvPicPr>
        <p:blipFill>
          <a:blip r:embed="rId1"/>
          <a:stretch>
            <a:fillRect/>
          </a:stretch>
        </p:blipFill>
        <p:spPr>
          <a:xfrm>
            <a:off x="2125800" y="4632480"/>
            <a:ext cx="5406840" cy="1045080"/>
          </a:xfrm>
          <a:prstGeom prst="rect">
            <a:avLst/>
          </a:prstGeom>
        </p:spPr>
      </p:pic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3600">
                <a:solidFill>
                  <a:srgbClr val="000000"/>
                </a:solidFill>
                <a:latin typeface="Calibri"/>
              </a:rPr>
              <a:t>Anotace</a:t>
            </a:r>
            <a:endParaRPr/>
          </a:p>
        </p:txBody>
      </p:sp>
      <p:sp>
        <p:nvSpPr>
          <p:cNvPr id="91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Žáci doplňují na interaktivní tabuli minulé časy nepravidelných sloves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Do sešitů  vytváří věty na tato slovesa, spojují je s výrazy označující minulost / last month, yesterday……/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Do vět doplňují správné tvary procvičených sloves</a:t>
            </a:r>
            <a:endParaRPr/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TextShape 1"/>
          <p:cNvSpPr txBox="1"/>
          <p:nvPr/>
        </p:nvSpPr>
        <p:spPr>
          <a:xfrm>
            <a:off x="755640" y="11664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3600">
                <a:solidFill>
                  <a:srgbClr val="ff0000"/>
                </a:solidFill>
                <a:latin typeface="Arial Black"/>
              </a:rPr>
              <a:t>Doplň minulý čas nepravidelných sloves</a:t>
            </a:r>
            <a:endParaRPr/>
          </a:p>
        </p:txBody>
      </p:sp>
      <p:sp>
        <p:nvSpPr>
          <p:cNvPr id="93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Jít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Dělat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Plavat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Letět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Spát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Odejít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Koupit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Napsat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Číst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Dostat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Strávit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Dát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3600">
                <a:solidFill>
                  <a:srgbClr val="0070c0"/>
                </a:solidFill>
                <a:latin typeface="Calibri"/>
              </a:rPr>
              <a:t>Past tense- irregular verbs</a:t>
            </a:r>
            <a:endParaRPr/>
          </a:p>
        </p:txBody>
      </p:sp>
      <p:sp>
        <p:nvSpPr>
          <p:cNvPr id="95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Jít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went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Dělat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did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Letět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flew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Spát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slept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Odejít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left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Koupit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bought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Napsat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wrote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Číst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read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Dostat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got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Strávit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spent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Dát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gave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3600">
                <a:solidFill>
                  <a:srgbClr val="ff0000"/>
                </a:solidFill>
                <a:latin typeface="Arial Black"/>
              </a:rPr>
              <a:t>Make sentences- use past tense</a:t>
            </a:r>
            <a:r>
              <a:rPr lang="cs-CZ" sz="3600">
                <a:solidFill>
                  <a:srgbClr val="ff0000"/>
                </a:solidFill>
                <a:latin typeface="Arial Black"/>
              </a:rPr>
              <a:t>
</a:t>
            </a:r>
            <a:r>
              <a:rPr lang="cs-CZ" sz="2000">
                <a:solidFill>
                  <a:srgbClr val="000000"/>
                </a:solidFill>
                <a:latin typeface="Arial Black"/>
              </a:rPr>
              <a:t>/fill in – yesterday, last month …../</a:t>
            </a:r>
            <a:endParaRPr/>
          </a:p>
        </p:txBody>
      </p:sp>
      <p:sp>
        <p:nvSpPr>
          <p:cNvPr id="97" name="TextShape 2"/>
          <p:cNvSpPr txBox="1"/>
          <p:nvPr/>
        </p:nvSpPr>
        <p:spPr>
          <a:xfrm>
            <a:off x="457200" y="1600200"/>
            <a:ext cx="8229240" cy="492480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Ex.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Go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 We went by bus abroad last year.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r>
              <a:rPr lang="cs-CZ" sz="2000">
                <a:solidFill>
                  <a:srgbClr val="000000"/>
                </a:solidFill>
                <a:latin typeface="Calibri"/>
              </a:rPr>
              <a:t>Do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…………………………………………………………………………………………</a:t>
            </a:r>
            <a:endParaRPr/>
          </a:p>
          <a:p>
            <a:endParaRPr/>
          </a:p>
          <a:p>
            <a:r>
              <a:rPr lang="cs-CZ" sz="2000">
                <a:solidFill>
                  <a:srgbClr val="000000"/>
                </a:solidFill>
                <a:latin typeface="Calibri"/>
              </a:rPr>
              <a:t>Fly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…………………………………………………………………………………………</a:t>
            </a:r>
            <a:endParaRPr/>
          </a:p>
          <a:p>
            <a:endParaRPr/>
          </a:p>
          <a:p>
            <a:r>
              <a:rPr lang="cs-CZ" sz="2000">
                <a:solidFill>
                  <a:srgbClr val="000000"/>
                </a:solidFill>
                <a:latin typeface="Calibri"/>
              </a:rPr>
              <a:t>Leave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…………………………………………………………………………………………</a:t>
            </a:r>
            <a:endParaRPr/>
          </a:p>
          <a:p>
            <a:endParaRPr/>
          </a:p>
          <a:p>
            <a:r>
              <a:rPr lang="cs-CZ" sz="2000">
                <a:solidFill>
                  <a:srgbClr val="000000"/>
                </a:solidFill>
                <a:latin typeface="Calibri"/>
              </a:rPr>
              <a:t>Sleep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…………………………………………………………………………………………</a:t>
            </a:r>
            <a:endParaRPr/>
          </a:p>
          <a:p>
            <a:endParaRPr/>
          </a:p>
          <a:p>
            <a:r>
              <a:rPr lang="cs-CZ" sz="2000">
                <a:solidFill>
                  <a:srgbClr val="000000"/>
                </a:solidFill>
                <a:latin typeface="Calibri"/>
              </a:rPr>
              <a:t>Give 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…………………………………………………………………………………………</a:t>
            </a:r>
            <a:endParaRPr/>
          </a:p>
          <a:p>
            <a:endParaRPr/>
          </a:p>
          <a:p>
            <a:r>
              <a:rPr lang="cs-CZ" sz="2000">
                <a:solidFill>
                  <a:srgbClr val="000000"/>
                </a:solidFill>
                <a:latin typeface="Calibri"/>
              </a:rPr>
              <a:t>Get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	</a:t>
            </a:r>
            <a:r>
              <a:rPr lang="cs-CZ" sz="2000">
                <a:solidFill>
                  <a:srgbClr val="000000"/>
                </a:solidFill>
                <a:latin typeface="Calibri"/>
              </a:rPr>
              <a:t>…………………………………………………………………………………………</a:t>
            </a:r>
            <a:endParaRPr/>
          </a:p>
          <a:p>
            <a:endParaRPr/>
          </a:p>
        </p:txBody>
      </p:sp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TextShape 1"/>
          <p:cNvSpPr txBox="1"/>
          <p:nvPr/>
        </p:nvSpPr>
        <p:spPr>
          <a:xfrm>
            <a:off x="395640" y="274680"/>
            <a:ext cx="8290800" cy="63360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3600">
                <a:solidFill>
                  <a:srgbClr val="ff0000"/>
                </a:solidFill>
                <a:latin typeface="Calibri"/>
              </a:rPr>
              <a:t>Fill in verbs in past tense </a:t>
            </a:r>
            <a:endParaRPr/>
          </a:p>
        </p:txBody>
      </p:sp>
      <p:sp>
        <p:nvSpPr>
          <p:cNvPr id="99" name="TextShape 2"/>
          <p:cNvSpPr txBox="1"/>
          <p:nvPr/>
        </p:nvSpPr>
        <p:spPr>
          <a:xfrm>
            <a:off x="457200" y="1052640"/>
            <a:ext cx="8229240" cy="507312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>
                <a:solidFill>
                  <a:srgbClr val="000000"/>
                </a:solidFill>
                <a:latin typeface="Calibri"/>
              </a:rPr>
              <a:t>We ……………….by bike on Monday.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>
                <a:solidFill>
                  <a:srgbClr val="000000"/>
                </a:solidFill>
                <a:latin typeface="Calibri"/>
              </a:rPr>
              <a:t>Our parents ………………Prague one year ago.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>
                <a:solidFill>
                  <a:srgbClr val="000000"/>
                </a:solidFill>
                <a:latin typeface="Calibri"/>
              </a:rPr>
              <a:t>They……………….present  for their grandmother.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>
                <a:solidFill>
                  <a:srgbClr val="000000"/>
                </a:solidFill>
                <a:latin typeface="Calibri"/>
              </a:rPr>
              <a:t>A plane……………….yesterday.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>
                <a:solidFill>
                  <a:srgbClr val="000000"/>
                </a:solidFill>
                <a:latin typeface="Calibri"/>
              </a:rPr>
              <a:t>Pupils……………….in the river on holiday.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>
                <a:solidFill>
                  <a:srgbClr val="000000"/>
                </a:solidFill>
                <a:latin typeface="Calibri"/>
              </a:rPr>
              <a:t>A writer……………….a new book in 1952.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>
                <a:solidFill>
                  <a:srgbClr val="000000"/>
                </a:solidFill>
                <a:latin typeface="Calibri"/>
              </a:rPr>
              <a:t>They……………….money to poor people.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>
                <a:solidFill>
                  <a:srgbClr val="000000"/>
                </a:solidFill>
                <a:latin typeface="Calibri"/>
              </a:rPr>
              <a:t>I ……………….up at 6 in the morning.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>
                <a:solidFill>
                  <a:srgbClr val="000000"/>
                </a:solidFill>
                <a:latin typeface="Calibri"/>
              </a:rPr>
              <a:t>They……………….competition last year.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>
                <a:solidFill>
                  <a:srgbClr val="000000"/>
                </a:solidFill>
                <a:latin typeface="Calibri"/>
              </a:rPr>
              <a:t>My sister……………….apples for breakfast yesterday.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>
                <a:solidFill>
                  <a:srgbClr val="000000"/>
                </a:solidFill>
                <a:latin typeface="Calibri"/>
              </a:rPr>
              <a:t>Her brother ……………….a wine two years ago.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3600">
                <a:solidFill>
                  <a:srgbClr val="00b0f0"/>
                </a:solidFill>
                <a:latin typeface="Calibri"/>
              </a:rPr>
              <a:t>Correct verbs</a:t>
            </a:r>
            <a:endParaRPr/>
          </a:p>
        </p:txBody>
      </p:sp>
      <p:sp>
        <p:nvSpPr>
          <p:cNvPr id="101" name="TextShape 2"/>
          <p:cNvSpPr txBox="1"/>
          <p:nvPr/>
        </p:nvSpPr>
        <p:spPr>
          <a:xfrm>
            <a:off x="467640" y="155664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We </a:t>
            </a:r>
            <a:r>
              <a:rPr lang="cs-CZ" sz="3200">
                <a:solidFill>
                  <a:srgbClr val="00b0f0"/>
                </a:solidFill>
                <a:latin typeface="Calibri"/>
              </a:rPr>
              <a:t>went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 by bike on Monday.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Our parents </a:t>
            </a:r>
            <a:r>
              <a:rPr lang="cs-CZ" sz="3200">
                <a:solidFill>
                  <a:srgbClr val="0070c0"/>
                </a:solidFill>
                <a:latin typeface="Calibri"/>
              </a:rPr>
              <a:t>left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 Prague one year ago.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They </a:t>
            </a:r>
            <a:r>
              <a:rPr lang="cs-CZ" sz="3200">
                <a:solidFill>
                  <a:srgbClr val="0070c0"/>
                </a:solidFill>
                <a:latin typeface="Calibri"/>
              </a:rPr>
              <a:t>bought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 present  for their grandmother.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A plane </a:t>
            </a:r>
            <a:r>
              <a:rPr lang="cs-CZ" sz="3200">
                <a:solidFill>
                  <a:srgbClr val="0070c0"/>
                </a:solidFill>
                <a:latin typeface="Calibri"/>
              </a:rPr>
              <a:t>flew 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yesterday.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Pupils </a:t>
            </a:r>
            <a:r>
              <a:rPr lang="cs-CZ" sz="3200">
                <a:solidFill>
                  <a:srgbClr val="0070c0"/>
                </a:solidFill>
                <a:latin typeface="Calibri"/>
              </a:rPr>
              <a:t>swam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 in the river on holiday.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A writer </a:t>
            </a:r>
            <a:r>
              <a:rPr lang="cs-CZ" sz="3200">
                <a:solidFill>
                  <a:srgbClr val="0070c0"/>
                </a:solidFill>
                <a:latin typeface="Calibri"/>
              </a:rPr>
              <a:t>wrote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  a new book in 1952.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They </a:t>
            </a:r>
            <a:r>
              <a:rPr lang="cs-CZ" sz="3200">
                <a:solidFill>
                  <a:srgbClr val="0070c0"/>
                </a:solidFill>
                <a:latin typeface="Calibri"/>
              </a:rPr>
              <a:t>gave 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money to poor people.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I  </a:t>
            </a:r>
            <a:r>
              <a:rPr lang="cs-CZ" sz="3200">
                <a:solidFill>
                  <a:srgbClr val="0070c0"/>
                </a:solidFill>
                <a:latin typeface="Calibri"/>
              </a:rPr>
              <a:t>got 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up at 6 in the morning.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They </a:t>
            </a:r>
            <a:r>
              <a:rPr lang="cs-CZ" sz="3200">
                <a:solidFill>
                  <a:srgbClr val="0070c0"/>
                </a:solidFill>
                <a:latin typeface="Calibri"/>
              </a:rPr>
              <a:t> won 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competition last year.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My sister </a:t>
            </a:r>
            <a:r>
              <a:rPr lang="cs-CZ" sz="3200">
                <a:solidFill>
                  <a:srgbClr val="0070c0"/>
                </a:solidFill>
                <a:latin typeface="Calibri"/>
              </a:rPr>
              <a:t>ate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 apples for breakfast yesterday.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Her brother  </a:t>
            </a:r>
            <a:r>
              <a:rPr lang="cs-CZ" sz="3200">
                <a:solidFill>
                  <a:srgbClr val="0070c0"/>
                </a:solidFill>
                <a:latin typeface="Calibri"/>
              </a:rPr>
              <a:t>drank</a:t>
            </a:r>
            <a:r>
              <a:rPr lang="cs-CZ" sz="3200">
                <a:solidFill>
                  <a:srgbClr val="000000"/>
                </a:solidFill>
                <a:latin typeface="Calibri"/>
              </a:rPr>
              <a:t> wine two years ago.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3600">
                <a:solidFill>
                  <a:srgbClr val="000000"/>
                </a:solidFill>
                <a:latin typeface="Calibri"/>
              </a:rPr>
              <a:t>Citace</a:t>
            </a:r>
            <a:endParaRPr/>
          </a:p>
        </p:txBody>
      </p:sp>
      <p:sp>
        <p:nvSpPr>
          <p:cNvPr id="103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Text je vytvořen autorem materiálu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2012-01-08</a:t>
            </a:r>
            <a:endParaRPr/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