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6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NÁZEV:VY_32_INOVACE_01_ČESKÝ JAZYK 1.R.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smtClean="0"/>
            <a:t>AUTOR: MGR.ADELHEIDA  </a:t>
          </a:r>
          <a:r>
            <a:rPr lang="cs-CZ" sz="2000" dirty="0" smtClean="0"/>
            <a:t>RYCKOVÁ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HLÁSKY  M L S P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343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16B358DC-53C7-46D1-907B-BA9EBD1F8ABF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9C5A269-0471-42D5-9DAA-D57CAA6D74E1}" type="presOf" srcId="{D1D4F407-5343-4D3F-B5B9-D407B03CAEB4}" destId="{D005CE8C-CC26-4C3E-AC11-E15060ECD759}" srcOrd="0" destOrd="0" presId="urn:microsoft.com/office/officeart/2005/8/layout/target3"/>
    <dgm:cxn modelId="{BBD2D843-7453-4152-BFB9-1BF07104AE5D}" type="presOf" srcId="{4C35D32F-0EAB-4CD7-82EE-45574DC2A586}" destId="{890E4F0B-2866-4A3F-A3C7-2A14B1797930}" srcOrd="1" destOrd="0" presId="urn:microsoft.com/office/officeart/2005/8/layout/target3"/>
    <dgm:cxn modelId="{B7B597BF-1264-4A79-82FB-306BEECC844F}" type="presOf" srcId="{4C35D32F-0EAB-4CD7-82EE-45574DC2A586}" destId="{8BEBB6EC-1DAA-4CAC-8A25-BC0FCBD5DBD5}" srcOrd="0" destOrd="0" presId="urn:microsoft.com/office/officeart/2005/8/layout/target3"/>
    <dgm:cxn modelId="{0EB35747-2F25-44F9-BDEC-202BCD550A1D}" type="presOf" srcId="{D8197B8C-B260-4A16-BDF4-0947B075E274}" destId="{5A5FFA88-C948-4069-8E93-59FA12366E83}" srcOrd="1" destOrd="0" presId="urn:microsoft.com/office/officeart/2005/8/layout/target3"/>
    <dgm:cxn modelId="{E09B0871-A26A-4D74-B305-6D56FD7C22F5}" type="presOf" srcId="{757F3AB3-0718-4624-B441-E567A8F0AB56}" destId="{333A1088-737F-45CB-B68E-254E46348037}" srcOrd="0" destOrd="0" presId="urn:microsoft.com/office/officeart/2005/8/layout/target3"/>
    <dgm:cxn modelId="{DB84774A-7E7A-4870-A7A6-9DD8D440F41C}" type="presOf" srcId="{D1B46980-6531-4606-95E6-44980827E919}" destId="{6140AFEC-043D-4C43-A2F9-D0F5331DF3A3}" srcOrd="0" destOrd="0" presId="urn:microsoft.com/office/officeart/2005/8/layout/target3"/>
    <dgm:cxn modelId="{AE0AF896-61BB-4B00-A49A-D3735BCB21B1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71E30A2E-1FEF-4CB7-AB99-730D868C1134}" type="presOf" srcId="{B651F6E3-6281-48DB-9319-2AEAFDAE7572}" destId="{6BB5E863-4638-4E1D-BFDE-399D028AC4ED}" srcOrd="1" destOrd="0" presId="urn:microsoft.com/office/officeart/2005/8/layout/target3"/>
    <dgm:cxn modelId="{06C9E8F2-9F8A-4BE3-BD94-9C4BEDDC3A8E}" type="presOf" srcId="{D1B46980-6531-4606-95E6-44980827E919}" destId="{2BE915AB-18AA-4053-B92C-3BFC9ED204BB}" srcOrd="1" destOrd="0" presId="urn:microsoft.com/office/officeart/2005/8/layout/target3"/>
    <dgm:cxn modelId="{8D04F16F-7095-4872-BFC5-54ECAFAB12A3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030E88D6-E430-4699-B65D-C3E653CEDD52}" type="presParOf" srcId="{333A1088-737F-45CB-B68E-254E46348037}" destId="{F5ABB229-8D3B-4694-996A-96F23CF14429}" srcOrd="0" destOrd="0" presId="urn:microsoft.com/office/officeart/2005/8/layout/target3"/>
    <dgm:cxn modelId="{DB80F36A-CDE4-442C-BB1E-EBBCDB286B58}" type="presParOf" srcId="{333A1088-737F-45CB-B68E-254E46348037}" destId="{F41139FD-01EE-4571-8B17-4FB00FC51163}" srcOrd="1" destOrd="0" presId="urn:microsoft.com/office/officeart/2005/8/layout/target3"/>
    <dgm:cxn modelId="{E1F6ADEC-6169-4C02-A7B0-EB00D81B2802}" type="presParOf" srcId="{333A1088-737F-45CB-B68E-254E46348037}" destId="{D005CE8C-CC26-4C3E-AC11-E15060ECD759}" srcOrd="2" destOrd="0" presId="urn:microsoft.com/office/officeart/2005/8/layout/target3"/>
    <dgm:cxn modelId="{66C7C9B6-0050-4266-8051-8DE161FEF9D5}" type="presParOf" srcId="{333A1088-737F-45CB-B68E-254E46348037}" destId="{2C702D82-9B77-49B7-9568-BB8EB47C3372}" srcOrd="3" destOrd="0" presId="urn:microsoft.com/office/officeart/2005/8/layout/target3"/>
    <dgm:cxn modelId="{36AEC16E-D48C-4C51-996B-8F5066E16D9A}" type="presParOf" srcId="{333A1088-737F-45CB-B68E-254E46348037}" destId="{A52A0455-90FF-4808-ABD0-F02540D31D5A}" srcOrd="4" destOrd="0" presId="urn:microsoft.com/office/officeart/2005/8/layout/target3"/>
    <dgm:cxn modelId="{8D18CE99-CB98-43EF-ACB3-A297C19F1DC6}" type="presParOf" srcId="{333A1088-737F-45CB-B68E-254E46348037}" destId="{6140AFEC-043D-4C43-A2F9-D0F5331DF3A3}" srcOrd="5" destOrd="0" presId="urn:microsoft.com/office/officeart/2005/8/layout/target3"/>
    <dgm:cxn modelId="{658FB5CA-0F5F-4DFC-81CF-E74C0A87BCDB}" type="presParOf" srcId="{333A1088-737F-45CB-B68E-254E46348037}" destId="{9358AC05-5D7D-4327-9F80-1AD486AEA664}" srcOrd="6" destOrd="0" presId="urn:microsoft.com/office/officeart/2005/8/layout/target3"/>
    <dgm:cxn modelId="{2653A62F-CB4A-4FF7-B9F5-4D6094AEF3B9}" type="presParOf" srcId="{333A1088-737F-45CB-B68E-254E46348037}" destId="{313FC574-E1CD-4FB4-B054-0B805CE0447D}" srcOrd="7" destOrd="0" presId="urn:microsoft.com/office/officeart/2005/8/layout/target3"/>
    <dgm:cxn modelId="{D3B3AE6F-70FC-49F8-84C6-89EAAA4E272A}" type="presParOf" srcId="{333A1088-737F-45CB-B68E-254E46348037}" destId="{619D679B-A015-4ECF-8348-D1034C574F40}" srcOrd="8" destOrd="0" presId="urn:microsoft.com/office/officeart/2005/8/layout/target3"/>
    <dgm:cxn modelId="{81C34461-7AE9-4192-8CCC-09F77D666D5A}" type="presParOf" srcId="{333A1088-737F-45CB-B68E-254E46348037}" destId="{322283A8-4A27-4CDA-BAE3-F381106A9174}" srcOrd="9" destOrd="0" presId="urn:microsoft.com/office/officeart/2005/8/layout/target3"/>
    <dgm:cxn modelId="{FEFF6EA7-D3EE-4D51-AA8D-7174E6B77919}" type="presParOf" srcId="{333A1088-737F-45CB-B68E-254E46348037}" destId="{FFC9F71D-1B4F-4AD9-A4A6-86ADEFC8AF5C}" srcOrd="10" destOrd="0" presId="urn:microsoft.com/office/officeart/2005/8/layout/target3"/>
    <dgm:cxn modelId="{A0371C62-6BDA-4D92-8208-C89FDCFEFACA}" type="presParOf" srcId="{333A1088-737F-45CB-B68E-254E46348037}" destId="{25B08C86-7E15-44DC-BE7F-FFB55DD49D12}" srcOrd="11" destOrd="0" presId="urn:microsoft.com/office/officeart/2005/8/layout/target3"/>
    <dgm:cxn modelId="{4FAD482C-B654-4D44-94D8-C6740601AC12}" type="presParOf" srcId="{333A1088-737F-45CB-B68E-254E46348037}" destId="{76644BE8-9D7C-4C09-B250-3D10AF48CBB7}" srcOrd="12" destOrd="0" presId="urn:microsoft.com/office/officeart/2005/8/layout/target3"/>
    <dgm:cxn modelId="{AE234422-C62C-43CA-81A5-FC99056713C6}" type="presParOf" srcId="{333A1088-737F-45CB-B68E-254E46348037}" destId="{EE85B701-7295-41C0-BA7A-34D3756A2AE6}" srcOrd="13" destOrd="0" presId="urn:microsoft.com/office/officeart/2005/8/layout/target3"/>
    <dgm:cxn modelId="{DEF3D2A1-EAAD-42A4-8142-8EA588F76C47}" type="presParOf" srcId="{333A1088-737F-45CB-B68E-254E46348037}" destId="{8BEBB6EC-1DAA-4CAC-8A25-BC0FCBD5DBD5}" srcOrd="14" destOrd="0" presId="urn:microsoft.com/office/officeart/2005/8/layout/target3"/>
    <dgm:cxn modelId="{3A728CFB-6209-4275-90F9-C2B27FC7DAB9}" type="presParOf" srcId="{333A1088-737F-45CB-B68E-254E46348037}" destId="{AED2198E-93D5-4001-81B4-73124B309672}" srcOrd="15" destOrd="0" presId="urn:microsoft.com/office/officeart/2005/8/layout/target3"/>
    <dgm:cxn modelId="{47D21E8F-CF80-4FED-B2F7-563E511E3B73}" type="presParOf" srcId="{333A1088-737F-45CB-B68E-254E46348037}" destId="{2BE915AB-18AA-4053-B92C-3BFC9ED204BB}" srcOrd="16" destOrd="0" presId="urn:microsoft.com/office/officeart/2005/8/layout/target3"/>
    <dgm:cxn modelId="{B8463E9B-D732-4F86-8153-6FF0CD71B2EE}" type="presParOf" srcId="{333A1088-737F-45CB-B68E-254E46348037}" destId="{6BB5E863-4638-4E1D-BFDE-399D028AC4ED}" srcOrd="17" destOrd="0" presId="urn:microsoft.com/office/officeart/2005/8/layout/target3"/>
    <dgm:cxn modelId="{E9DB6EBA-E546-421F-A42D-14C2B64A1C74}" type="presParOf" srcId="{333A1088-737F-45CB-B68E-254E46348037}" destId="{5A5FFA88-C948-4069-8E93-59FA12366E83}" srcOrd="18" destOrd="0" presId="urn:microsoft.com/office/officeart/2005/8/layout/target3"/>
    <dgm:cxn modelId="{5AEFED82-349A-42D5-ABE7-A64294B7AFA3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  <a:endParaRPr lang="cs-CZ" sz="20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AUTOR: MGR.ADELHEIDA  </a:t>
          </a:r>
          <a:r>
            <a:rPr lang="cs-CZ" sz="2000" kern="1200" dirty="0" smtClean="0"/>
            <a:t>RYCKOVÁ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NÁZEV:VY_32_INOVACE_01_ČESKÝ JAZYK 1.R.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HLÁSKY  M L S P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0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9CBE43-C8A3-4139-8CDC-6E4AFBA6FAE4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A92C4A-2234-4EAC-B538-E559F5E6AE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51177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A4092-AEC8-4663-9FA8-387D73C8EDC1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AE228-3CF9-4A76-B7CD-06284F6262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0083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A4092-AEC8-4663-9FA8-387D73C8EDC1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AE228-3CF9-4A76-B7CD-06284F6262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2079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A4092-AEC8-4663-9FA8-387D73C8EDC1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AE228-3CF9-4A76-B7CD-06284F6262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6555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A4092-AEC8-4663-9FA8-387D73C8EDC1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AE228-3CF9-4A76-B7CD-06284F6262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97906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A4092-AEC8-4663-9FA8-387D73C8EDC1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AE228-3CF9-4A76-B7CD-06284F6262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65120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A4092-AEC8-4663-9FA8-387D73C8EDC1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AE228-3CF9-4A76-B7CD-06284F6262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1094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A4092-AEC8-4663-9FA8-387D73C8EDC1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AE228-3CF9-4A76-B7CD-06284F6262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92270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A4092-AEC8-4663-9FA8-387D73C8EDC1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AE228-3CF9-4A76-B7CD-06284F6262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0367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A4092-AEC8-4663-9FA8-387D73C8EDC1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AE228-3CF9-4A76-B7CD-06284F6262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3218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A4092-AEC8-4663-9FA8-387D73C8EDC1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AE228-3CF9-4A76-B7CD-06284F6262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56967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A4092-AEC8-4663-9FA8-387D73C8EDC1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AE228-3CF9-4A76-B7CD-06284F6262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64278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5A4092-AEC8-4663-9FA8-387D73C8EDC1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CAE228-3CF9-4A76-B7CD-06284F6262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6156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13" Type="http://schemas.openxmlformats.org/officeDocument/2006/relationships/image" Target="../media/image13.png"/><Relationship Id="rId3" Type="http://schemas.openxmlformats.org/officeDocument/2006/relationships/image" Target="../media/image3.jpeg"/><Relationship Id="rId7" Type="http://schemas.openxmlformats.org/officeDocument/2006/relationships/image" Target="../media/image7.emf"/><Relationship Id="rId12" Type="http://schemas.openxmlformats.org/officeDocument/2006/relationships/image" Target="../media/image12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emf"/><Relationship Id="rId11" Type="http://schemas.openxmlformats.org/officeDocument/2006/relationships/image" Target="../media/image11.emf"/><Relationship Id="rId5" Type="http://schemas.openxmlformats.org/officeDocument/2006/relationships/image" Target="../media/image5.emf"/><Relationship Id="rId10" Type="http://schemas.openxmlformats.org/officeDocument/2006/relationships/image" Target="../media/image10.emf"/><Relationship Id="rId4" Type="http://schemas.openxmlformats.org/officeDocument/2006/relationships/image" Target="../media/image4.emf"/><Relationship Id="rId9" Type="http://schemas.openxmlformats.org/officeDocument/2006/relationships/image" Target="../media/image9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emf"/><Relationship Id="rId3" Type="http://schemas.openxmlformats.org/officeDocument/2006/relationships/image" Target="../media/image15.emf"/><Relationship Id="rId7" Type="http://schemas.openxmlformats.org/officeDocument/2006/relationships/image" Target="../media/image19.emf"/><Relationship Id="rId12" Type="http://schemas.openxmlformats.org/officeDocument/2006/relationships/image" Target="../media/image24.emf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emf"/><Relationship Id="rId11" Type="http://schemas.openxmlformats.org/officeDocument/2006/relationships/image" Target="../media/image23.emf"/><Relationship Id="rId5" Type="http://schemas.openxmlformats.org/officeDocument/2006/relationships/image" Target="../media/image17.emf"/><Relationship Id="rId10" Type="http://schemas.openxmlformats.org/officeDocument/2006/relationships/image" Target="../media/image22.emf"/><Relationship Id="rId4" Type="http://schemas.openxmlformats.org/officeDocument/2006/relationships/image" Target="../media/image16.emf"/><Relationship Id="rId9" Type="http://schemas.openxmlformats.org/officeDocument/2006/relationships/image" Target="../media/image21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emf"/><Relationship Id="rId3" Type="http://schemas.openxmlformats.org/officeDocument/2006/relationships/image" Target="../media/image26.emf"/><Relationship Id="rId7" Type="http://schemas.openxmlformats.org/officeDocument/2006/relationships/image" Target="../media/image30.emf"/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emf"/><Relationship Id="rId11" Type="http://schemas.openxmlformats.org/officeDocument/2006/relationships/image" Target="../media/image34.emf"/><Relationship Id="rId5" Type="http://schemas.openxmlformats.org/officeDocument/2006/relationships/image" Target="../media/image28.emf"/><Relationship Id="rId10" Type="http://schemas.openxmlformats.org/officeDocument/2006/relationships/image" Target="../media/image33.emf"/><Relationship Id="rId4" Type="http://schemas.openxmlformats.org/officeDocument/2006/relationships/image" Target="../media/image27.emf"/><Relationship Id="rId9" Type="http://schemas.openxmlformats.org/officeDocument/2006/relationships/image" Target="../media/image32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emf"/><Relationship Id="rId3" Type="http://schemas.openxmlformats.org/officeDocument/2006/relationships/image" Target="../media/image36.emf"/><Relationship Id="rId7" Type="http://schemas.openxmlformats.org/officeDocument/2006/relationships/image" Target="../media/image40.emf"/><Relationship Id="rId12" Type="http://schemas.openxmlformats.org/officeDocument/2006/relationships/image" Target="../media/image45.png"/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emf"/><Relationship Id="rId11" Type="http://schemas.openxmlformats.org/officeDocument/2006/relationships/image" Target="../media/image44.emf"/><Relationship Id="rId5" Type="http://schemas.openxmlformats.org/officeDocument/2006/relationships/image" Target="../media/image38.emf"/><Relationship Id="rId10" Type="http://schemas.openxmlformats.org/officeDocument/2006/relationships/image" Target="../media/image43.emf"/><Relationship Id="rId4" Type="http://schemas.openxmlformats.org/officeDocument/2006/relationships/image" Target="../media/image37.wmf"/><Relationship Id="rId9" Type="http://schemas.openxmlformats.org/officeDocument/2006/relationships/image" Target="../media/image42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image" Target="../media/image52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1.png"/><Relationship Id="rId5" Type="http://schemas.openxmlformats.org/officeDocument/2006/relationships/image" Target="../media/image50.emf"/><Relationship Id="rId4" Type="http://schemas.openxmlformats.org/officeDocument/2006/relationships/package" Target="../embeddings/List_aplikace_Microsoft_Excel1.xlsx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55.png"/><Relationship Id="rId7" Type="http://schemas.openxmlformats.org/officeDocument/2006/relationships/image" Target="../media/image59.emf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8.wmf"/><Relationship Id="rId11" Type="http://schemas.openxmlformats.org/officeDocument/2006/relationships/image" Target="../media/image63.wmf"/><Relationship Id="rId5" Type="http://schemas.openxmlformats.org/officeDocument/2006/relationships/image" Target="../media/image57.emf"/><Relationship Id="rId10" Type="http://schemas.openxmlformats.org/officeDocument/2006/relationships/image" Target="../media/image62.wmf"/><Relationship Id="rId4" Type="http://schemas.openxmlformats.org/officeDocument/2006/relationships/image" Target="../media/image56.png"/><Relationship Id="rId9" Type="http://schemas.openxmlformats.org/officeDocument/2006/relationships/image" Target="../media/image61.e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250946388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5029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86"/>
    </mc:Choice>
    <mc:Fallback xmlns="">
      <p:transition spd="slow" advTm="9386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332656"/>
            <a:ext cx="7772400" cy="1944216"/>
          </a:xfrm>
        </p:spPr>
        <p:txBody>
          <a:bodyPr/>
          <a:lstStyle/>
          <a:p>
            <a:r>
              <a:rPr lang="cs-CZ" b="1" dirty="0" smtClean="0"/>
              <a:t>Anotace</a:t>
            </a:r>
            <a:br>
              <a:rPr lang="cs-CZ" b="1" dirty="0" smtClean="0"/>
            </a:b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59632" y="2780928"/>
            <a:ext cx="6400800" cy="1752600"/>
          </a:xfrm>
        </p:spPr>
        <p:txBody>
          <a:bodyPr>
            <a:normAutofit fontScale="62500" lnSpcReduction="20000"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cs-CZ" dirty="0" smtClean="0">
                <a:solidFill>
                  <a:srgbClr val="0070C0"/>
                </a:solidFill>
              </a:rPr>
              <a:t>opakování písmen </a:t>
            </a:r>
            <a:r>
              <a:rPr lang="cs-CZ" dirty="0">
                <a:solidFill>
                  <a:srgbClr val="0070C0"/>
                </a:solidFill>
              </a:rPr>
              <a:t>M L S </a:t>
            </a:r>
            <a:r>
              <a:rPr lang="cs-CZ" dirty="0" smtClean="0">
                <a:solidFill>
                  <a:srgbClr val="0070C0"/>
                </a:solidFill>
              </a:rPr>
              <a:t>P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dirty="0" smtClean="0">
                <a:solidFill>
                  <a:srgbClr val="0070C0"/>
                </a:solidFill>
              </a:rPr>
              <a:t>spojování hlásek a obrázků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dirty="0" smtClean="0">
                <a:solidFill>
                  <a:srgbClr val="0070C0"/>
                </a:solidFill>
              </a:rPr>
              <a:t>úkoly jsou žáky řešeny přímo na interaktivní tabuli fixem nebo pomocí programu</a:t>
            </a:r>
            <a:endParaRPr lang="cs-CZ" dirty="0">
              <a:solidFill>
                <a:srgbClr val="0070C0"/>
              </a:solidFill>
            </a:endParaRPr>
          </a:p>
          <a:p>
            <a:pPr marL="457200" indent="-457200">
              <a:buFont typeface="Wingdings" pitchFamily="2" charset="2"/>
              <a:buChar char="v"/>
            </a:pP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dirty="0">
                <a:solidFill>
                  <a:schemeClr val="tx2">
                    <a:lumMod val="60000"/>
                    <a:lumOff val="40000"/>
                  </a:schemeClr>
                </a:solidFill>
              </a:rPr>
              <a:t>žáci pracují na interaktivní tabuli fixem</a:t>
            </a:r>
            <a:br>
              <a:rPr lang="cs-CZ" dirty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r>
              <a:rPr lang="cs-CZ" dirty="0">
                <a:solidFill>
                  <a:schemeClr val="tx2">
                    <a:lumMod val="60000"/>
                    <a:lumOff val="40000"/>
                  </a:schemeClr>
                </a:solidFill>
              </a:rPr>
              <a:t>správné řešení se objeví po kliknutí</a:t>
            </a:r>
            <a:endParaRPr lang="cs-CZ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2363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Na kterou hlásku začínají tyto obrázky?</a:t>
            </a:r>
            <a:br>
              <a:rPr lang="cs-CZ" dirty="0" smtClean="0"/>
            </a:br>
            <a:r>
              <a:rPr lang="cs-CZ" dirty="0" smtClean="0"/>
              <a:t>Který obrázek tady nepatří?</a:t>
            </a:r>
            <a:endParaRPr lang="cs-CZ" dirty="0"/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72977" y="5044652"/>
            <a:ext cx="2215247" cy="15833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C:\Users\08C1\AppData\Local\Microsoft\Windows\Temporary Internet Files\Content.IE5\A2754ZST\MP90040489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561" y="4114301"/>
            <a:ext cx="2375446" cy="1696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306" y="2050779"/>
            <a:ext cx="2307022" cy="2125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995441"/>
            <a:ext cx="1715890" cy="1372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599" y="3696930"/>
            <a:ext cx="1362075" cy="1838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711" y="5535255"/>
            <a:ext cx="1847850" cy="108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0" name="Picture 1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6169" y="4470763"/>
            <a:ext cx="1333500" cy="186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487" y="1548300"/>
            <a:ext cx="1263839" cy="15651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2" name="Picture 18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6321" y="3682353"/>
            <a:ext cx="13716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3" name="Picture 19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8198" y="3427822"/>
            <a:ext cx="991741" cy="9750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5" name="Picture 2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341" y="1198666"/>
            <a:ext cx="1717757" cy="1183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6" name="Picture 2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7944" y="1927965"/>
            <a:ext cx="1798637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86039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Na kterou hlásku začínají tyto obrázky?</a:t>
            </a:r>
            <a:br>
              <a:rPr lang="cs-CZ" dirty="0"/>
            </a:br>
            <a:r>
              <a:rPr lang="cs-CZ" dirty="0"/>
              <a:t>Který obrázek tady nepatří?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93415" y="2980033"/>
            <a:ext cx="2433005" cy="159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2687" y="3819117"/>
            <a:ext cx="1873956" cy="1338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5051308"/>
            <a:ext cx="2088232" cy="13921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704304"/>
            <a:ext cx="1872208" cy="14041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656" y="2047404"/>
            <a:ext cx="1120899" cy="11444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3415" y="1424471"/>
            <a:ext cx="1272658" cy="12458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540303"/>
            <a:ext cx="1267045" cy="1335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0370" y="3191901"/>
            <a:ext cx="1288076" cy="1254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3" name="Picture 15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899052"/>
            <a:ext cx="2162175" cy="1544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5" name="Picture 17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096852"/>
            <a:ext cx="2102532" cy="9756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6" name="Picture 18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830" y="5051308"/>
            <a:ext cx="1438857" cy="13470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2298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Na kterou hlásku začínají tyto obrázky?</a:t>
            </a:r>
            <a:br>
              <a:rPr lang="cs-CZ" dirty="0"/>
            </a:br>
            <a:r>
              <a:rPr lang="cs-CZ" dirty="0"/>
              <a:t>Který obrázek tady nepatří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177150"/>
            <a:ext cx="2455756" cy="16384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1083" y="1555068"/>
            <a:ext cx="1587624" cy="1587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6451" y="1674206"/>
            <a:ext cx="2148291" cy="15300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6777" y="1765002"/>
            <a:ext cx="874288" cy="1167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224649"/>
            <a:ext cx="1489912" cy="1489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9125" y="3616838"/>
            <a:ext cx="1367994" cy="6637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9529" y="3948693"/>
            <a:ext cx="1682133" cy="1482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9" name="Picture 1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2128" y="5253180"/>
            <a:ext cx="1086871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0" name="Picture 14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954" y="5253180"/>
            <a:ext cx="13716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1911" y="4611751"/>
            <a:ext cx="2728201" cy="19487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7982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Na </a:t>
            </a:r>
            <a:r>
              <a:rPr lang="cs-CZ" dirty="0"/>
              <a:t>kterou hlásku začínají tyto obrázky?</a:t>
            </a:r>
            <a:br>
              <a:rPr lang="cs-CZ" dirty="0"/>
            </a:br>
            <a:r>
              <a:rPr lang="cs-CZ" dirty="0"/>
              <a:t>Který obrázek tady nepatří?</a:t>
            </a: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808248"/>
            <a:ext cx="2268643" cy="16214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3296" y="1891603"/>
            <a:ext cx="1296144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 descr="C:\Users\08C1\AppData\Local\Microsoft\Windows\Temporary Internet Files\Content.IE5\S7687CZ2\MC90033611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6730" y="5137745"/>
            <a:ext cx="1447635" cy="962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4147" y="2758193"/>
            <a:ext cx="2239041" cy="18173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523980"/>
            <a:ext cx="1681628" cy="1201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1211" y="5000589"/>
            <a:ext cx="1544722" cy="15447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4" name="Picture 1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8617" y="994873"/>
            <a:ext cx="1034632" cy="851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6" name="Picture 14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081" y="1932512"/>
            <a:ext cx="1856002" cy="13522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7" name="Picture 15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1295" y="3387736"/>
            <a:ext cx="1612853" cy="16128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8" name="Picture 16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396" y="4277596"/>
            <a:ext cx="1422337" cy="1422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8349" y="1829512"/>
            <a:ext cx="2036763" cy="145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1713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Spoj obrázek  a  písmeno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 </a:t>
            </a:r>
            <a:r>
              <a:rPr lang="cs-CZ" dirty="0" err="1" smtClean="0"/>
              <a:t>m</a:t>
            </a:r>
            <a:r>
              <a:rPr lang="cs-CZ" dirty="0" smtClean="0"/>
              <a:t>                                          L </a:t>
            </a:r>
            <a:r>
              <a:rPr lang="cs-CZ" dirty="0" err="1" smtClean="0"/>
              <a:t>l</a:t>
            </a:r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</a:p>
          <a:p>
            <a:pPr marL="0" indent="0">
              <a:buNone/>
            </a:pPr>
            <a:r>
              <a:rPr lang="cs-CZ" dirty="0" smtClean="0"/>
              <a:t>  S </a:t>
            </a:r>
            <a:r>
              <a:rPr lang="cs-CZ" dirty="0" err="1" smtClean="0"/>
              <a:t>s</a:t>
            </a:r>
            <a:r>
              <a:rPr lang="cs-CZ" dirty="0" smtClean="0"/>
              <a:t>                                             P </a:t>
            </a:r>
            <a:r>
              <a:rPr lang="cs-CZ" dirty="0" err="1" smtClean="0"/>
              <a:t>p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5274976"/>
            <a:ext cx="1852613" cy="135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09" y="4976671"/>
            <a:ext cx="1584325" cy="158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4744" y="5013038"/>
            <a:ext cx="2262187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317" y="4797152"/>
            <a:ext cx="1268413" cy="1566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62335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 Napiš správně písmeno do mřížky podle obrázku.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10018557"/>
              </p:ext>
            </p:extLst>
          </p:nvPr>
        </p:nvGraphicFramePr>
        <p:xfrm>
          <a:off x="3228109" y="1898073"/>
          <a:ext cx="540327" cy="637309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540327"/>
              </a:tblGrid>
              <a:tr h="63730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65394265"/>
              </p:ext>
            </p:extLst>
          </p:nvPr>
        </p:nvGraphicFramePr>
        <p:xfrm>
          <a:off x="3957638" y="3233738"/>
          <a:ext cx="1228725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0" name="List" r:id="rId4" imgW="1228771" imgH="390594" progId="Excel.Sheet.12">
                  <p:embed/>
                </p:oleObj>
              </mc:Choice>
              <mc:Fallback>
                <p:oleObj name="List" r:id="rId4" imgW="1228771" imgH="390594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957638" y="3233738"/>
                        <a:ext cx="1228725" cy="390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3285434"/>
              </p:ext>
            </p:extLst>
          </p:nvPr>
        </p:nvGraphicFramePr>
        <p:xfrm>
          <a:off x="4139952" y="2134601"/>
          <a:ext cx="4031674" cy="1582431"/>
        </p:xfrm>
        <a:graphic>
          <a:graphicData uri="http://schemas.openxmlformats.org/drawingml/2006/table">
            <a:tbl>
              <a:tblPr/>
              <a:tblGrid>
                <a:gridCol w="1007918"/>
                <a:gridCol w="1007919"/>
                <a:gridCol w="1007919"/>
                <a:gridCol w="1007918"/>
              </a:tblGrid>
              <a:tr h="158243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139404"/>
            <a:ext cx="1152128" cy="15403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635936"/>
              </p:ext>
            </p:extLst>
          </p:nvPr>
        </p:nvGraphicFramePr>
        <p:xfrm>
          <a:off x="4139954" y="4344056"/>
          <a:ext cx="4608511" cy="1581772"/>
        </p:xfrm>
        <a:graphic>
          <a:graphicData uri="http://schemas.openxmlformats.org/drawingml/2006/table">
            <a:tbl>
              <a:tblPr/>
              <a:tblGrid>
                <a:gridCol w="921702"/>
                <a:gridCol w="921702"/>
                <a:gridCol w="921703"/>
                <a:gridCol w="921702"/>
                <a:gridCol w="921702"/>
              </a:tblGrid>
              <a:tr h="158177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9952" y="4653136"/>
            <a:ext cx="1951689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08560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3424531"/>
              </p:ext>
            </p:extLst>
          </p:nvPr>
        </p:nvGraphicFramePr>
        <p:xfrm>
          <a:off x="3779912" y="2132856"/>
          <a:ext cx="4423659" cy="1656184"/>
        </p:xfrm>
        <a:graphic>
          <a:graphicData uri="http://schemas.openxmlformats.org/drawingml/2006/table">
            <a:tbl>
              <a:tblPr/>
              <a:tblGrid>
                <a:gridCol w="884731"/>
                <a:gridCol w="884733"/>
                <a:gridCol w="884731"/>
                <a:gridCol w="884733"/>
                <a:gridCol w="884731"/>
              </a:tblGrid>
              <a:tr h="165618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2889" y="2204864"/>
            <a:ext cx="1268413" cy="1566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7804" y="4869160"/>
            <a:ext cx="1122363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056852"/>
              </p:ext>
            </p:extLst>
          </p:nvPr>
        </p:nvGraphicFramePr>
        <p:xfrm>
          <a:off x="3775587" y="4430960"/>
          <a:ext cx="3982066" cy="1374304"/>
        </p:xfrm>
        <a:graphic>
          <a:graphicData uri="http://schemas.openxmlformats.org/drawingml/2006/table">
            <a:tbl>
              <a:tblPr/>
              <a:tblGrid>
                <a:gridCol w="995516"/>
                <a:gridCol w="995517"/>
                <a:gridCol w="995517"/>
                <a:gridCol w="995516"/>
              </a:tblGrid>
              <a:tr h="137430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Obdélník 3"/>
          <p:cNvSpPr/>
          <p:nvPr/>
        </p:nvSpPr>
        <p:spPr>
          <a:xfrm>
            <a:off x="683568" y="260648"/>
            <a:ext cx="79928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24453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332657"/>
            <a:ext cx="7772400" cy="136815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Ukaž na kostce správné písmeno k obrázku.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2060848"/>
            <a:ext cx="8352928" cy="439248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810" y="2420888"/>
            <a:ext cx="1719263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211454"/>
            <a:ext cx="1616075" cy="160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2122438"/>
            <a:ext cx="1682750" cy="1481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941168"/>
            <a:ext cx="1575247" cy="1580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8" name="Picture 6" descr="C:\Users\08C1\AppData\Local\Microsoft\Windows\Temporary Internet Files\Content.IE5\A2754ZST\MC90019226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748849"/>
            <a:ext cx="1330485" cy="1412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4213" y="5118066"/>
            <a:ext cx="1694738" cy="1226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0" name="Picture 8" descr="C:\Users\08C1\AppData\Local\Microsoft\Windows\Temporary Internet Files\Content.IE5\7IACVERO\MC900440389[1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2648" y="2934722"/>
            <a:ext cx="1659632" cy="1659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7243" y="1982472"/>
            <a:ext cx="1393384" cy="1322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5" name="Picture 13" descr="C:\Users\08C1\AppData\Local\Microsoft\Windows\Temporary Internet Files\Content.IE5\A2754ZST\MC900232136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9581" y="2934722"/>
            <a:ext cx="1411288" cy="185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8" name="Picture 16" descr="C:\Users\08C1\AppData\Local\Microsoft\Windows\Temporary Internet Files\Content.IE5\YYPZW21M\MC900233463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700968"/>
            <a:ext cx="1641205" cy="1224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2028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Obrázky byly vytvořeny v otevřené galerii Microsoft </a:t>
            </a:r>
            <a:r>
              <a:rPr lang="cs-CZ" dirty="0" err="1" smtClean="0"/>
              <a:t>office</a:t>
            </a:r>
            <a:r>
              <a:rPr lang="cs-CZ" dirty="0" smtClean="0"/>
              <a:t>.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Text je vytvořen autorem materiálu.</a:t>
            </a:r>
          </a:p>
          <a:p>
            <a:pPr marL="0" indent="0">
              <a:buNone/>
            </a:pPr>
            <a:r>
              <a:rPr lang="cs-CZ" smtClean="0"/>
              <a:t>2.10.2011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8174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lastní návrh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336</TotalTime>
  <Words>130</Words>
  <Application>Microsoft Office PowerPoint</Application>
  <PresentationFormat>Předvádění na obrazovce (4:3)</PresentationFormat>
  <Paragraphs>27</Paragraphs>
  <Slides>11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Vlastní návrh</vt:lpstr>
      <vt:lpstr>List</vt:lpstr>
      <vt:lpstr>Prezentace aplikace PowerPoint</vt:lpstr>
      <vt:lpstr>Anotace </vt:lpstr>
      <vt:lpstr>Na kterou hlásku začínají tyto obrázky? Který obrázek tady nepatří?</vt:lpstr>
      <vt:lpstr>Na kterou hlásku začínají tyto obrázky? Který obrázek tady nepatří?</vt:lpstr>
      <vt:lpstr>Na kterou hlásku začínají tyto obrázky? Který obrázek tady nepatří?</vt:lpstr>
      <vt:lpstr>Na kterou hlásku začínají tyto obrázky? Který obrázek tady nepatří?</vt:lpstr>
      <vt:lpstr>Spoj obrázek  a  písmeno</vt:lpstr>
      <vt:lpstr> Napiš správně písmeno do mřížky podle obrázku.</vt:lpstr>
      <vt:lpstr>Prezentace aplikace PowerPoint</vt:lpstr>
      <vt:lpstr>Ukaž na kostce správné písmeno k obrázku.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Opakování hlásek M L S P</dc:title>
  <dc:creator>08C1</dc:creator>
  <cp:lastModifiedBy>08C1</cp:lastModifiedBy>
  <cp:revision>29</cp:revision>
  <dcterms:created xsi:type="dcterms:W3CDTF">2011-10-08T20:16:39Z</dcterms:created>
  <dcterms:modified xsi:type="dcterms:W3CDTF">2011-12-09T09:44:12Z</dcterms:modified>
</cp:coreProperties>
</file>