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VY_32_INOVACE_05_Minulý čas  to </a:t>
          </a:r>
          <a:r>
            <a:rPr lang="cs-CZ" dirty="0" err="1" smtClean="0"/>
            <a:t>be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Minulý čas to </a:t>
          </a:r>
          <a:r>
            <a:rPr lang="cs-CZ" dirty="0" err="1" smtClean="0"/>
            <a:t>be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VY_32_INOVACE_05_Minulý čas  to </a:t>
          </a:r>
          <a:r>
            <a:rPr lang="cs-CZ" sz="1400" kern="1200" dirty="0" err="1" smtClean="0"/>
            <a:t>be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Minulý čas to </a:t>
          </a:r>
          <a:r>
            <a:rPr lang="cs-CZ" sz="1400" kern="1200" dirty="0" err="1" smtClean="0"/>
            <a:t>be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19864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287642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minulým časem slovesa to </a:t>
                      </a:r>
                      <a:r>
                        <a:rPr lang="cs-CZ" dirty="0" err="1" smtClean="0"/>
                        <a:t>be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dle prezentace dělají výpisky do sešitu. Za DÚ napíše každý žák 2</a:t>
                      </a:r>
                      <a:r>
                        <a:rPr lang="cs-CZ" baseline="0" dirty="0" smtClean="0"/>
                        <a:t> kladné věty, 2 záporné a </a:t>
                      </a:r>
                      <a:r>
                        <a:rPr lang="cs-CZ" baseline="0" smtClean="0"/>
                        <a:t>2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/>
              <a:t>was</a:t>
            </a:r>
            <a:r>
              <a:rPr lang="cs-CZ" sz="4800" b="1" dirty="0" smtClean="0"/>
              <a:t>/</a:t>
            </a:r>
            <a:r>
              <a:rPr lang="cs-CZ" sz="4800" b="1" dirty="0" err="1" smtClean="0"/>
              <a:t>were</a:t>
            </a:r>
            <a:r>
              <a:rPr lang="cs-CZ" sz="4800" b="1" dirty="0" smtClean="0"/>
              <a:t> - </a:t>
            </a:r>
            <a:r>
              <a:rPr lang="cs-CZ" sz="4800" dirty="0" smtClean="0"/>
              <a:t>minulý čas od </a:t>
            </a:r>
            <a:r>
              <a:rPr lang="cs-CZ" sz="4800" b="1" dirty="0" err="1" smtClean="0"/>
              <a:t>is</a:t>
            </a:r>
            <a:r>
              <a:rPr lang="cs-CZ" sz="4800" b="1" dirty="0" smtClean="0"/>
              <a:t>/are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I </a:t>
            </a:r>
            <a:r>
              <a:rPr lang="cs-CZ" sz="4000" dirty="0" err="1" smtClean="0"/>
              <a:t>was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were</a:t>
            </a:r>
            <a:endParaRPr lang="cs-CZ" sz="4000" dirty="0" smtClean="0"/>
          </a:p>
          <a:p>
            <a:r>
              <a:rPr lang="cs-CZ" sz="4000" dirty="0" smtClean="0"/>
              <a:t> He/</a:t>
            </a:r>
            <a:r>
              <a:rPr lang="cs-CZ" sz="4000" dirty="0" err="1" smtClean="0"/>
              <a:t>she</a:t>
            </a:r>
            <a:r>
              <a:rPr lang="cs-CZ" sz="4000" dirty="0" smtClean="0"/>
              <a:t>/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was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dirty="0" err="1" smtClean="0"/>
              <a:t>were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were</a:t>
            </a:r>
            <a:r>
              <a:rPr lang="cs-CZ" sz="4000" dirty="0" smtClean="0"/>
              <a:t>  </a:t>
            </a:r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They</a:t>
            </a:r>
            <a:r>
              <a:rPr lang="cs-CZ" sz="4000" dirty="0" smtClean="0"/>
              <a:t> </a:t>
            </a:r>
            <a:r>
              <a:rPr lang="cs-CZ" sz="4000" dirty="0" err="1" smtClean="0"/>
              <a:t>were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4000" dirty="0" smtClean="0"/>
              <a:t>Já jsem byl</a:t>
            </a:r>
          </a:p>
          <a:p>
            <a:r>
              <a:rPr lang="cs-CZ" sz="4000" dirty="0" smtClean="0"/>
              <a:t>Ty jsi byl</a:t>
            </a:r>
          </a:p>
          <a:p>
            <a:r>
              <a:rPr lang="cs-CZ" sz="4000" dirty="0" smtClean="0"/>
              <a:t>On(</a:t>
            </a:r>
            <a:r>
              <a:rPr lang="cs-CZ" sz="4000" dirty="0" err="1" smtClean="0"/>
              <a:t>ona,ono</a:t>
            </a:r>
            <a:r>
              <a:rPr lang="cs-CZ" sz="4000" dirty="0" smtClean="0"/>
              <a:t>) byl</a:t>
            </a:r>
          </a:p>
          <a:p>
            <a:r>
              <a:rPr lang="cs-CZ" sz="4000" dirty="0" smtClean="0"/>
              <a:t>My jsme byli</a:t>
            </a:r>
          </a:p>
          <a:p>
            <a:r>
              <a:rPr lang="cs-CZ" sz="4000" dirty="0" smtClean="0"/>
              <a:t>Vy jste byli</a:t>
            </a:r>
          </a:p>
          <a:p>
            <a:r>
              <a:rPr lang="cs-CZ" sz="4000" dirty="0" smtClean="0"/>
              <a:t>Oni byli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7177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Kladná věta</a:t>
            </a:r>
            <a:endParaRPr lang="cs-CZ" sz="4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631410"/>
              </p:ext>
            </p:extLst>
          </p:nvPr>
        </p:nvGraphicFramePr>
        <p:xfrm>
          <a:off x="395536" y="1484784"/>
          <a:ext cx="8642350" cy="3273552"/>
        </p:xfrm>
        <a:graphic>
          <a:graphicData uri="http://schemas.openxmlformats.org/drawingml/2006/table">
            <a:tbl>
              <a:tblPr/>
              <a:tblGrid>
                <a:gridCol w="2881313"/>
                <a:gridCol w="2879725"/>
                <a:gridCol w="2881312"/>
              </a:tblGrid>
              <a:tr h="294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was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were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in 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England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last 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year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683568" y="515719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9900"/>
                </a:solidFill>
              </a:rPr>
              <a:t>Já (ty, on atd.) jsem byl vloni v </a:t>
            </a:r>
            <a:r>
              <a:rPr lang="cs-CZ" sz="3600" dirty="0" smtClean="0">
                <a:solidFill>
                  <a:srgbClr val="009900"/>
                </a:solidFill>
              </a:rPr>
              <a:t>Anglii.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782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Zápor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609852"/>
              </p:ext>
            </p:extLst>
          </p:nvPr>
        </p:nvGraphicFramePr>
        <p:xfrm>
          <a:off x="457200" y="1600200"/>
          <a:ext cx="7772400" cy="3273552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294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wasn´t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1" i="1" u="none" strike="noStrike" cap="none" normalizeH="0" baseline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3399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weren´t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at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school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yesterday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23528" y="5013176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9900"/>
                </a:solidFill>
              </a:rPr>
              <a:t>Já (on atd.) jsem nebyl včera ve škole.</a:t>
            </a:r>
          </a:p>
          <a:p>
            <a:r>
              <a:rPr lang="cs-CZ" sz="3600" dirty="0">
                <a:solidFill>
                  <a:srgbClr val="009900"/>
                </a:solidFill>
              </a:rPr>
              <a:t>My (vy, oni) jsme nebyli včera ve škole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9718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Otázka</a:t>
            </a:r>
            <a:endParaRPr lang="cs-CZ" sz="6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342608"/>
              </p:ext>
            </p:extLst>
          </p:nvPr>
        </p:nvGraphicFramePr>
        <p:xfrm>
          <a:off x="1259632" y="1484784"/>
          <a:ext cx="5829300" cy="3931920"/>
        </p:xfrm>
        <a:graphic>
          <a:graphicData uri="http://schemas.openxmlformats.org/drawingml/2006/table">
            <a:tbl>
              <a:tblPr/>
              <a:tblGrid>
                <a:gridCol w="1943100"/>
                <a:gridCol w="1858963"/>
                <a:gridCol w="2027237"/>
              </a:tblGrid>
              <a:tr h="3600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Where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was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were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it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you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they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403648" y="5517232"/>
            <a:ext cx="5256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9900"/>
                </a:solidFill>
              </a:rPr>
              <a:t>Kde jsem byl já (on, ona)?</a:t>
            </a:r>
          </a:p>
          <a:p>
            <a:r>
              <a:rPr lang="cs-CZ" sz="3600" dirty="0">
                <a:solidFill>
                  <a:srgbClr val="009900"/>
                </a:solidFill>
              </a:rPr>
              <a:t>Kde jsme byli (my, vy, oni)?</a:t>
            </a:r>
          </a:p>
        </p:txBody>
      </p:sp>
    </p:spTree>
    <p:extLst>
      <p:ext uri="{BB962C8B-B14F-4D97-AF65-F5344CB8AC3E}">
        <p14:creationId xmlns:p14="http://schemas.microsoft.com/office/powerpoint/2010/main" val="404393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Otázka s odpovědí ano/ne</a:t>
            </a:r>
            <a:endParaRPr lang="cs-CZ" sz="5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111908"/>
              </p:ext>
            </p:extLst>
          </p:nvPr>
        </p:nvGraphicFramePr>
        <p:xfrm>
          <a:off x="457200" y="1600200"/>
          <a:ext cx="5829300" cy="3931920"/>
        </p:xfrm>
        <a:graphic>
          <a:graphicData uri="http://schemas.openxmlformats.org/drawingml/2006/table">
            <a:tbl>
              <a:tblPr/>
              <a:tblGrid>
                <a:gridCol w="1858963"/>
                <a:gridCol w="2027237"/>
                <a:gridCol w="1943100"/>
              </a:tblGrid>
              <a:tr h="3081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Was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1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Were</a:t>
                      </a: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he/she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you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they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at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work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23528" y="5517232"/>
            <a:ext cx="59766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9900"/>
                </a:solidFill>
              </a:rPr>
              <a:t>Byl jsem já (on, ona) v práci?</a:t>
            </a:r>
          </a:p>
          <a:p>
            <a:r>
              <a:rPr lang="cs-CZ" sz="3600" dirty="0">
                <a:solidFill>
                  <a:srgbClr val="009900"/>
                </a:solidFill>
              </a:rPr>
              <a:t>Byli jste vy (oni) v práci?</a:t>
            </a:r>
          </a:p>
        </p:txBody>
      </p:sp>
    </p:spTree>
    <p:extLst>
      <p:ext uri="{BB962C8B-B14F-4D97-AF65-F5344CB8AC3E}">
        <p14:creationId xmlns:p14="http://schemas.microsoft.com/office/powerpoint/2010/main" val="399894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Krátké odpovědi</a:t>
            </a:r>
            <a:endParaRPr lang="cs-CZ" sz="60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772816"/>
            <a:ext cx="78488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9900"/>
                </a:solidFill>
              </a:rPr>
              <a:t>No, he </a:t>
            </a:r>
            <a:r>
              <a:rPr lang="cs-CZ" sz="3600" dirty="0" err="1">
                <a:solidFill>
                  <a:srgbClr val="009900"/>
                </a:solidFill>
              </a:rPr>
              <a:t>wasn´t</a:t>
            </a:r>
            <a:r>
              <a:rPr lang="cs-CZ" sz="3600" dirty="0">
                <a:solidFill>
                  <a:srgbClr val="009900"/>
                </a:solidFill>
              </a:rPr>
              <a:t>.</a:t>
            </a:r>
            <a:r>
              <a:rPr lang="cs-CZ" sz="3600" dirty="0"/>
              <a:t>		Ne, nebyl</a:t>
            </a:r>
            <a:r>
              <a:rPr lang="cs-CZ" sz="3600" dirty="0" smtClean="0"/>
              <a:t>.</a:t>
            </a:r>
            <a:endParaRPr lang="cs-CZ" sz="3600" dirty="0"/>
          </a:p>
          <a:p>
            <a:r>
              <a:rPr lang="cs-CZ" sz="3600" dirty="0" err="1">
                <a:solidFill>
                  <a:srgbClr val="009900"/>
                </a:solidFill>
              </a:rPr>
              <a:t>Yes</a:t>
            </a:r>
            <a:r>
              <a:rPr lang="cs-CZ" sz="3600" dirty="0">
                <a:solidFill>
                  <a:srgbClr val="009900"/>
                </a:solidFill>
              </a:rPr>
              <a:t>, </a:t>
            </a:r>
            <a:r>
              <a:rPr lang="cs-CZ" sz="3600" dirty="0" err="1">
                <a:solidFill>
                  <a:srgbClr val="009900"/>
                </a:solidFill>
              </a:rPr>
              <a:t>she</a:t>
            </a:r>
            <a:r>
              <a:rPr lang="cs-CZ" sz="3600" dirty="0">
                <a:solidFill>
                  <a:srgbClr val="009900"/>
                </a:solidFill>
              </a:rPr>
              <a:t> </a:t>
            </a:r>
            <a:r>
              <a:rPr lang="cs-CZ" sz="3600" dirty="0" err="1">
                <a:solidFill>
                  <a:srgbClr val="009900"/>
                </a:solidFill>
              </a:rPr>
              <a:t>was</a:t>
            </a:r>
            <a:r>
              <a:rPr lang="cs-CZ" sz="3600" dirty="0">
                <a:solidFill>
                  <a:srgbClr val="009900"/>
                </a:solidFill>
              </a:rPr>
              <a:t>.</a:t>
            </a:r>
            <a:r>
              <a:rPr lang="cs-CZ" sz="3600" dirty="0"/>
              <a:t>		Ano, byla.</a:t>
            </a:r>
          </a:p>
          <a:p>
            <a:r>
              <a:rPr lang="cs-CZ" sz="3600" dirty="0" err="1">
                <a:solidFill>
                  <a:srgbClr val="009900"/>
                </a:solidFill>
              </a:rPr>
              <a:t>Yes</a:t>
            </a:r>
            <a:r>
              <a:rPr lang="cs-CZ" sz="3600" dirty="0">
                <a:solidFill>
                  <a:srgbClr val="009900"/>
                </a:solidFill>
              </a:rPr>
              <a:t>, I </a:t>
            </a:r>
            <a:r>
              <a:rPr lang="cs-CZ" sz="3600" dirty="0" err="1">
                <a:solidFill>
                  <a:srgbClr val="009900"/>
                </a:solidFill>
              </a:rPr>
              <a:t>was</a:t>
            </a:r>
            <a:r>
              <a:rPr lang="cs-CZ" sz="3600" dirty="0">
                <a:solidFill>
                  <a:srgbClr val="009900"/>
                </a:solidFill>
              </a:rPr>
              <a:t>. 	</a:t>
            </a:r>
            <a:r>
              <a:rPr lang="cs-CZ" sz="3600" dirty="0"/>
              <a:t>	Ano, byl.</a:t>
            </a:r>
          </a:p>
          <a:p>
            <a:r>
              <a:rPr lang="cs-CZ" sz="3600" dirty="0" err="1">
                <a:solidFill>
                  <a:srgbClr val="009900"/>
                </a:solidFill>
              </a:rPr>
              <a:t>Yes</a:t>
            </a:r>
            <a:r>
              <a:rPr lang="cs-CZ" sz="3600" dirty="0">
                <a:solidFill>
                  <a:srgbClr val="009900"/>
                </a:solidFill>
              </a:rPr>
              <a:t>, </a:t>
            </a:r>
            <a:r>
              <a:rPr lang="cs-CZ" sz="3600" dirty="0" err="1">
                <a:solidFill>
                  <a:srgbClr val="009900"/>
                </a:solidFill>
              </a:rPr>
              <a:t>we</a:t>
            </a:r>
            <a:r>
              <a:rPr lang="cs-CZ" sz="3600" dirty="0">
                <a:solidFill>
                  <a:srgbClr val="009900"/>
                </a:solidFill>
              </a:rPr>
              <a:t> </a:t>
            </a:r>
            <a:r>
              <a:rPr lang="cs-CZ" sz="3600" dirty="0" err="1">
                <a:solidFill>
                  <a:srgbClr val="009900"/>
                </a:solidFill>
              </a:rPr>
              <a:t>were</a:t>
            </a:r>
            <a:r>
              <a:rPr lang="cs-CZ" sz="3600" dirty="0">
                <a:solidFill>
                  <a:srgbClr val="009900"/>
                </a:solidFill>
              </a:rPr>
              <a:t>.</a:t>
            </a:r>
            <a:r>
              <a:rPr lang="cs-CZ" sz="3600" dirty="0"/>
              <a:t> 		Ano, </a:t>
            </a:r>
            <a:r>
              <a:rPr lang="cs-CZ" sz="3600" dirty="0" smtClean="0"/>
              <a:t>byli jsme                     </a:t>
            </a:r>
            <a:endParaRPr lang="cs-CZ" sz="3600" dirty="0"/>
          </a:p>
          <a:p>
            <a:r>
              <a:rPr lang="cs-CZ" sz="3600" dirty="0">
                <a:solidFill>
                  <a:srgbClr val="009900"/>
                </a:solidFill>
              </a:rPr>
              <a:t>No, </a:t>
            </a:r>
            <a:r>
              <a:rPr lang="cs-CZ" sz="3600" dirty="0" err="1">
                <a:solidFill>
                  <a:srgbClr val="009900"/>
                </a:solidFill>
              </a:rPr>
              <a:t>they</a:t>
            </a:r>
            <a:r>
              <a:rPr lang="cs-CZ" sz="3600" dirty="0">
                <a:solidFill>
                  <a:srgbClr val="009900"/>
                </a:solidFill>
              </a:rPr>
              <a:t> </a:t>
            </a:r>
            <a:r>
              <a:rPr lang="cs-CZ" sz="3600" dirty="0" err="1">
                <a:solidFill>
                  <a:srgbClr val="009900"/>
                </a:solidFill>
              </a:rPr>
              <a:t>weren´t</a:t>
            </a:r>
            <a:r>
              <a:rPr lang="cs-CZ" sz="3600" dirty="0">
                <a:solidFill>
                  <a:srgbClr val="009900"/>
                </a:solidFill>
              </a:rPr>
              <a:t>.	</a:t>
            </a:r>
            <a:r>
              <a:rPr lang="cs-CZ" sz="3600" dirty="0" smtClean="0"/>
              <a:t>Ne</a:t>
            </a:r>
            <a:r>
              <a:rPr lang="cs-CZ" sz="3600" dirty="0"/>
              <a:t>, nebyli</a:t>
            </a:r>
            <a:r>
              <a:rPr lang="cs-CZ" sz="3600" dirty="0" smtClean="0"/>
              <a:t>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5715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274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was/were - minulý čas od is/are</vt:lpstr>
      <vt:lpstr>Kladná věta</vt:lpstr>
      <vt:lpstr>Zápor</vt:lpstr>
      <vt:lpstr>Otázka</vt:lpstr>
      <vt:lpstr>Otázka s odpovědí ano/ne</vt:lpstr>
      <vt:lpstr>Krátké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26</cp:revision>
  <dcterms:created xsi:type="dcterms:W3CDTF">2011-11-09T14:01:04Z</dcterms:created>
  <dcterms:modified xsi:type="dcterms:W3CDTF">2012-02-11T14:48:24Z</dcterms:modified>
</cp:coreProperties>
</file>