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72" r:id="rId5"/>
    <p:sldId id="274" r:id="rId6"/>
    <p:sldId id="273" r:id="rId7"/>
    <p:sldId id="276" r:id="rId8"/>
    <p:sldId id="275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40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VY_32_INOVACE_05_Používání přítomného času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Používání přítomného času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</a:t>
          </a:r>
          <a:r>
            <a:rPr lang="cs-CZ" dirty="0" smtClean="0"/>
            <a:t>8. </a:t>
          </a:r>
          <a:r>
            <a:rPr lang="cs-CZ" dirty="0" smtClean="0"/>
            <a:t>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VY_32_INOVACE_05_Používání přítomného času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</a:t>
          </a:r>
          <a:r>
            <a:rPr lang="cs-CZ" sz="1400" kern="1200" dirty="0" smtClean="0"/>
            <a:t>8. </a:t>
          </a:r>
          <a:r>
            <a:rPr lang="cs-CZ" sz="1400" kern="1200" dirty="0" smtClean="0"/>
            <a:t>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Používání přítomného času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952392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050127"/>
              </p:ext>
            </p:extLst>
          </p:nvPr>
        </p:nvGraphicFramePr>
        <p:xfrm>
          <a:off x="457200" y="1600200"/>
          <a:ext cx="8229600" cy="23977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</a:t>
                      </a:r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Prohloubení znalostí o </a:t>
                      </a:r>
                      <a:r>
                        <a:rPr lang="cs-CZ" smtClean="0"/>
                        <a:t>přítomném času.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si zapíší pravidla používání přítomného času prostého a průběhového.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4810546"/>
          </a:xfrm>
        </p:spPr>
        <p:txBody>
          <a:bodyPr>
            <a:normAutofit fontScale="90000"/>
          </a:bodyPr>
          <a:lstStyle/>
          <a:p>
            <a:r>
              <a:rPr lang="cs-CZ" sz="8000" b="1" dirty="0" smtClean="0"/>
              <a:t/>
            </a:r>
            <a:br>
              <a:rPr lang="cs-CZ" sz="8000" b="1" dirty="0" smtClean="0"/>
            </a:br>
            <a:r>
              <a:rPr lang="cs-CZ" sz="8000" b="1" dirty="0" smtClean="0"/>
              <a:t>Používání přítomného času</a:t>
            </a:r>
            <a:r>
              <a:rPr lang="cs-CZ" sz="8000" b="1" dirty="0"/>
              <a:t/>
            </a:r>
            <a:br>
              <a:rPr lang="cs-CZ" sz="8000" b="1" dirty="0"/>
            </a:br>
            <a:endParaRPr lang="cs-CZ" sz="8000" b="1" dirty="0"/>
          </a:p>
        </p:txBody>
      </p:sp>
    </p:spTree>
    <p:extLst>
      <p:ext uri="{BB962C8B-B14F-4D97-AF65-F5344CB8AC3E}">
        <p14:creationId xmlns:p14="http://schemas.microsoft.com/office/powerpoint/2010/main" val="2627803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Přítomný čas </a:t>
            </a:r>
            <a:r>
              <a:rPr lang="cs-CZ" b="1" dirty="0" smtClean="0"/>
              <a:t>prostý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r>
              <a:rPr lang="cs-CZ" sz="4400" dirty="0">
                <a:solidFill>
                  <a:srgbClr val="C00000"/>
                </a:solidFill>
              </a:rPr>
              <a:t>Přítomný čas prostý </a:t>
            </a:r>
            <a:r>
              <a:rPr lang="cs-CZ" sz="4400" dirty="0"/>
              <a:t>popisuje věci, které mají trvalou platnost nebo platí po dlouhou dobu.</a:t>
            </a:r>
          </a:p>
          <a:p>
            <a:pPr>
              <a:buFontTx/>
              <a:buNone/>
            </a:pPr>
            <a:endParaRPr lang="cs-CZ" sz="36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0898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Přítomný čas </a:t>
            </a:r>
            <a:r>
              <a:rPr lang="cs-CZ" b="1" dirty="0" smtClean="0"/>
              <a:t>prostý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r>
              <a:rPr lang="cs-CZ" sz="4400" dirty="0" smtClean="0"/>
              <a:t>I </a:t>
            </a:r>
            <a:r>
              <a:rPr lang="cs-CZ" sz="4400" dirty="0" err="1">
                <a:solidFill>
                  <a:srgbClr val="C00000"/>
                </a:solidFill>
              </a:rPr>
              <a:t>come</a:t>
            </a:r>
            <a:r>
              <a:rPr lang="cs-CZ" sz="4400" dirty="0">
                <a:solidFill>
                  <a:schemeClr val="bg1"/>
                </a:solidFill>
              </a:rPr>
              <a:t> </a:t>
            </a:r>
            <a:r>
              <a:rPr lang="cs-CZ" sz="4400" dirty="0" err="1"/>
              <a:t>from</a:t>
            </a:r>
            <a:r>
              <a:rPr lang="cs-CZ" sz="4400" dirty="0"/>
              <a:t> </a:t>
            </a:r>
            <a:r>
              <a:rPr lang="cs-CZ" sz="4400" dirty="0" err="1"/>
              <a:t>Switzerland</a:t>
            </a:r>
            <a:r>
              <a:rPr lang="cs-CZ" sz="4400" dirty="0"/>
              <a:t>.	</a:t>
            </a:r>
          </a:p>
          <a:p>
            <a:pPr>
              <a:buFontTx/>
              <a:buNone/>
            </a:pPr>
            <a:r>
              <a:rPr lang="cs-CZ" sz="4400" dirty="0"/>
              <a:t>	Pocházím ze Švýcarska.</a:t>
            </a:r>
          </a:p>
          <a:p>
            <a:pPr>
              <a:buFontTx/>
              <a:buNone/>
            </a:pPr>
            <a:endParaRPr lang="cs-CZ" sz="4400" dirty="0"/>
          </a:p>
          <a:p>
            <a:r>
              <a:rPr lang="cs-CZ" sz="4400" dirty="0"/>
              <a:t>He </a:t>
            </a:r>
            <a:r>
              <a:rPr lang="cs-CZ" sz="4400" dirty="0" err="1">
                <a:solidFill>
                  <a:srgbClr val="C00000"/>
                </a:solidFill>
              </a:rPr>
              <a:t>works</a:t>
            </a:r>
            <a:r>
              <a:rPr lang="cs-CZ" sz="4400" dirty="0">
                <a:solidFill>
                  <a:srgbClr val="C00000"/>
                </a:solidFill>
              </a:rPr>
              <a:t> </a:t>
            </a:r>
            <a:r>
              <a:rPr lang="cs-CZ" sz="4400" dirty="0"/>
              <a:t>in a bank. </a:t>
            </a:r>
          </a:p>
          <a:p>
            <a:pPr>
              <a:buFontTx/>
              <a:buNone/>
            </a:pPr>
            <a:r>
              <a:rPr lang="cs-CZ" sz="4400" dirty="0"/>
              <a:t>	Pracuje v bance.</a:t>
            </a:r>
          </a:p>
          <a:p>
            <a:endParaRPr lang="cs-CZ" dirty="0"/>
          </a:p>
        </p:txBody>
      </p:sp>
      <p:pic>
        <p:nvPicPr>
          <p:cNvPr id="3074" name="Picture 2" descr="C:\Users\X\AppData\Local\Microsoft\Windows\Temporary Internet Files\Content.IE5\NSDEAAJC\MC90044038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00506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0845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Přítomný čas průběhový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dirty="0">
                <a:solidFill>
                  <a:srgbClr val="C00000"/>
                </a:solidFill>
              </a:rPr>
              <a:t>Přítomný čas průběhový </a:t>
            </a:r>
            <a:r>
              <a:rPr lang="cs-CZ" sz="4400" dirty="0"/>
              <a:t>popisuje události, které se odehrávají nyní, v tomto okamžiku nebo události probíhající určitou dobu.</a:t>
            </a:r>
          </a:p>
          <a:p>
            <a:pPr>
              <a:buFontTx/>
              <a:buNone/>
            </a:pPr>
            <a:endParaRPr lang="cs-CZ" sz="4400" dirty="0"/>
          </a:p>
          <a:p>
            <a:endParaRPr lang="cs-CZ" sz="3600" dirty="0"/>
          </a:p>
          <a:p>
            <a:pPr>
              <a:buFontTx/>
              <a:buNone/>
            </a:pPr>
            <a:r>
              <a:rPr lang="cs-CZ" sz="3600" dirty="0"/>
              <a:t>	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4557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Přítomný čas průběhový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dirty="0" smtClean="0"/>
              <a:t>I </a:t>
            </a:r>
            <a:r>
              <a:rPr lang="cs-CZ" sz="4400" dirty="0" err="1" smtClean="0">
                <a:solidFill>
                  <a:srgbClr val="FF0000"/>
                </a:solidFill>
              </a:rPr>
              <a:t>am</a:t>
            </a:r>
            <a:r>
              <a:rPr lang="cs-CZ" sz="4400" dirty="0" smtClean="0">
                <a:solidFill>
                  <a:srgbClr val="FF0000"/>
                </a:solidFill>
              </a:rPr>
              <a:t> </a:t>
            </a:r>
            <a:r>
              <a:rPr lang="cs-CZ" sz="4400" dirty="0" err="1" smtClean="0">
                <a:solidFill>
                  <a:srgbClr val="FF0000"/>
                </a:solidFill>
              </a:rPr>
              <a:t>playing</a:t>
            </a:r>
            <a:r>
              <a:rPr lang="cs-CZ" sz="4400" dirty="0" smtClean="0">
                <a:solidFill>
                  <a:srgbClr val="FF0000"/>
                </a:solidFill>
              </a:rPr>
              <a:t> </a:t>
            </a:r>
            <a:r>
              <a:rPr lang="cs-CZ" sz="4400" dirty="0" err="1" smtClean="0"/>
              <a:t>tennis</a:t>
            </a:r>
            <a:r>
              <a:rPr lang="cs-CZ" sz="4400" dirty="0" smtClean="0"/>
              <a:t>.</a:t>
            </a:r>
          </a:p>
          <a:p>
            <a:r>
              <a:rPr lang="cs-CZ" sz="4400" dirty="0" smtClean="0"/>
              <a:t>Zrovna teď hraji tenis.</a:t>
            </a:r>
          </a:p>
          <a:p>
            <a:endParaRPr lang="cs-CZ" sz="4400" dirty="0"/>
          </a:p>
          <a:p>
            <a:r>
              <a:rPr lang="cs-CZ" sz="4400" dirty="0" smtClean="0"/>
              <a:t>He </a:t>
            </a:r>
            <a:r>
              <a:rPr lang="cs-CZ" sz="4400" dirty="0" err="1" smtClean="0">
                <a:solidFill>
                  <a:srgbClr val="FF0000"/>
                </a:solidFill>
              </a:rPr>
              <a:t>is</a:t>
            </a:r>
            <a:r>
              <a:rPr lang="cs-CZ" sz="4400" dirty="0" smtClean="0">
                <a:solidFill>
                  <a:srgbClr val="FF0000"/>
                </a:solidFill>
              </a:rPr>
              <a:t> </a:t>
            </a:r>
            <a:r>
              <a:rPr lang="cs-CZ" sz="4400" dirty="0" err="1" smtClean="0">
                <a:solidFill>
                  <a:srgbClr val="FF0000"/>
                </a:solidFill>
              </a:rPr>
              <a:t>speaking</a:t>
            </a:r>
            <a:r>
              <a:rPr lang="cs-CZ" sz="4400" dirty="0" smtClean="0">
                <a:solidFill>
                  <a:srgbClr val="FF0000"/>
                </a:solidFill>
              </a:rPr>
              <a:t> </a:t>
            </a:r>
            <a:r>
              <a:rPr lang="cs-CZ" sz="4400" dirty="0" err="1" smtClean="0"/>
              <a:t>English</a:t>
            </a:r>
            <a:r>
              <a:rPr lang="cs-CZ" sz="4400" dirty="0" smtClean="0"/>
              <a:t>.</a:t>
            </a:r>
          </a:p>
          <a:p>
            <a:r>
              <a:rPr lang="cs-CZ" sz="4400" dirty="0" smtClean="0"/>
              <a:t>Zrovna teď mluví anglicky.</a:t>
            </a:r>
            <a:endParaRPr lang="cs-CZ" sz="4400" dirty="0"/>
          </a:p>
          <a:p>
            <a:pPr>
              <a:buFontTx/>
              <a:buNone/>
            </a:pPr>
            <a:r>
              <a:rPr lang="cs-CZ" sz="4400" dirty="0"/>
              <a:t>	</a:t>
            </a:r>
          </a:p>
          <a:p>
            <a:endParaRPr lang="cs-CZ" dirty="0"/>
          </a:p>
        </p:txBody>
      </p:sp>
      <p:pic>
        <p:nvPicPr>
          <p:cNvPr id="1027" name="Picture 3" descr="C:\Users\X\AppData\Local\Microsoft\Windows\Temporary Internet Files\Content.IE5\2TN04YLY\MC9003588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6" y="1259848"/>
            <a:ext cx="2155775" cy="2453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X\AppData\Local\Microsoft\Windows\Temporary Internet Files\Content.IE5\NSDEAAJC\MM90028528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861048"/>
            <a:ext cx="1988419" cy="2801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7941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Přítomný čas </a:t>
            </a:r>
            <a:r>
              <a:rPr lang="cs-CZ" b="1" dirty="0" smtClean="0"/>
              <a:t>průběhový a prostý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Tx/>
              <a:buNone/>
            </a:pPr>
            <a:endParaRPr lang="cs-CZ" sz="3600" dirty="0"/>
          </a:p>
          <a:p>
            <a:r>
              <a:rPr lang="cs-CZ" sz="4400" dirty="0" err="1"/>
              <a:t>Why</a:t>
            </a:r>
            <a:r>
              <a:rPr lang="cs-CZ" sz="4400" dirty="0"/>
              <a:t> </a:t>
            </a:r>
            <a:r>
              <a:rPr lang="cs-CZ" sz="4400" dirty="0">
                <a:solidFill>
                  <a:srgbClr val="C00000"/>
                </a:solidFill>
              </a:rPr>
              <a:t>are</a:t>
            </a:r>
            <a:r>
              <a:rPr lang="cs-CZ" sz="4400" dirty="0"/>
              <a:t> </a:t>
            </a:r>
            <a:r>
              <a:rPr lang="cs-CZ" sz="4400" dirty="0" err="1"/>
              <a:t>you</a:t>
            </a:r>
            <a:r>
              <a:rPr lang="cs-CZ" sz="4400" dirty="0"/>
              <a:t> </a:t>
            </a:r>
            <a:r>
              <a:rPr lang="cs-CZ" sz="4400" dirty="0" err="1">
                <a:solidFill>
                  <a:srgbClr val="C00000"/>
                </a:solidFill>
              </a:rPr>
              <a:t>wearing</a:t>
            </a:r>
            <a:r>
              <a:rPr lang="cs-CZ" sz="4400" dirty="0"/>
              <a:t> a suit?</a:t>
            </a:r>
          </a:p>
          <a:p>
            <a:pPr>
              <a:buFontTx/>
              <a:buNone/>
            </a:pPr>
            <a:r>
              <a:rPr lang="cs-CZ" sz="4400" dirty="0"/>
              <a:t>	</a:t>
            </a:r>
            <a:r>
              <a:rPr lang="cs-CZ" sz="4400" dirty="0" err="1"/>
              <a:t>You</a:t>
            </a:r>
            <a:r>
              <a:rPr lang="cs-CZ" sz="4400" dirty="0"/>
              <a:t> </a:t>
            </a:r>
            <a:r>
              <a:rPr lang="cs-CZ" sz="4400" dirty="0" err="1"/>
              <a:t>usually</a:t>
            </a:r>
            <a:r>
              <a:rPr lang="cs-CZ" sz="4400" dirty="0"/>
              <a:t> </a:t>
            </a:r>
            <a:r>
              <a:rPr lang="cs-CZ" sz="4400" dirty="0" err="1"/>
              <a:t>wear</a:t>
            </a:r>
            <a:r>
              <a:rPr lang="cs-CZ" sz="4400" dirty="0"/>
              <a:t> </a:t>
            </a:r>
            <a:r>
              <a:rPr lang="cs-CZ" sz="4400" dirty="0" err="1"/>
              <a:t>jeans</a:t>
            </a:r>
            <a:r>
              <a:rPr lang="cs-CZ" sz="4400" dirty="0"/>
              <a:t>.</a:t>
            </a:r>
          </a:p>
          <a:p>
            <a:pPr>
              <a:buFontTx/>
              <a:buNone/>
            </a:pPr>
            <a:endParaRPr lang="cs-CZ" sz="4400" dirty="0"/>
          </a:p>
          <a:p>
            <a:r>
              <a:rPr lang="cs-CZ" sz="4400" dirty="0"/>
              <a:t>Proč máš na sobě oblek?</a:t>
            </a:r>
          </a:p>
          <a:p>
            <a:pPr>
              <a:buFontTx/>
              <a:buNone/>
            </a:pPr>
            <a:r>
              <a:rPr lang="cs-CZ" sz="4400" dirty="0"/>
              <a:t>	Obvykle nosíš džíny.</a:t>
            </a:r>
          </a:p>
          <a:p>
            <a:endParaRPr lang="cs-CZ" dirty="0"/>
          </a:p>
        </p:txBody>
      </p:sp>
      <p:pic>
        <p:nvPicPr>
          <p:cNvPr id="2050" name="Picture 2" descr="C:\Users\X\AppData\Local\Microsoft\Windows\Temporary Internet Files\Content.IE5\2TN04YLY\MP9004317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068960"/>
            <a:ext cx="2276872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3228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191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453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176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 Používání přítomného času </vt:lpstr>
      <vt:lpstr>Přítomný čas prostý</vt:lpstr>
      <vt:lpstr>Přítomný čas prostý</vt:lpstr>
      <vt:lpstr>Přítomný čas průběhový </vt:lpstr>
      <vt:lpstr>Přítomný čas průběhový </vt:lpstr>
      <vt:lpstr>Přítomný čas průběhový a prostý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21</cp:revision>
  <dcterms:created xsi:type="dcterms:W3CDTF">2011-11-09T14:01:04Z</dcterms:created>
  <dcterms:modified xsi:type="dcterms:W3CDTF">2012-02-11T16:33:03Z</dcterms:modified>
</cp:coreProperties>
</file>