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0" r:id="rId5"/>
    <p:sldId id="262" r:id="rId6"/>
    <p:sldId id="261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4" autoAdjust="0"/>
    <p:restoredTop sz="94660"/>
  </p:normalViewPr>
  <p:slideViewPr>
    <p:cSldViewPr>
      <p:cViewPr varScale="1">
        <p:scale>
          <a:sx n="65" d="100"/>
          <a:sy n="65" d="100"/>
        </p:scale>
        <p:origin x="-15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NÁZEV:VZ_32_INOVACE_12_ </a:t>
          </a:r>
          <a:r>
            <a:rPr lang="cs-CZ" sz="2000" dirty="0" smtClean="0"/>
            <a:t>ČESKÝ 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MGR. ADELHEIDA  </a:t>
          </a:r>
          <a:r>
            <a:rPr lang="cs-CZ" sz="2000" dirty="0" smtClean="0"/>
            <a:t>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HLÁSKA Š </a:t>
          </a:r>
          <a:r>
            <a:rPr lang="cs-CZ" sz="2000" dirty="0" err="1" smtClean="0"/>
            <a:t>š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F18F0D-C676-42CA-AB4E-2E233E494DED}" type="presOf" srcId="{B651F6E3-6281-48DB-9319-2AEAFDAE7572}" destId="{619D679B-A015-4ECF-8348-D1034C574F40}" srcOrd="0" destOrd="0" presId="urn:microsoft.com/office/officeart/2005/8/layout/target3"/>
    <dgm:cxn modelId="{B80993A6-1639-4C73-AA82-A2262635816B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547182-FAFD-4440-A502-972E0B6C05FF}" type="presOf" srcId="{D1B46980-6531-4606-95E6-44980827E919}" destId="{6140AFEC-043D-4C43-A2F9-D0F5331DF3A3}" srcOrd="0" destOrd="0" presId="urn:microsoft.com/office/officeart/2005/8/layout/target3"/>
    <dgm:cxn modelId="{2089B697-740D-4A95-83A5-954E79369C9B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1CEE6F2-E274-4D76-A11D-79D966FBF513}" type="presOf" srcId="{D1D4F407-5343-4D3F-B5B9-D407B03CAEB4}" destId="{AED2198E-93D5-4001-81B4-73124B309672}" srcOrd="1" destOrd="0" presId="urn:microsoft.com/office/officeart/2005/8/layout/target3"/>
    <dgm:cxn modelId="{4B4A73B7-844C-475B-A3C3-51FF90F4A529}" type="presOf" srcId="{D1D4F407-5343-4D3F-B5B9-D407B03CAEB4}" destId="{D005CE8C-CC26-4C3E-AC11-E15060ECD759}" srcOrd="0" destOrd="0" presId="urn:microsoft.com/office/officeart/2005/8/layout/target3"/>
    <dgm:cxn modelId="{60C51687-228F-43D6-BFC5-BB745B046663}" type="presOf" srcId="{4C35D32F-0EAB-4CD7-82EE-45574DC2A586}" destId="{890E4F0B-2866-4A3F-A3C7-2A14B1797930}" srcOrd="1" destOrd="0" presId="urn:microsoft.com/office/officeart/2005/8/layout/target3"/>
    <dgm:cxn modelId="{3867FDB1-7B3C-412B-83F9-BC0A8191137D}" type="presOf" srcId="{D1B46980-6531-4606-95E6-44980827E919}" destId="{2BE915AB-18AA-4053-B92C-3BFC9ED204BB}" srcOrd="1" destOrd="0" presId="urn:microsoft.com/office/officeart/2005/8/layout/target3"/>
    <dgm:cxn modelId="{1212D429-D551-4E82-85DF-CAC0D5F0D7D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1450A74-E143-4135-9E12-3CF751DF26A6}" type="presOf" srcId="{4C35D32F-0EAB-4CD7-82EE-45574DC2A586}" destId="{8BEBB6EC-1DAA-4CAC-8A25-BC0FCBD5DBD5}" srcOrd="0" destOrd="0" presId="urn:microsoft.com/office/officeart/2005/8/layout/target3"/>
    <dgm:cxn modelId="{5A965927-D8A2-4FDD-A64B-03ADB226F625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CF594B2-8843-4005-8E6B-78482918FD13}" type="presParOf" srcId="{333A1088-737F-45CB-B68E-254E46348037}" destId="{F5ABB229-8D3B-4694-996A-96F23CF14429}" srcOrd="0" destOrd="0" presId="urn:microsoft.com/office/officeart/2005/8/layout/target3"/>
    <dgm:cxn modelId="{3C70F01E-359D-4FE8-B3DF-54DE9AF9093F}" type="presParOf" srcId="{333A1088-737F-45CB-B68E-254E46348037}" destId="{F41139FD-01EE-4571-8B17-4FB00FC51163}" srcOrd="1" destOrd="0" presId="urn:microsoft.com/office/officeart/2005/8/layout/target3"/>
    <dgm:cxn modelId="{55B681B6-EDFE-4A92-82B9-AE0B6AEA2078}" type="presParOf" srcId="{333A1088-737F-45CB-B68E-254E46348037}" destId="{D005CE8C-CC26-4C3E-AC11-E15060ECD759}" srcOrd="2" destOrd="0" presId="urn:microsoft.com/office/officeart/2005/8/layout/target3"/>
    <dgm:cxn modelId="{E79E94BD-79F3-4FCF-9708-716446633E97}" type="presParOf" srcId="{333A1088-737F-45CB-B68E-254E46348037}" destId="{2C702D82-9B77-49B7-9568-BB8EB47C3372}" srcOrd="3" destOrd="0" presId="urn:microsoft.com/office/officeart/2005/8/layout/target3"/>
    <dgm:cxn modelId="{38AE4E1A-A8CE-4D08-BF51-A538A9B615C9}" type="presParOf" srcId="{333A1088-737F-45CB-B68E-254E46348037}" destId="{A52A0455-90FF-4808-ABD0-F02540D31D5A}" srcOrd="4" destOrd="0" presId="urn:microsoft.com/office/officeart/2005/8/layout/target3"/>
    <dgm:cxn modelId="{DCDDC276-E968-4397-A73E-8EA64B2F938B}" type="presParOf" srcId="{333A1088-737F-45CB-B68E-254E46348037}" destId="{6140AFEC-043D-4C43-A2F9-D0F5331DF3A3}" srcOrd="5" destOrd="0" presId="urn:microsoft.com/office/officeart/2005/8/layout/target3"/>
    <dgm:cxn modelId="{427BB5F9-858E-4575-880A-4DFF5218470A}" type="presParOf" srcId="{333A1088-737F-45CB-B68E-254E46348037}" destId="{9358AC05-5D7D-4327-9F80-1AD486AEA664}" srcOrd="6" destOrd="0" presId="urn:microsoft.com/office/officeart/2005/8/layout/target3"/>
    <dgm:cxn modelId="{6CAB3D47-B818-414A-9C02-D0CAE51E2F4C}" type="presParOf" srcId="{333A1088-737F-45CB-B68E-254E46348037}" destId="{313FC574-E1CD-4FB4-B054-0B805CE0447D}" srcOrd="7" destOrd="0" presId="urn:microsoft.com/office/officeart/2005/8/layout/target3"/>
    <dgm:cxn modelId="{092BE9FD-638D-4041-A27D-D6D39AE00771}" type="presParOf" srcId="{333A1088-737F-45CB-B68E-254E46348037}" destId="{619D679B-A015-4ECF-8348-D1034C574F40}" srcOrd="8" destOrd="0" presId="urn:microsoft.com/office/officeart/2005/8/layout/target3"/>
    <dgm:cxn modelId="{EBD04529-60DD-4248-A214-C6E2E5FB1E65}" type="presParOf" srcId="{333A1088-737F-45CB-B68E-254E46348037}" destId="{322283A8-4A27-4CDA-BAE3-F381106A9174}" srcOrd="9" destOrd="0" presId="urn:microsoft.com/office/officeart/2005/8/layout/target3"/>
    <dgm:cxn modelId="{B968CEC2-0C68-474B-A046-04C87CBF8178}" type="presParOf" srcId="{333A1088-737F-45CB-B68E-254E46348037}" destId="{FFC9F71D-1B4F-4AD9-A4A6-86ADEFC8AF5C}" srcOrd="10" destOrd="0" presId="urn:microsoft.com/office/officeart/2005/8/layout/target3"/>
    <dgm:cxn modelId="{36EEC27D-19BA-41A5-B583-F296B4C6A345}" type="presParOf" srcId="{333A1088-737F-45CB-B68E-254E46348037}" destId="{25B08C86-7E15-44DC-BE7F-FFB55DD49D12}" srcOrd="11" destOrd="0" presId="urn:microsoft.com/office/officeart/2005/8/layout/target3"/>
    <dgm:cxn modelId="{3B4F7D68-4C38-4CC5-9728-013884B9A5FA}" type="presParOf" srcId="{333A1088-737F-45CB-B68E-254E46348037}" destId="{76644BE8-9D7C-4C09-B250-3D10AF48CBB7}" srcOrd="12" destOrd="0" presId="urn:microsoft.com/office/officeart/2005/8/layout/target3"/>
    <dgm:cxn modelId="{0D0038DA-1449-47BF-A621-3BF42DA695AA}" type="presParOf" srcId="{333A1088-737F-45CB-B68E-254E46348037}" destId="{EE85B701-7295-41C0-BA7A-34D3756A2AE6}" srcOrd="13" destOrd="0" presId="urn:microsoft.com/office/officeart/2005/8/layout/target3"/>
    <dgm:cxn modelId="{82052953-EFA5-4226-BB54-FDAAD8D9A6A6}" type="presParOf" srcId="{333A1088-737F-45CB-B68E-254E46348037}" destId="{8BEBB6EC-1DAA-4CAC-8A25-BC0FCBD5DBD5}" srcOrd="14" destOrd="0" presId="urn:microsoft.com/office/officeart/2005/8/layout/target3"/>
    <dgm:cxn modelId="{8428657A-850F-4123-AE82-2D42DC6F3D1B}" type="presParOf" srcId="{333A1088-737F-45CB-B68E-254E46348037}" destId="{AED2198E-93D5-4001-81B4-73124B309672}" srcOrd="15" destOrd="0" presId="urn:microsoft.com/office/officeart/2005/8/layout/target3"/>
    <dgm:cxn modelId="{B252C89E-082F-475D-9D96-48CA3B825FD0}" type="presParOf" srcId="{333A1088-737F-45CB-B68E-254E46348037}" destId="{2BE915AB-18AA-4053-B92C-3BFC9ED204BB}" srcOrd="16" destOrd="0" presId="urn:microsoft.com/office/officeart/2005/8/layout/target3"/>
    <dgm:cxn modelId="{DC633B84-1832-4C1F-A1D4-CE8534BE46F5}" type="presParOf" srcId="{333A1088-737F-45CB-B68E-254E46348037}" destId="{6BB5E863-4638-4E1D-BFDE-399D028AC4ED}" srcOrd="17" destOrd="0" presId="urn:microsoft.com/office/officeart/2005/8/layout/target3"/>
    <dgm:cxn modelId="{75FE2A2D-B1B2-42D2-A21E-00DA27D73D04}" type="presParOf" srcId="{333A1088-737F-45CB-B68E-254E46348037}" destId="{5A5FFA88-C948-4069-8E93-59FA12366E83}" srcOrd="18" destOrd="0" presId="urn:microsoft.com/office/officeart/2005/8/layout/target3"/>
    <dgm:cxn modelId="{41F90616-DDF5-438A-9A96-E343D1988C6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MGR. ADELHEIDA  </a:t>
          </a:r>
          <a:r>
            <a:rPr lang="cs-CZ" sz="2000" kern="1200" dirty="0" smtClean="0"/>
            <a:t>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NÁZEV:VZ_32_INOVACE_12_ </a:t>
          </a:r>
          <a:r>
            <a:rPr lang="cs-CZ" sz="2000" kern="1200" dirty="0" smtClean="0"/>
            <a:t>ČESKÝ 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HLÁSKA Š </a:t>
          </a:r>
          <a:r>
            <a:rPr lang="cs-CZ" sz="2000" kern="1200" dirty="0" err="1" smtClean="0"/>
            <a:t>š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35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43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197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658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190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059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819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925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82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754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080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604C3-DAA4-4D38-BAA1-993FE776643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669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.wmf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5.wmf"/><Relationship Id="rId5" Type="http://schemas.openxmlformats.org/officeDocument/2006/relationships/image" Target="../media/image4.e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emf"/><Relationship Id="rId11" Type="http://schemas.openxmlformats.org/officeDocument/2006/relationships/image" Target="../media/image16.wmf"/><Relationship Id="rId5" Type="http://schemas.openxmlformats.org/officeDocument/2006/relationships/image" Target="../media/image10.jpeg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e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61536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744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/>
    </mc:Choice>
    <mc:Fallback xmlns=""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2074242"/>
          </a:xfrm>
        </p:spPr>
        <p:txBody>
          <a:bodyPr>
            <a:normAutofit fontScale="90000"/>
          </a:bodyPr>
          <a:lstStyle/>
          <a:p>
            <a:pPr marL="571500" indent="-571500" algn="l">
              <a:buFont typeface="Wingdings" pitchFamily="2" charset="2"/>
              <a:buChar char="q"/>
            </a:pPr>
            <a:r>
              <a:rPr lang="cs-CZ" sz="3600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3600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sz="4900" dirty="0" smtClean="0">
                <a:solidFill>
                  <a:schemeClr val="tx1"/>
                </a:solidFill>
                <a:latin typeface="+mn-lt"/>
              </a:rPr>
              <a:t>Anotace:</a:t>
            </a:r>
            <a:br>
              <a:rPr lang="cs-CZ" sz="4900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>vyvození a procvičení hlásky a písmene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Š,š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dirty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>žáci pracují na interaktivní tabuli fixem</a:t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>správné řešení se objeví po kliknutí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90053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260647"/>
            <a:ext cx="799288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>
              <a:solidFill>
                <a:srgbClr val="0070C0"/>
              </a:solidFill>
            </a:endParaRPr>
          </a:p>
          <a:p>
            <a:endParaRPr lang="cs-CZ" sz="3200" dirty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rgbClr val="0070C0"/>
                </a:solidFill>
              </a:rPr>
              <a:t>Máte také trápení se </a:t>
            </a:r>
            <a:r>
              <a:rPr lang="cs-CZ" sz="3200" dirty="0" smtClean="0">
                <a:solidFill>
                  <a:srgbClr val="FF0000"/>
                </a:solidFill>
              </a:rPr>
              <a:t>ŠMUDLÁTKEM</a:t>
            </a:r>
            <a:r>
              <a:rPr lang="cs-CZ" sz="3200" dirty="0" smtClean="0">
                <a:solidFill>
                  <a:srgbClr val="0070C0"/>
                </a:solidFill>
              </a:rPr>
              <a:t>, jako já? Vy nevíte , co to je?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Ráno mi dá maminka čistou košili. V poledne ji mám samou šmouhu. Taška, šála i sešity – vše je špinavé. Pusa a nos? Jsou špinavé. Ale co mám dělat? Já za to nemohu. To mi špiní </a:t>
            </a:r>
            <a:r>
              <a:rPr lang="cs-CZ" sz="3200" dirty="0" smtClean="0">
                <a:solidFill>
                  <a:srgbClr val="FF0000"/>
                </a:solidFill>
              </a:rPr>
              <a:t>ŠMUDLÁTKO</a:t>
            </a:r>
            <a:r>
              <a:rPr lang="cs-CZ" sz="3200" dirty="0" smtClean="0">
                <a:solidFill>
                  <a:srgbClr val="0070C0"/>
                </a:solidFill>
              </a:rPr>
              <a:t>. Rád bych  se  </a:t>
            </a:r>
            <a:r>
              <a:rPr lang="cs-CZ" sz="3200" dirty="0" smtClean="0">
                <a:solidFill>
                  <a:srgbClr val="FF0000"/>
                </a:solidFill>
              </a:rPr>
              <a:t>ŠMUDLÁTKA </a:t>
            </a:r>
            <a:r>
              <a:rPr lang="cs-CZ" sz="3200" dirty="0" smtClean="0">
                <a:solidFill>
                  <a:srgbClr val="0070C0"/>
                </a:solidFill>
              </a:rPr>
              <a:t> zbavil. Dal jsem pod postel past na myši. Ale </a:t>
            </a:r>
            <a:r>
              <a:rPr lang="cs-CZ" sz="3200" dirty="0" smtClean="0">
                <a:solidFill>
                  <a:srgbClr val="FF0000"/>
                </a:solidFill>
              </a:rPr>
              <a:t>ŠMUDLÁTKO</a:t>
            </a:r>
            <a:r>
              <a:rPr lang="cs-CZ" sz="3200" dirty="0" smtClean="0">
                <a:solidFill>
                  <a:srgbClr val="0070C0"/>
                </a:solidFill>
              </a:rPr>
              <a:t> asi není myška. </a:t>
            </a:r>
            <a:r>
              <a:rPr lang="cs-CZ" sz="3200" dirty="0" smtClean="0">
                <a:solidFill>
                  <a:srgbClr val="FF0000"/>
                </a:solidFill>
              </a:rPr>
              <a:t>ŠMUDLÁTKO</a:t>
            </a:r>
            <a:r>
              <a:rPr lang="cs-CZ" sz="3200" dirty="0" smtClean="0">
                <a:solidFill>
                  <a:srgbClr val="0070C0"/>
                </a:solidFill>
              </a:rPr>
              <a:t> špiní dál. Dnes mi ušpinilo uši. Ani nevím jak. Poradíte mi, jak na to </a:t>
            </a:r>
            <a:r>
              <a:rPr lang="cs-CZ" sz="3200" dirty="0" smtClean="0">
                <a:solidFill>
                  <a:srgbClr val="FF0000"/>
                </a:solidFill>
              </a:rPr>
              <a:t>ŠMUDLÁTKO</a:t>
            </a:r>
            <a:r>
              <a:rPr lang="cs-CZ" sz="3200" dirty="0" smtClean="0">
                <a:solidFill>
                  <a:srgbClr val="0070C0"/>
                </a:solidFill>
              </a:rPr>
              <a:t>?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 ŠMUDLÁTKU.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3568" y="4046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0430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5428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Najdi v básničce  </a:t>
            </a:r>
            <a:r>
              <a:rPr lang="cs-CZ" dirty="0" smtClean="0">
                <a:solidFill>
                  <a:srgbClr val="FF0000"/>
                </a:solidFill>
              </a:rPr>
              <a:t>Š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š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63888" y="1052735"/>
            <a:ext cx="58326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Pošeptala šišce šiška:</a:t>
            </a:r>
          </a:p>
          <a:p>
            <a:r>
              <a:rPr lang="cs-CZ" sz="3200" dirty="0" smtClean="0"/>
              <a:t>„Šiško, vidíš? To je výška!</a:t>
            </a:r>
          </a:p>
          <a:p>
            <a:r>
              <a:rPr lang="cs-CZ" sz="3200" dirty="0" smtClean="0"/>
              <a:t>A pod námi kluše liška.</a:t>
            </a:r>
          </a:p>
          <a:p>
            <a:r>
              <a:rPr lang="cs-CZ" sz="3200" dirty="0" smtClean="0"/>
              <a:t>Já jí spadnu na šišku!“</a:t>
            </a:r>
          </a:p>
          <a:p>
            <a:endParaRPr lang="cs-CZ" sz="3200" dirty="0"/>
          </a:p>
          <a:p>
            <a:r>
              <a:rPr lang="cs-CZ" sz="3200" dirty="0" smtClean="0"/>
              <a:t>Pošeptala šišce šiška:</a:t>
            </a:r>
          </a:p>
          <a:p>
            <a:r>
              <a:rPr lang="cs-CZ" sz="3200" dirty="0" smtClean="0"/>
              <a:t>„Skončíš v liščím pelíšku.“</a:t>
            </a:r>
            <a:endParaRPr lang="cs-CZ" sz="3200" dirty="0"/>
          </a:p>
        </p:txBody>
      </p:sp>
      <p:pic>
        <p:nvPicPr>
          <p:cNvPr id="1028" name="Picture 4" descr="C:\Users\08C1\AppData\Local\Microsoft\Windows\Temporary Internet Files\Content.IE5\S7687CZ2\MC900426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04864"/>
            <a:ext cx="4942561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675" y="2777913"/>
            <a:ext cx="1838325" cy="404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C:\Users\08C1\AppData\Local\Microsoft\Windows\Temporary Internet Files\Content.IE5\A2754ZST\MC9003314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72816"/>
            <a:ext cx="1809184" cy="1409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A2754ZST\MC9003054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43510">
            <a:off x="7682585" y="2204901"/>
            <a:ext cx="1084506" cy="1235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54832" y="5486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251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203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8C1\AppData\Local\Microsoft\Windows\Temporary Internet Files\Content.IE5\DE4CGPLA\MP9001779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324" y="3186416"/>
            <a:ext cx="1364184" cy="204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Users\08C1\AppData\Local\Microsoft\Windows\Temporary Internet Files\Content.IE5\S7687CZ2\MC9004115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635365"/>
            <a:ext cx="1784350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08C1\AppData\Local\Microsoft\Windows\Temporary Internet Files\Content.IE5\YYPZW21M\MC9003361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540" y="1499642"/>
            <a:ext cx="2016155" cy="122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08C1\AppData\Local\Microsoft\Windows\Temporary Internet Files\Content.IE5\S7687CZ2\MP9004331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54" y="3045324"/>
            <a:ext cx="2306948" cy="1487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249" y="2110995"/>
            <a:ext cx="1418853" cy="16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08C1\AppData\Local\Microsoft\Windows\Temporary Internet Files\Content.IE5\A2754ZST\MC9002154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827" y="3045324"/>
            <a:ext cx="1833783" cy="14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C1\AppData\Local\Microsoft\Windows\Temporary Internet Files\Content.IE5\AM1I8PN9\MC9001989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18" y="4812178"/>
            <a:ext cx="1510420" cy="169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899" y="4799080"/>
            <a:ext cx="1962150" cy="199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0" descr="C:\Users\08C1\AppData\Local\Microsoft\Windows\Temporary Internet Files\Content.IE5\LDOPNIE0\MC9003563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81390"/>
            <a:ext cx="1600200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Slyšíš  </a:t>
            </a:r>
            <a:r>
              <a:rPr lang="cs-CZ" dirty="0" smtClean="0">
                <a:solidFill>
                  <a:srgbClr val="FF0000"/>
                </a:solidFill>
              </a:rPr>
              <a:t>Š 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83" name="Picture 11" descr="C:\Users\08C1\AppData\Local\Microsoft\Windows\Temporary Internet Files\Content.IE5\S7687CZ2\MC90044141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129" y="470165"/>
            <a:ext cx="13620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C1\AppData\Local\Microsoft\Windows\Temporary Internet Files\Content.IE5\AM1I8PN9\MC90035228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231" y="5655659"/>
            <a:ext cx="1789568" cy="84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4926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C1\AppData\Local\Microsoft\Windows\Temporary Internet Files\Content.IE5\AM1I8PN9\MC9004135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80" y="1732417"/>
            <a:ext cx="1354407" cy="121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C1\AppData\Local\Microsoft\Windows\Temporary Internet Files\Content.IE5\LDOPNIE0\MC900331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623" y="1708085"/>
            <a:ext cx="1539089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C1\AppData\Local\Microsoft\Windows\Temporary Internet Files\Content.IE5\7IACVERO\MC9004300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984" y="4544417"/>
            <a:ext cx="1819275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08C1\AppData\Local\Microsoft\Windows\Temporary Internet Files\Content.IE5\AM1I8PN9\MC9000143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22" y="3284984"/>
            <a:ext cx="1221865" cy="1451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C1\AppData\Local\Microsoft\Windows\Temporary Internet Files\Content.IE5\AM1I8PN9\MC9003314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359" y="1511539"/>
            <a:ext cx="1810693" cy="1388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8C1\AppData\Local\Microsoft\Windows\Temporary Internet Files\Content.IE5\S7687CZ2\MC9004351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863" y="5012284"/>
            <a:ext cx="1841500" cy="13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1374641"/>
            <a:ext cx="5661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ši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2342354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ša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47622" y="1098885"/>
            <a:ext cx="5661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ší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3861048"/>
            <a:ext cx="7312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še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5801606" y="4010744"/>
            <a:ext cx="10363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šu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3284984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šo</a:t>
            </a:r>
            <a:endParaRPr lang="cs-CZ" sz="48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Spoj slabiku a obrázek.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08C1\AppData\Local\Microsoft\Windows\Temporary Internet Files\Content.IE5\AM1I8PN9\MC9000570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243" y="4761866"/>
            <a:ext cx="1696212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87964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Kdo  tu našlapal?</a:t>
            </a:r>
            <a:endParaRPr lang="cs-CZ" dirty="0"/>
          </a:p>
        </p:txBody>
      </p:sp>
      <p:pic>
        <p:nvPicPr>
          <p:cNvPr id="4100" name="Picture 4" descr="C:\Users\08C1\AppData\Local\Microsoft\Windows\Temporary Internet Files\Content.IE5\AM1I8PN9\MC900416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00883">
            <a:off x="159438" y="598910"/>
            <a:ext cx="18542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08C1\AppData\Local\Microsoft\Windows\Temporary Internet Files\Content.IE5\AM1I8PN9\MC900416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17086">
            <a:off x="4131179" y="1866531"/>
            <a:ext cx="18542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08C1\AppData\Local\Microsoft\Windows\Temporary Internet Files\Content.IE5\AM1I8PN9\MC900416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03919">
            <a:off x="3897229" y="4569208"/>
            <a:ext cx="18542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08C1\AppData\Local\Microsoft\Windows\Temporary Internet Files\Content.IE5\AM1I8PN9\MC900416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17086">
            <a:off x="6555768" y="4491348"/>
            <a:ext cx="18542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08C1\AppData\Local\Microsoft\Windows\Temporary Internet Files\Content.IE5\AM1I8PN9\MC900416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530801">
            <a:off x="6340293" y="1214606"/>
            <a:ext cx="18542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08C1\AppData\Local\Microsoft\Windows\Temporary Internet Files\Content.IE5\AM1I8PN9\MC900416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14043" y="4649214"/>
            <a:ext cx="18542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9081" y="1124743"/>
            <a:ext cx="19215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Má-a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12953" y="2190711"/>
            <a:ext cx="24774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-</a:t>
            </a:r>
            <a:r>
              <a:rPr lang="cs-CZ" sz="4800" dirty="0" err="1" smtClean="0">
                <a:solidFill>
                  <a:srgbClr val="FF0000"/>
                </a:solidFill>
              </a:rPr>
              <a:t>árka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1700808"/>
            <a:ext cx="18753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0070C0"/>
                </a:solidFill>
              </a:rPr>
              <a:t>Tomá</a:t>
            </a:r>
            <a:r>
              <a:rPr lang="cs-CZ" sz="4800" dirty="0" smtClean="0">
                <a:solidFill>
                  <a:srgbClr val="0070C0"/>
                </a:solidFill>
              </a:rPr>
              <a:t>-</a:t>
            </a: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3950" y="4999022"/>
            <a:ext cx="21614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accent6">
                    <a:lumMod val="75000"/>
                  </a:schemeClr>
                </a:solidFill>
              </a:rPr>
              <a:t>Va-ek</a:t>
            </a:r>
            <a:endParaRPr lang="cs-CZ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10577426" flipV="1">
            <a:off x="4142247" y="5055411"/>
            <a:ext cx="22973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C00000"/>
                </a:solidFill>
              </a:rPr>
              <a:t>Eli-ka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4924619"/>
            <a:ext cx="18753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Mí-a</a:t>
            </a:r>
            <a:endParaRPr lang="cs-CZ" sz="48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7" name="Picture 4" descr="C:\Users\08C1\AppData\Local\Microsoft\Windows\Temporary Internet Files\Content.IE5\AM1I8PN9\MC900416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17086">
            <a:off x="2065061" y="2721246"/>
            <a:ext cx="18542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946943" y="3140968"/>
            <a:ext cx="15325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Ale-</a:t>
            </a:r>
            <a:endParaRPr lang="cs-CZ" sz="48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1026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 panu prodavači cedulky správně.</a:t>
            </a:r>
            <a:endParaRPr lang="cs-CZ" dirty="0"/>
          </a:p>
        </p:txBody>
      </p:sp>
      <p:pic>
        <p:nvPicPr>
          <p:cNvPr id="5134" name="Picture 14" descr="C:\Users\08C1\AppData\Local\Microsoft\Windows\Temporary Internet Files\Content.IE5\YYPZW21M\MC900060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755" y="487566"/>
            <a:ext cx="3142255" cy="257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1" name="Picture 21" descr="C:\Users\08C1\AppData\Local\Microsoft\Windows\Temporary Internet Files\Content.IE5\S7687CZ2\MC9001126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19311"/>
            <a:ext cx="2270645" cy="145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C:\Users\08C1\AppData\Local\Microsoft\Windows\Temporary Internet Files\Content.IE5\DE4CGPLA\MC9004078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12" y="4905317"/>
            <a:ext cx="18415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5" name="Picture 25" descr="C:\Users\08C1\AppData\Local\Microsoft\Windows\Temporary Internet Files\Content.IE5\7IACVERO\MC9002321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46" y="3096840"/>
            <a:ext cx="1969129" cy="108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C:\Users\08C1\AppData\Local\Microsoft\Windows\Temporary Internet Files\Content.IE5\AM1I8PN9\MC9003253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9901" y="1475238"/>
            <a:ext cx="1697126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099" y="5262156"/>
            <a:ext cx="1951443" cy="1330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2" name="Picture 32" descr="C:\Users\08C1\AppData\Local\Microsoft\Windows\Temporary Internet Files\Content.IE5\A2754ZST\MC9002322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239" y="4179619"/>
            <a:ext cx="1937442" cy="14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3" name="Picture 33" descr="C:\Users\08C1\AppData\Local\Microsoft\Windows\Temporary Internet Files\Content.IE5\DE4CGPLA\MC9000129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07690">
            <a:off x="649011" y="384390"/>
            <a:ext cx="1935785" cy="2046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7730" y="1772816"/>
            <a:ext cx="27300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slehačka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 rot="10800000" flipH="1" flipV="1">
            <a:off x="7236296" y="4150008"/>
            <a:ext cx="18677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sunka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1546" y="4054793"/>
            <a:ext cx="21867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máslo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20675" y="5511742"/>
            <a:ext cx="28004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sušenky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32882" y="5733256"/>
            <a:ext cx="1403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sýr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79239" y="3289409"/>
            <a:ext cx="16210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sádlo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79238" y="3289409"/>
            <a:ext cx="6166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ˇ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7729" y="1772816"/>
            <a:ext cx="3361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ˇ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75657" y="3861049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ˇ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75657" y="4054793"/>
            <a:ext cx="648071" cy="830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ˇ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32883" y="5591960"/>
            <a:ext cx="12155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ˇ</a:t>
            </a:r>
            <a:endParaRPr lang="cs-CZ" sz="4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75657" y="6007459"/>
            <a:ext cx="20416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maso</a:t>
            </a:r>
            <a:endParaRPr lang="cs-CZ" sz="4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31741" y="6007458"/>
            <a:ext cx="4889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ˇ</a:t>
            </a:r>
            <a:endParaRPr lang="cs-CZ" sz="4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720676" y="5511742"/>
            <a:ext cx="2671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ˇ</a:t>
            </a:r>
            <a:endParaRPr lang="cs-CZ" sz="4800" dirty="0"/>
          </a:p>
        </p:txBody>
      </p:sp>
      <p:sp>
        <p:nvSpPr>
          <p:cNvPr id="21" name="TextovéPole 20"/>
          <p:cNvSpPr txBox="1"/>
          <p:nvPr/>
        </p:nvSpPr>
        <p:spPr>
          <a:xfrm flipH="1">
            <a:off x="7236296" y="4179619"/>
            <a:ext cx="2965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ˇ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731848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5" grpId="0"/>
      <p:bldP spid="16" grpId="0"/>
      <p:bldP spid="18" grpId="0"/>
      <p:bldP spid="19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54004" y="1702977"/>
            <a:ext cx="25202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Školáci se učí ve škole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414908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FF00"/>
                </a:solidFill>
              </a:rPr>
              <a:t>ŠEPTAT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47864" y="1988840"/>
            <a:ext cx="9220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6"/>
                </a:solidFill>
              </a:rPr>
              <a:t>ŠÍT</a:t>
            </a:r>
            <a:endParaRPr lang="cs-CZ" sz="4800" dirty="0">
              <a:solidFill>
                <a:schemeClr val="accent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1484784"/>
            <a:ext cx="20714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92D050"/>
                </a:solidFill>
              </a:rPr>
              <a:t>ŠUŠKAT</a:t>
            </a:r>
            <a:endParaRPr lang="cs-CZ" sz="4800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95936" y="4243448"/>
            <a:ext cx="1527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ŠIDIT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60232" y="4564579"/>
            <a:ext cx="1603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PSÁT</a:t>
            </a:r>
            <a:endParaRPr lang="cs-CZ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6084168" y="2404338"/>
            <a:ext cx="24482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POČÍTAT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1702977"/>
            <a:ext cx="17700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ŠIŠLAT</a:t>
            </a: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5395575"/>
            <a:ext cx="21310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</a:rPr>
              <a:t>KRESLIT</a:t>
            </a:r>
            <a:endParaRPr lang="cs-CZ" sz="4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95868" y="5526331"/>
            <a:ext cx="26386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MALOVAT</a:t>
            </a:r>
            <a:endParaRPr lang="cs-CZ" sz="48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flipH="1">
            <a:off x="5523792" y="3412450"/>
            <a:ext cx="3368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7030A0"/>
                </a:solidFill>
              </a:rPr>
              <a:t>SKLÁDAT</a:t>
            </a:r>
            <a:endParaRPr lang="cs-CZ" sz="4800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64930" y="2996953"/>
            <a:ext cx="28391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1">
                    <a:lumMod val="75000"/>
                  </a:schemeClr>
                </a:solidFill>
              </a:rPr>
              <a:t>ŠUSTIT</a:t>
            </a:r>
            <a:endParaRPr lang="cs-CZ" sz="4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5234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1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Slož ze slov věty.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268760"/>
            <a:ext cx="685868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Ráda            košile</a:t>
            </a:r>
          </a:p>
          <a:p>
            <a:r>
              <a:rPr lang="cs-CZ" sz="4400" dirty="0" smtClean="0">
                <a:solidFill>
                  <a:srgbClr val="FFC000"/>
                </a:solidFill>
              </a:rPr>
              <a:t>             Sáša                šije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1115616" y="2682644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Sáša ráda šije košile.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743745"/>
            <a:ext cx="760243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Na                           lišku</a:t>
            </a: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            šiška       </a:t>
            </a:r>
          </a:p>
          <a:p>
            <a:r>
              <a:rPr lang="cs-CZ" sz="4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spadla.</a:t>
            </a: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 flipH="1" flipV="1">
            <a:off x="827584" y="5445223"/>
            <a:ext cx="72423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Na lišku spadla šiška.</a:t>
            </a:r>
            <a:endParaRPr lang="cs-CZ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8275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00141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Obrázky byly vytvořeny v otevřené galerii Microsoft </a:t>
            </a:r>
            <a:r>
              <a:rPr lang="cs-CZ" sz="2400" dirty="0" err="1" smtClean="0"/>
              <a:t>office</a:t>
            </a:r>
            <a:r>
              <a:rPr lang="cs-CZ" sz="2400" dirty="0"/>
              <a:t>. 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Text </a:t>
            </a:r>
            <a:r>
              <a:rPr lang="cs-CZ" sz="2400" dirty="0"/>
              <a:t>je vytvořen autorem materiálu.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smtClean="0"/>
              <a:t>24</a:t>
            </a:r>
            <a:r>
              <a:rPr lang="cs-CZ" sz="2400" dirty="0" smtClean="0"/>
              <a:t>. 1.2012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94046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455</TotalTime>
  <Words>282</Words>
  <Application>Microsoft Office PowerPoint</Application>
  <PresentationFormat>Předvádění na obrazovce (4:3)</PresentationFormat>
  <Paragraphs>77</Paragraphs>
  <Slides>11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   Anotace: vyvození a procvičení hlásky a písmene Š,š  žáci pracují na interaktivní tabuli fixem správné řešení se objeví po kliknutí</vt:lpstr>
      <vt:lpstr>O ŠMUDLÁTKU.</vt:lpstr>
      <vt:lpstr>Najdi v básničce  Š š</vt:lpstr>
      <vt:lpstr>Slyšíš  Š ?</vt:lpstr>
      <vt:lpstr>Spoj slabiku a obrázek.</vt:lpstr>
      <vt:lpstr>Kdo  tu našlapal?</vt:lpstr>
      <vt:lpstr>Napiš  panu prodavači cedulky správně.</vt:lpstr>
      <vt:lpstr>Školáci se učí ve škole</vt:lpstr>
      <vt:lpstr>Slož ze slov věty.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31</cp:revision>
  <dcterms:created xsi:type="dcterms:W3CDTF">2012-01-24T13:35:40Z</dcterms:created>
  <dcterms:modified xsi:type="dcterms:W3CDTF">2012-12-08T09:23:01Z</dcterms:modified>
</cp:coreProperties>
</file>