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66" r:id="rId3"/>
    <p:sldId id="256" r:id="rId4"/>
    <p:sldId id="258" r:id="rId5"/>
    <p:sldId id="263" r:id="rId6"/>
    <p:sldId id="260" r:id="rId7"/>
    <p:sldId id="261" r:id="rId8"/>
    <p:sldId id="262" r:id="rId9"/>
    <p:sldId id="259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NÁZEV:VY_32_INOVACE_13_ČESKÝ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SLABIKOTVORNÉ R,L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BE22FF-EBD2-4368-AB39-1C93ED70D17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ACAC27-8130-4228-8830-3B5587F2A7DC}" type="presOf" srcId="{4C35D32F-0EAB-4CD7-82EE-45574DC2A586}" destId="{890E4F0B-2866-4A3F-A3C7-2A14B1797930}" srcOrd="1" destOrd="0" presId="urn:microsoft.com/office/officeart/2005/8/layout/target3"/>
    <dgm:cxn modelId="{B751C6F2-08D7-47FD-AF6F-E3F670D52915}" type="presOf" srcId="{D1D4F407-5343-4D3F-B5B9-D407B03CAEB4}" destId="{D005CE8C-CC26-4C3E-AC11-E15060ECD759}" srcOrd="0" destOrd="0" presId="urn:microsoft.com/office/officeart/2005/8/layout/target3"/>
    <dgm:cxn modelId="{B6E6593E-A7D1-4C3E-8165-24F09F21562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B6D05C-8B99-4041-BBF9-D569E57E9D4C}" type="presOf" srcId="{D8197B8C-B260-4A16-BDF4-0947B075E274}" destId="{5A5FFA88-C948-4069-8E93-59FA12366E83}" srcOrd="1" destOrd="0" presId="urn:microsoft.com/office/officeart/2005/8/layout/target3"/>
    <dgm:cxn modelId="{A324583C-DA4F-43C3-AB39-40EDF2A59EC9}" type="presOf" srcId="{757F3AB3-0718-4624-B441-E567A8F0AB56}" destId="{333A1088-737F-45CB-B68E-254E46348037}" srcOrd="0" destOrd="0" presId="urn:microsoft.com/office/officeart/2005/8/layout/target3"/>
    <dgm:cxn modelId="{D3A487D1-D78D-4FAE-880E-B53B44F8D5C8}" type="presOf" srcId="{D1B46980-6531-4606-95E6-44980827E919}" destId="{2BE915AB-18AA-4053-B92C-3BFC9ED204BB}" srcOrd="1" destOrd="0" presId="urn:microsoft.com/office/officeart/2005/8/layout/target3"/>
    <dgm:cxn modelId="{B221071E-4DA8-4425-9FE9-D23D270C62F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1BF7BA-FEB6-4A68-B99F-20278407152E}" type="presOf" srcId="{B651F6E3-6281-48DB-9319-2AEAFDAE7572}" destId="{6BB5E863-4638-4E1D-BFDE-399D028AC4ED}" srcOrd="1" destOrd="0" presId="urn:microsoft.com/office/officeart/2005/8/layout/target3"/>
    <dgm:cxn modelId="{00B4717F-4BD4-4809-B0A5-9D66BC44B279}" type="presOf" srcId="{D1B46980-6531-4606-95E6-44980827E919}" destId="{6140AFEC-043D-4C43-A2F9-D0F5331DF3A3}" srcOrd="0" destOrd="0" presId="urn:microsoft.com/office/officeart/2005/8/layout/target3"/>
    <dgm:cxn modelId="{BF9E0A61-386A-472A-ACBB-2B3BC5117E02}" type="presOf" srcId="{4C35D32F-0EAB-4CD7-82EE-45574DC2A586}" destId="{8BEBB6EC-1DAA-4CAC-8A25-BC0FCBD5DBD5}" srcOrd="0" destOrd="0" presId="urn:microsoft.com/office/officeart/2005/8/layout/target3"/>
    <dgm:cxn modelId="{B5634C5A-3FBE-450D-9E5A-CCCDF5E18C8F}" type="presParOf" srcId="{333A1088-737F-45CB-B68E-254E46348037}" destId="{F5ABB229-8D3B-4694-996A-96F23CF14429}" srcOrd="0" destOrd="0" presId="urn:microsoft.com/office/officeart/2005/8/layout/target3"/>
    <dgm:cxn modelId="{2F8E214B-9382-447E-A698-DEA1BF745B66}" type="presParOf" srcId="{333A1088-737F-45CB-B68E-254E46348037}" destId="{F41139FD-01EE-4571-8B17-4FB00FC51163}" srcOrd="1" destOrd="0" presId="urn:microsoft.com/office/officeart/2005/8/layout/target3"/>
    <dgm:cxn modelId="{1E7AD6C4-EC0A-4902-B45B-48DFC7457B2F}" type="presParOf" srcId="{333A1088-737F-45CB-B68E-254E46348037}" destId="{D005CE8C-CC26-4C3E-AC11-E15060ECD759}" srcOrd="2" destOrd="0" presId="urn:microsoft.com/office/officeart/2005/8/layout/target3"/>
    <dgm:cxn modelId="{F145DFEB-4E74-4AB1-8FC5-184D3034F683}" type="presParOf" srcId="{333A1088-737F-45CB-B68E-254E46348037}" destId="{2C702D82-9B77-49B7-9568-BB8EB47C3372}" srcOrd="3" destOrd="0" presId="urn:microsoft.com/office/officeart/2005/8/layout/target3"/>
    <dgm:cxn modelId="{EB829D53-EB28-4864-873F-67519D9D2F12}" type="presParOf" srcId="{333A1088-737F-45CB-B68E-254E46348037}" destId="{A52A0455-90FF-4808-ABD0-F02540D31D5A}" srcOrd="4" destOrd="0" presId="urn:microsoft.com/office/officeart/2005/8/layout/target3"/>
    <dgm:cxn modelId="{21BD7C72-B6A8-41E5-BDC9-D30343994EE6}" type="presParOf" srcId="{333A1088-737F-45CB-B68E-254E46348037}" destId="{6140AFEC-043D-4C43-A2F9-D0F5331DF3A3}" srcOrd="5" destOrd="0" presId="urn:microsoft.com/office/officeart/2005/8/layout/target3"/>
    <dgm:cxn modelId="{D6BA3D5C-6426-4690-BA63-E08764CC3A20}" type="presParOf" srcId="{333A1088-737F-45CB-B68E-254E46348037}" destId="{9358AC05-5D7D-4327-9F80-1AD486AEA664}" srcOrd="6" destOrd="0" presId="urn:microsoft.com/office/officeart/2005/8/layout/target3"/>
    <dgm:cxn modelId="{4AB66DC3-5225-4AB3-8239-90DAFA5AA85B}" type="presParOf" srcId="{333A1088-737F-45CB-B68E-254E46348037}" destId="{313FC574-E1CD-4FB4-B054-0B805CE0447D}" srcOrd="7" destOrd="0" presId="urn:microsoft.com/office/officeart/2005/8/layout/target3"/>
    <dgm:cxn modelId="{B4554420-6A54-40D6-9D05-84226B11EA3B}" type="presParOf" srcId="{333A1088-737F-45CB-B68E-254E46348037}" destId="{619D679B-A015-4ECF-8348-D1034C574F40}" srcOrd="8" destOrd="0" presId="urn:microsoft.com/office/officeart/2005/8/layout/target3"/>
    <dgm:cxn modelId="{2AA08AEA-BBF6-4121-BCEB-C3E90B14D3CD}" type="presParOf" srcId="{333A1088-737F-45CB-B68E-254E46348037}" destId="{322283A8-4A27-4CDA-BAE3-F381106A9174}" srcOrd="9" destOrd="0" presId="urn:microsoft.com/office/officeart/2005/8/layout/target3"/>
    <dgm:cxn modelId="{FCD34AD8-FA8F-4A52-B954-DD5FBC1E9F68}" type="presParOf" srcId="{333A1088-737F-45CB-B68E-254E46348037}" destId="{FFC9F71D-1B4F-4AD9-A4A6-86ADEFC8AF5C}" srcOrd="10" destOrd="0" presId="urn:microsoft.com/office/officeart/2005/8/layout/target3"/>
    <dgm:cxn modelId="{2C10C6C7-8027-402B-B915-EB00446E2ECD}" type="presParOf" srcId="{333A1088-737F-45CB-B68E-254E46348037}" destId="{25B08C86-7E15-44DC-BE7F-FFB55DD49D12}" srcOrd="11" destOrd="0" presId="urn:microsoft.com/office/officeart/2005/8/layout/target3"/>
    <dgm:cxn modelId="{7795F9C3-044F-4CD6-837B-543C8E073031}" type="presParOf" srcId="{333A1088-737F-45CB-B68E-254E46348037}" destId="{76644BE8-9D7C-4C09-B250-3D10AF48CBB7}" srcOrd="12" destOrd="0" presId="urn:microsoft.com/office/officeart/2005/8/layout/target3"/>
    <dgm:cxn modelId="{ABA0F906-5C53-46B9-9684-92AAD17F6F7B}" type="presParOf" srcId="{333A1088-737F-45CB-B68E-254E46348037}" destId="{EE85B701-7295-41C0-BA7A-34D3756A2AE6}" srcOrd="13" destOrd="0" presId="urn:microsoft.com/office/officeart/2005/8/layout/target3"/>
    <dgm:cxn modelId="{329A7B97-4474-4280-A61B-0E3C711F28A2}" type="presParOf" srcId="{333A1088-737F-45CB-B68E-254E46348037}" destId="{8BEBB6EC-1DAA-4CAC-8A25-BC0FCBD5DBD5}" srcOrd="14" destOrd="0" presId="urn:microsoft.com/office/officeart/2005/8/layout/target3"/>
    <dgm:cxn modelId="{74ADEC56-0496-44DD-B24C-A5049CA63012}" type="presParOf" srcId="{333A1088-737F-45CB-B68E-254E46348037}" destId="{AED2198E-93D5-4001-81B4-73124B309672}" srcOrd="15" destOrd="0" presId="urn:microsoft.com/office/officeart/2005/8/layout/target3"/>
    <dgm:cxn modelId="{B59B275A-E5BA-479D-A1CA-A0C886068673}" type="presParOf" srcId="{333A1088-737F-45CB-B68E-254E46348037}" destId="{2BE915AB-18AA-4053-B92C-3BFC9ED204BB}" srcOrd="16" destOrd="0" presId="urn:microsoft.com/office/officeart/2005/8/layout/target3"/>
    <dgm:cxn modelId="{9754D0AF-1AD5-4E24-A51D-73D52E0CC566}" type="presParOf" srcId="{333A1088-737F-45CB-B68E-254E46348037}" destId="{6BB5E863-4638-4E1D-BFDE-399D028AC4ED}" srcOrd="17" destOrd="0" presId="urn:microsoft.com/office/officeart/2005/8/layout/target3"/>
    <dgm:cxn modelId="{F314B285-AE64-4FAD-B5B9-C9FD19F657A8}" type="presParOf" srcId="{333A1088-737F-45CB-B68E-254E46348037}" destId="{5A5FFA88-C948-4069-8E93-59FA12366E83}" srcOrd="18" destOrd="0" presId="urn:microsoft.com/office/officeart/2005/8/layout/target3"/>
    <dgm:cxn modelId="{92CCA280-6292-4415-9E27-B0C86A0F32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NÁZEV:VY_32_INOVACE_13_ČESKÝ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SLABIKOTVORNÉ R,L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DE4041D-1B1A-414C-A251-0EF8EC49E45A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FC0049A-C09C-43A7-8026-068140038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wmf"/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microsoft.com/office/2007/relationships/media" Target="../media/media1.wav"/><Relationship Id="rId10" Type="http://schemas.openxmlformats.org/officeDocument/2006/relationships/image" Target="../media/image9.jpeg"/><Relationship Id="rId4" Type="http://schemas.openxmlformats.org/officeDocument/2006/relationships/image" Target="../media/image4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12" Type="http://schemas.openxmlformats.org/officeDocument/2006/relationships/image" Target="../media/image23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715016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3411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Tm="9386">
        <p:split orient="vert"/>
      </p:transition>
    </mc:Choice>
    <mc:Fallback>
      <p:transition spd="slow" advTm="9386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33375"/>
            <a:ext cx="7772400" cy="1943100"/>
          </a:xfrm>
        </p:spPr>
        <p:txBody>
          <a:bodyPr/>
          <a:lstStyle/>
          <a:p>
            <a:r>
              <a:rPr lang="cs-CZ" b="1" dirty="0" smtClean="0"/>
              <a:t>       Anotace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67544" y="1628800"/>
            <a:ext cx="5933256" cy="396044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čtení slov se slabikotvornými souhláskami,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vyhledávání slabikotvorných souhlásek v textu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spojování slabikotvorných souhlásek a obrázků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úkoly jsou žáky řešeny přímo </a:t>
            </a:r>
            <a:r>
              <a:rPr lang="cs-CZ" dirty="0" smtClean="0">
                <a:solidFill>
                  <a:srgbClr val="0070C0"/>
                </a:solidFill>
              </a:rPr>
              <a:t>                       na </a:t>
            </a:r>
            <a:r>
              <a:rPr lang="cs-CZ" dirty="0" smtClean="0">
                <a:solidFill>
                  <a:srgbClr val="0070C0"/>
                </a:solidFill>
              </a:rPr>
              <a:t>interaktivní tabuli fixem nebo pomocí programu</a:t>
            </a:r>
            <a:endParaRPr lang="cs-CZ" dirty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správné </a:t>
            </a:r>
            <a:r>
              <a:rPr lang="cs-CZ" dirty="0">
                <a:solidFill>
                  <a:srgbClr val="0070C0"/>
                </a:solidFill>
              </a:rPr>
              <a:t>řešení se objeví po kliknutí</a:t>
            </a:r>
            <a:endParaRPr lang="cs-CZ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7034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15699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Spoj obrázek a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8928992" cy="5256584"/>
          </a:xfrm>
        </p:spPr>
        <p:txBody>
          <a:bodyPr>
            <a:normAutofit fontScale="92500"/>
          </a:bodyPr>
          <a:lstStyle/>
          <a:p>
            <a:r>
              <a:rPr lang="cs-CZ" sz="5400" i="1" dirty="0" smtClean="0">
                <a:solidFill>
                  <a:srgbClr val="0070C0"/>
                </a:solidFill>
              </a:rPr>
              <a:t>Srp               vlk                  trn</a:t>
            </a:r>
          </a:p>
          <a:p>
            <a:endParaRPr lang="cs-CZ" sz="5400" i="1" dirty="0">
              <a:solidFill>
                <a:srgbClr val="0070C0"/>
              </a:solidFill>
            </a:endParaRPr>
          </a:p>
          <a:p>
            <a:r>
              <a:rPr lang="cs-CZ" sz="5400" i="1" dirty="0" smtClean="0">
                <a:solidFill>
                  <a:srgbClr val="0070C0"/>
                </a:solidFill>
              </a:rPr>
              <a:t>Brk                </a:t>
            </a:r>
            <a:r>
              <a:rPr lang="cs-CZ" sz="5400" i="1" dirty="0" err="1" smtClean="0">
                <a:solidFill>
                  <a:srgbClr val="0070C0"/>
                </a:solidFill>
              </a:rPr>
              <a:t>srk</a:t>
            </a:r>
            <a:r>
              <a:rPr lang="cs-CZ" sz="5400" i="1" dirty="0" smtClean="0">
                <a:solidFill>
                  <a:srgbClr val="0070C0"/>
                </a:solidFill>
              </a:rPr>
              <a:t>                 hrb</a:t>
            </a:r>
          </a:p>
          <a:p>
            <a:endParaRPr lang="cs-CZ" sz="5400" i="1" dirty="0">
              <a:solidFill>
                <a:srgbClr val="0070C0"/>
              </a:solidFill>
            </a:endParaRPr>
          </a:p>
          <a:p>
            <a:r>
              <a:rPr lang="cs-CZ" sz="5400" i="1" dirty="0" smtClean="0">
                <a:solidFill>
                  <a:srgbClr val="0070C0"/>
                </a:solidFill>
              </a:rPr>
              <a:t>Krk               mrk              drn</a:t>
            </a:r>
            <a:endParaRPr lang="cs-CZ" sz="5400" i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08C1\AppData\Local\Microsoft\Windows\Temporary Internet Files\Content.IE5\LDOPNIE0\MC900334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5956" y="1984135"/>
            <a:ext cx="1260099" cy="127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S7687CZ2\MC9003302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1179044" cy="105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MS900075061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970512" y="627988"/>
            <a:ext cx="609600" cy="609600"/>
          </a:xfrm>
          <a:prstGeom prst="rect">
            <a:avLst/>
          </a:prstGeom>
        </p:spPr>
      </p:pic>
      <p:pic>
        <p:nvPicPr>
          <p:cNvPr id="1031" name="Picture 7" descr="C:\Users\08C1\AppData\Local\Microsoft\Windows\Temporary Internet Files\Content.IE5\S7687CZ2\MP9004243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664391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YYPZW21M\MP90038674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9645" y="2429256"/>
            <a:ext cx="1401510" cy="99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LDOPNIE0\MP9004018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584471"/>
            <a:ext cx="896876" cy="134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C1\AppData\Local\Microsoft\Windows\Temporary Internet Files\Content.IE5\K0O7W0UI\MP90043852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517232"/>
            <a:ext cx="1544216" cy="102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YYPZW21M\MP9004222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9040"/>
            <a:ext cx="1337200" cy="133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C1\AppData\Local\Microsoft\Windows\Temporary Internet Files\Content.IE5\YYPZW21M\MC90042444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4542" y="5306322"/>
            <a:ext cx="1191716" cy="125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K0O7W0UI\MC90043001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2708" y="3956218"/>
            <a:ext cx="1576180" cy="166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7761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363272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Přečti slova a najdi k nim obrázek.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16832"/>
            <a:ext cx="9001000" cy="518457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Metr                                                              smrk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Svetr                                                              zrní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Srna                                                               slzy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Vlny                                                               hrnek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Mlha                                                              skvrna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Hadr                                                              krtek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Kvádr                                                             bratr </a:t>
            </a:r>
          </a:p>
        </p:txBody>
      </p:sp>
      <p:pic>
        <p:nvPicPr>
          <p:cNvPr id="2051" name="Picture 3" descr="C:\Users\08C1\AppData\Local\Microsoft\Windows\Temporary Internet Files\Content.IE5\LDOPNIE0\MC90043384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6914" y="1501510"/>
            <a:ext cx="1076263" cy="10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S7687CZ2\MP9004094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9353" y="1883366"/>
            <a:ext cx="1763688" cy="125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7IACVERO\MC9001113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2832" y="2860618"/>
            <a:ext cx="1076263" cy="155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7708015" y="368484"/>
            <a:ext cx="896433" cy="9489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6" name="Picture 8" descr="C:\Users\08C1\AppData\Local\Microsoft\Windows\Temporary Internet Files\Content.IE5\AM1I8PN9\MP9002016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0435" y="3516082"/>
            <a:ext cx="1658227" cy="109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C1\AppData\Local\Microsoft\Windows\Temporary Internet Files\Content.IE5\7IACVERO\MP9004327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200544" cy="179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C1\AppData\Local\Microsoft\Windows\Temporary Internet Files\Content.IE5\YYPZW21M\MC9000549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65612"/>
            <a:ext cx="1466961" cy="99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Krychle 4"/>
          <p:cNvSpPr/>
          <p:nvPr/>
        </p:nvSpPr>
        <p:spPr>
          <a:xfrm>
            <a:off x="2204823" y="4572399"/>
            <a:ext cx="608076" cy="1124813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3" name="Picture 15" descr="C:\Users\08C1\AppData\Local\Microsoft\Windows\Temporary Internet Files\Content.IE5\A2754ZST\MC9003313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8760"/>
            <a:ext cx="1092607" cy="95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C1\AppData\Local\Microsoft\Windows\Temporary Internet Files\Content.IE5\K0O7W0UI\MC9004380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C1\AppData\Local\Microsoft\Windows\Temporary Internet Files\Content.IE5\K0O7W0UI\MC90044139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1557" y="2067557"/>
            <a:ext cx="1080836" cy="108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8C1\AppData\Local\Microsoft\Windows\Temporary Internet Files\Content.IE5\K0O7W0UI\MP9004220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7488" y="5407220"/>
            <a:ext cx="1762832" cy="117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C1\AppData\Local\Microsoft\Windows\Temporary Internet Files\Content.IE5\LDOPNIE0\MP90043931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965" y="3302380"/>
            <a:ext cx="1411261" cy="183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4736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08C1\AppData\Local\Microsoft\Windows\Temporary Internet Files\Content.IE5\AM1I8PN9\MC900391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416" y="2091673"/>
            <a:ext cx="4961359" cy="675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20324076">
            <a:off x="3234106" y="2977525"/>
            <a:ext cx="122413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</a:t>
            </a:r>
          </a:p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</a:t>
            </a:r>
          </a:p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</a:t>
            </a:r>
            <a:endParaRPr lang="cs-CZ" sz="7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 rot="19725358">
            <a:off x="4126270" y="2250152"/>
            <a:ext cx="1972893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KRTEK</a:t>
            </a:r>
            <a:endParaRPr lang="cs-CZ" sz="7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 rot="2672791">
            <a:off x="5503065" y="3947946"/>
            <a:ext cx="1655899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DRN</a:t>
            </a:r>
            <a:endParaRPr lang="cs-CZ" sz="8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188640"/>
            <a:ext cx="8507288" cy="122741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Vypiš slova 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251520" y="1628800"/>
            <a:ext cx="3672408" cy="4467200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r>
              <a:rPr lang="cs-CZ" dirty="0" smtClean="0"/>
              <a:t>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</a:t>
            </a:r>
          </a:p>
          <a:p>
            <a:endParaRPr lang="cs-CZ" dirty="0"/>
          </a:p>
          <a:p>
            <a:r>
              <a:rPr lang="cs-CZ" dirty="0" smtClean="0"/>
              <a:t>____________________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____________________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40" name="Picture 16" descr="C:\Users\08C1\AppData\Local\Microsoft\Windows\Temporary Internet Files\Content.IE5\A2754ZST\MC90041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50115">
            <a:off x="6680289" y="2325"/>
            <a:ext cx="3380836" cy="481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 rot="2120122">
            <a:off x="5474202" y="2163702"/>
            <a:ext cx="3057988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VLK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3191591">
            <a:off x="6051692" y="737630"/>
            <a:ext cx="340228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SLZY</a:t>
            </a:r>
            <a:endParaRPr lang="cs-CZ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1556792"/>
            <a:ext cx="25202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9900"/>
                </a:solidFill>
              </a:rPr>
              <a:t>TRH </a:t>
            </a: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KRTEK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FFFF00"/>
                </a:solidFill>
              </a:rPr>
              <a:t>DRN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FF9900"/>
                </a:solidFill>
              </a:rPr>
              <a:t>VLK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7030A0"/>
                </a:solidFill>
              </a:rPr>
              <a:t>SLZY</a:t>
            </a:r>
            <a:endParaRPr lang="cs-CZ" sz="5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057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507288" cy="86409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Vykonej!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507288" cy="4607024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Sáhni si na </a:t>
            </a:r>
            <a:r>
              <a:rPr lang="cs-CZ" sz="4800" dirty="0" smtClean="0">
                <a:solidFill>
                  <a:srgbClr val="FF0000"/>
                </a:solidFill>
              </a:rPr>
              <a:t>krk</a:t>
            </a:r>
            <a:r>
              <a:rPr lang="cs-CZ" sz="4800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Mrkni</a:t>
            </a:r>
            <a:r>
              <a:rPr lang="cs-CZ" sz="4800" dirty="0" smtClean="0">
                <a:solidFill>
                  <a:srgbClr val="0070C0"/>
                </a:solidFill>
              </a:rPr>
              <a:t> levým okem!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Vrč</a:t>
            </a:r>
            <a:r>
              <a:rPr lang="cs-CZ" sz="4800" dirty="0" smtClean="0">
                <a:solidFill>
                  <a:srgbClr val="0070C0"/>
                </a:solidFill>
              </a:rPr>
              <a:t> jako pes!</a:t>
            </a:r>
          </a:p>
          <a:p>
            <a:r>
              <a:rPr lang="cs-CZ" sz="4800" dirty="0" smtClean="0">
                <a:solidFill>
                  <a:srgbClr val="0070C0"/>
                </a:solidFill>
              </a:rPr>
              <a:t>Chvilku </a:t>
            </a:r>
            <a:r>
              <a:rPr lang="cs-CZ" sz="4800" dirty="0" smtClean="0">
                <a:solidFill>
                  <a:srgbClr val="FF0000"/>
                </a:solidFill>
              </a:rPr>
              <a:t>mlč</a:t>
            </a:r>
            <a:r>
              <a:rPr lang="cs-CZ" sz="4800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4800" dirty="0" smtClean="0">
                <a:solidFill>
                  <a:srgbClr val="0070C0"/>
                </a:solidFill>
              </a:rPr>
              <a:t>Utírej si </a:t>
            </a:r>
            <a:r>
              <a:rPr lang="cs-CZ" sz="4800" dirty="0" smtClean="0">
                <a:solidFill>
                  <a:srgbClr val="FF0000"/>
                </a:solidFill>
              </a:rPr>
              <a:t>slzy</a:t>
            </a:r>
            <a:r>
              <a:rPr lang="cs-CZ" sz="4800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Podrbej</a:t>
            </a:r>
            <a:r>
              <a:rPr lang="cs-CZ" sz="4800" dirty="0" smtClean="0">
                <a:solidFill>
                  <a:srgbClr val="0070C0"/>
                </a:solidFill>
              </a:rPr>
              <a:t> se!</a:t>
            </a:r>
            <a:endParaRPr lang="cs-CZ" sz="4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835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35280" cy="11569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Dopiš  správná  slova.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340768"/>
            <a:ext cx="8507288" cy="518457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Na kůzlátka číhá _____________.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Po kolejích jede ___________.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Zapíchl jsem si do nohy__________.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Král  má krásný ______________.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Po obloze pluje _______.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Náš pes se jmenuje ________.</a:t>
            </a:r>
          </a:p>
          <a:p>
            <a:endParaRPr lang="cs-CZ" sz="3600" dirty="0"/>
          </a:p>
          <a:p>
            <a:r>
              <a:rPr lang="cs-CZ" sz="4000" dirty="0" smtClean="0">
                <a:solidFill>
                  <a:srgbClr val="FF0000"/>
                </a:solidFill>
              </a:rPr>
              <a:t>vlak,  trn,  vlk,  trůn,  Brok,  mrak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3275856" y="187473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vlak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126876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vlk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2582617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trn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3140968"/>
            <a:ext cx="1064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trůn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78730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mrak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8615" y="4433632"/>
            <a:ext cx="12414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Brok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5296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62418"/>
            <a:ext cx="8928992" cy="567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836712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Přečti.Zakroužkuj</a:t>
            </a:r>
            <a:r>
              <a:rPr lang="cs-CZ" dirty="0" smtClean="0">
                <a:solidFill>
                  <a:srgbClr val="C00000"/>
                </a:solidFill>
              </a:rPr>
              <a:t> slabikotvorné </a:t>
            </a:r>
            <a:r>
              <a:rPr lang="cs-CZ" dirty="0" err="1" smtClean="0">
                <a:solidFill>
                  <a:srgbClr val="C00000"/>
                </a:solidFill>
              </a:rPr>
              <a:t>r,l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575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208912" cy="141763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                         ČTI!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620688"/>
            <a:ext cx="8856984" cy="60486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 k          t            d           b            h           m           v          </a:t>
            </a:r>
            <a:r>
              <a:rPr lang="cs-CZ" sz="3200" dirty="0" err="1" smtClean="0">
                <a:solidFill>
                  <a:srgbClr val="00B0F0"/>
                </a:solidFill>
              </a:rPr>
              <a:t>v</a:t>
            </a:r>
            <a:endParaRPr lang="cs-CZ" sz="32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>
                <a:solidFill>
                  <a:srgbClr val="0070C0"/>
                </a:solidFill>
              </a:rPr>
              <a:t>kr</a:t>
            </a:r>
            <a:r>
              <a:rPr lang="cs-CZ" sz="3200" dirty="0" smtClean="0">
                <a:solidFill>
                  <a:srgbClr val="0070C0"/>
                </a:solidFill>
              </a:rPr>
              <a:t>         </a:t>
            </a:r>
            <a:r>
              <a:rPr lang="cs-CZ" sz="3200" dirty="0" err="1" smtClean="0">
                <a:solidFill>
                  <a:srgbClr val="0070C0"/>
                </a:solidFill>
              </a:rPr>
              <a:t>tr</a:t>
            </a:r>
            <a:r>
              <a:rPr lang="cs-CZ" sz="3200" dirty="0" smtClean="0">
                <a:solidFill>
                  <a:srgbClr val="0070C0"/>
                </a:solidFill>
              </a:rPr>
              <a:t>          </a:t>
            </a:r>
            <a:r>
              <a:rPr lang="cs-CZ" sz="3200" dirty="0" err="1" smtClean="0">
                <a:solidFill>
                  <a:srgbClr val="0070C0"/>
                </a:solidFill>
              </a:rPr>
              <a:t>dr</a:t>
            </a:r>
            <a:r>
              <a:rPr lang="cs-CZ" sz="3200" dirty="0" smtClean="0">
                <a:solidFill>
                  <a:srgbClr val="0070C0"/>
                </a:solidFill>
              </a:rPr>
              <a:t>          br          hr          </a:t>
            </a:r>
            <a:r>
              <a:rPr lang="cs-CZ" sz="3200" dirty="0" err="1" smtClean="0">
                <a:solidFill>
                  <a:srgbClr val="0070C0"/>
                </a:solidFill>
              </a:rPr>
              <a:t>mr</a:t>
            </a:r>
            <a:r>
              <a:rPr lang="cs-CZ" sz="3200" dirty="0" smtClean="0">
                <a:solidFill>
                  <a:srgbClr val="0070C0"/>
                </a:solidFill>
              </a:rPr>
              <a:t>         </a:t>
            </a:r>
            <a:r>
              <a:rPr lang="cs-CZ" sz="3200" dirty="0" err="1" smtClean="0">
                <a:solidFill>
                  <a:srgbClr val="0070C0"/>
                </a:solidFill>
              </a:rPr>
              <a:t>vr</a:t>
            </a:r>
            <a:r>
              <a:rPr lang="cs-CZ" sz="3200" dirty="0" smtClean="0">
                <a:solidFill>
                  <a:srgbClr val="0070C0"/>
                </a:solidFill>
              </a:rPr>
              <a:t>         </a:t>
            </a:r>
            <a:r>
              <a:rPr lang="cs-CZ" sz="3200" dirty="0" err="1" smtClean="0">
                <a:solidFill>
                  <a:srgbClr val="0070C0"/>
                </a:solidFill>
              </a:rPr>
              <a:t>vl</a:t>
            </a:r>
            <a:endParaRPr lang="cs-CZ" sz="32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 krk       trn        drn        brk        hrb        mrk       </a:t>
            </a:r>
            <a:r>
              <a:rPr lang="cs-CZ" sz="3200" dirty="0" err="1" smtClean="0">
                <a:solidFill>
                  <a:srgbClr val="002060"/>
                </a:solidFill>
              </a:rPr>
              <a:t>vrk</a:t>
            </a:r>
            <a:r>
              <a:rPr lang="cs-CZ" sz="3200" dirty="0" smtClean="0">
                <a:solidFill>
                  <a:srgbClr val="002060"/>
                </a:solidFill>
              </a:rPr>
              <a:t>       vlk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 krky     trny      drny       brka      hrby      mrká      vrkú    vlku</a:t>
            </a:r>
          </a:p>
          <a:p>
            <a:pPr marL="0" indent="0">
              <a:buNone/>
            </a:pPr>
            <a:endParaRPr lang="cs-CZ" sz="32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tr</a:t>
            </a:r>
            <a:r>
              <a:rPr lang="cs-CZ" sz="3600" dirty="0" smtClean="0">
                <a:solidFill>
                  <a:srgbClr val="FF0000"/>
                </a:solidFill>
              </a:rPr>
              <a:t>        </a:t>
            </a:r>
            <a:r>
              <a:rPr lang="cs-CZ" sz="3600" dirty="0" err="1" smtClean="0">
                <a:solidFill>
                  <a:srgbClr val="FF0000"/>
                </a:solidFill>
              </a:rPr>
              <a:t>dr</a:t>
            </a: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dirty="0" err="1" smtClean="0">
                <a:solidFill>
                  <a:srgbClr val="FF0000"/>
                </a:solidFill>
              </a:rPr>
              <a:t>kr</a:t>
            </a:r>
            <a:r>
              <a:rPr lang="cs-CZ" sz="3600" dirty="0" smtClean="0">
                <a:solidFill>
                  <a:srgbClr val="FF0000"/>
                </a:solidFill>
              </a:rPr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tr</a:t>
            </a:r>
            <a:r>
              <a:rPr lang="cs-CZ" sz="3600" dirty="0" smtClean="0">
                <a:solidFill>
                  <a:srgbClr val="FF0000"/>
                </a:solidFill>
              </a:rPr>
              <a:t>         br       </a:t>
            </a:r>
            <a:r>
              <a:rPr lang="cs-CZ" sz="3600" dirty="0" err="1" smtClean="0">
                <a:solidFill>
                  <a:srgbClr val="FF0000"/>
                </a:solidFill>
              </a:rPr>
              <a:t>kl</a:t>
            </a: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dirty="0" err="1" smtClean="0">
                <a:solidFill>
                  <a:srgbClr val="FF0000"/>
                </a:solidFill>
              </a:rPr>
              <a:t>kl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Metr    hadr     cukr     vítr     bobr    sekl      tekl</a:t>
            </a:r>
          </a:p>
          <a:p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Tr</a:t>
            </a:r>
            <a:r>
              <a:rPr lang="cs-CZ" sz="3600" dirty="0" smtClean="0">
                <a:solidFill>
                  <a:srgbClr val="00B050"/>
                </a:solidFill>
              </a:rPr>
              <a:t>      hr        </a:t>
            </a:r>
            <a:r>
              <a:rPr lang="cs-CZ" sz="3600" dirty="0" err="1" smtClean="0">
                <a:solidFill>
                  <a:srgbClr val="00B050"/>
                </a:solidFill>
              </a:rPr>
              <a:t>sr</a:t>
            </a:r>
            <a:r>
              <a:rPr lang="cs-CZ" sz="3600" dirty="0" smtClean="0">
                <a:solidFill>
                  <a:srgbClr val="00B050"/>
                </a:solidFill>
              </a:rPr>
              <a:t>      </a:t>
            </a:r>
            <a:r>
              <a:rPr lang="cs-CZ" sz="3600" dirty="0" err="1" smtClean="0">
                <a:solidFill>
                  <a:srgbClr val="00B050"/>
                </a:solidFill>
              </a:rPr>
              <a:t>zr</a:t>
            </a:r>
            <a:r>
              <a:rPr lang="cs-CZ" sz="3600" dirty="0" smtClean="0">
                <a:solidFill>
                  <a:srgbClr val="00B050"/>
                </a:solidFill>
              </a:rPr>
              <a:t>      ml       </a:t>
            </a:r>
            <a:r>
              <a:rPr lang="cs-CZ" sz="3600" dirty="0" err="1" smtClean="0">
                <a:solidFill>
                  <a:srgbClr val="00B050"/>
                </a:solidFill>
              </a:rPr>
              <a:t>sl</a:t>
            </a:r>
            <a:r>
              <a:rPr lang="cs-CZ" sz="3600" dirty="0" smtClean="0">
                <a:solidFill>
                  <a:srgbClr val="00B050"/>
                </a:solidFill>
              </a:rPr>
              <a:t>       </a:t>
            </a:r>
            <a:r>
              <a:rPr lang="cs-CZ" sz="3600" dirty="0" err="1" smtClean="0">
                <a:solidFill>
                  <a:srgbClr val="00B050"/>
                </a:solidFill>
              </a:rPr>
              <a:t>kr</a:t>
            </a:r>
            <a:r>
              <a:rPr lang="cs-CZ" sz="3600" dirty="0" smtClean="0">
                <a:solidFill>
                  <a:srgbClr val="00B050"/>
                </a:solidFill>
              </a:rPr>
              <a:t>        br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 Trká   hrne   srna   zrní   mlha   slzy   krmí    brzy</a:t>
            </a:r>
          </a:p>
          <a:p>
            <a:endParaRPr lang="cs-CZ" sz="3600" dirty="0">
              <a:solidFill>
                <a:srgbClr val="7030A0"/>
              </a:solidFill>
            </a:endParaRPr>
          </a:p>
          <a:p>
            <a:endParaRPr lang="cs-CZ" sz="36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6829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8C1\AppData\Local\Microsoft\Windows\Temporary Internet Files\Content.IE5\A2754ZST\MP900446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6632"/>
            <a:ext cx="4896544" cy="634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7504" y="332656"/>
            <a:ext cx="4176464" cy="676875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Poznáš, jaké je to zvíře?</a:t>
            </a:r>
            <a:br>
              <a:rPr lang="cs-CZ" b="1" i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Žije v Africe, její hlavní potravou je listí.</a:t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Pochutná si ale i na trní a bodláčí.</a:t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Je vysoká asi </a:t>
            </a:r>
            <a:r>
              <a:rPr lang="cs-CZ" b="1" i="1" dirty="0" smtClean="0">
                <a:solidFill>
                  <a:srgbClr val="0070C0"/>
                </a:solidFill>
              </a:rPr>
              <a:t/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jako </a:t>
            </a:r>
            <a:r>
              <a:rPr lang="cs-CZ" b="1" i="1" dirty="0" smtClean="0">
                <a:solidFill>
                  <a:srgbClr val="0070C0"/>
                </a:solidFill>
              </a:rPr>
              <a:t>lampy </a:t>
            </a:r>
            <a:r>
              <a:rPr lang="cs-CZ" b="1" i="1" dirty="0" smtClean="0">
                <a:solidFill>
                  <a:srgbClr val="0070C0"/>
                </a:solidFill>
              </a:rPr>
              <a:t/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na </a:t>
            </a:r>
            <a:r>
              <a:rPr lang="cs-CZ" b="1" i="1" dirty="0" smtClean="0">
                <a:solidFill>
                  <a:srgbClr val="0070C0"/>
                </a:solidFill>
              </a:rPr>
              <a:t>chodníku. </a:t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Má dlouhý krk </a:t>
            </a:r>
            <a:r>
              <a:rPr lang="cs-CZ" b="1" i="1" dirty="0" smtClean="0">
                <a:solidFill>
                  <a:srgbClr val="0070C0"/>
                </a:solidFill>
              </a:rPr>
              <a:t/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b="1" i="1" dirty="0" smtClean="0">
                <a:solidFill>
                  <a:srgbClr val="0070C0"/>
                </a:solidFill>
              </a:rPr>
              <a:t>i </a:t>
            </a:r>
            <a:r>
              <a:rPr lang="cs-CZ" b="1" i="1" dirty="0" smtClean="0">
                <a:solidFill>
                  <a:srgbClr val="0070C0"/>
                </a:solidFill>
              </a:rPr>
              <a:t>nohy.</a:t>
            </a: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2492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smtClean="0"/>
              <a:t>O</a:t>
            </a:r>
            <a:r>
              <a:rPr lang="cs-CZ" dirty="0" smtClean="0"/>
              <a:t>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1.2.2012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8202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424</TotalTime>
  <Words>287</Words>
  <Application>Microsoft Office PowerPoint</Application>
  <PresentationFormat>Předvádění na obrazovce (4:3)</PresentationFormat>
  <Paragraphs>95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       Anotace </vt:lpstr>
      <vt:lpstr>Spoj obrázek a slovo.</vt:lpstr>
      <vt:lpstr>Přečti slova a najdi k nim obrázek.</vt:lpstr>
      <vt:lpstr>Vypiš slova !</vt:lpstr>
      <vt:lpstr>Vykonej!</vt:lpstr>
      <vt:lpstr>Dopiš  správná  slova. </vt:lpstr>
      <vt:lpstr>Přečti.Zakroužkuj slabikotvorné r,l.</vt:lpstr>
      <vt:lpstr>                             ČTI! </vt:lpstr>
      <vt:lpstr>Poznáš, jaké je to zvíře? Žije v Africe, její hlavní potravou je listí. Pochutná si ale i na trní a bodláčí. Je vysoká asi  jako lampy  na chodníku.  Má dlouhý krk  i nohy.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Dum</cp:lastModifiedBy>
  <cp:revision>31</cp:revision>
  <dcterms:created xsi:type="dcterms:W3CDTF">2012-02-01T15:46:25Z</dcterms:created>
  <dcterms:modified xsi:type="dcterms:W3CDTF">2013-01-28T19:53:12Z</dcterms:modified>
</cp:coreProperties>
</file>