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5" r:id="rId4"/>
    <p:sldId id="269" r:id="rId5"/>
    <p:sldId id="268" r:id="rId6"/>
    <p:sldId id="266" r:id="rId7"/>
    <p:sldId id="274" r:id="rId8"/>
    <p:sldId id="275" r:id="rId9"/>
    <p:sldId id="277" r:id="rId10"/>
    <p:sldId id="278" r:id="rId11"/>
    <p:sldId id="276" r:id="rId12"/>
    <p:sldId id="267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00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NÁZEV:VY_32_INOVACE_15_ČESKÝ </a:t>
          </a:r>
          <a:r>
            <a:rPr lang="cs-CZ" sz="2000" dirty="0" smtClean="0"/>
            <a:t>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PROJEKTU:cz.5.07/1.4.00/21.1262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HLÁSKY Ď Ť Ň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DFA1F6-B83A-4712-BA97-C42A16DDF4D3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B9D9B9A-6579-41A2-AA54-DDB582B1887E}" type="presOf" srcId="{B651F6E3-6281-48DB-9319-2AEAFDAE7572}" destId="{6BB5E863-4638-4E1D-BFDE-399D028AC4ED}" srcOrd="1" destOrd="0" presId="urn:microsoft.com/office/officeart/2005/8/layout/target3"/>
    <dgm:cxn modelId="{757FABFE-4CBF-4CE1-BBCC-1FBDC5D7A5B4}" type="presOf" srcId="{D1D4F407-5343-4D3F-B5B9-D407B03CAEB4}" destId="{D005CE8C-CC26-4C3E-AC11-E15060ECD759}" srcOrd="0" destOrd="0" presId="urn:microsoft.com/office/officeart/2005/8/layout/target3"/>
    <dgm:cxn modelId="{DDE17FD8-11D4-4FDE-890F-B5408A141293}" type="presOf" srcId="{D8197B8C-B260-4A16-BDF4-0947B075E274}" destId="{5A5FFA88-C948-4069-8E93-59FA12366E83}" srcOrd="1" destOrd="0" presId="urn:microsoft.com/office/officeart/2005/8/layout/target3"/>
    <dgm:cxn modelId="{9EDFF94D-14A8-4470-AF1E-BD4D5C52231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6151F8F-0E27-4DFB-BE00-85597ED0CA92}" type="presOf" srcId="{4C35D32F-0EAB-4CD7-82EE-45574DC2A586}" destId="{890E4F0B-2866-4A3F-A3C7-2A14B1797930}" srcOrd="1" destOrd="0" presId="urn:microsoft.com/office/officeart/2005/8/layout/target3"/>
    <dgm:cxn modelId="{53F64C48-1700-40C1-AAE9-19609C9CD4B2}" type="presOf" srcId="{4C35D32F-0EAB-4CD7-82EE-45574DC2A586}" destId="{8BEBB6EC-1DAA-4CAC-8A25-BC0FCBD5DBD5}" srcOrd="0" destOrd="0" presId="urn:microsoft.com/office/officeart/2005/8/layout/target3"/>
    <dgm:cxn modelId="{740351F3-D41E-4D9F-90B0-8CA565280258}" type="presOf" srcId="{757F3AB3-0718-4624-B441-E567A8F0AB56}" destId="{333A1088-737F-45CB-B68E-254E46348037}" srcOrd="0" destOrd="0" presId="urn:microsoft.com/office/officeart/2005/8/layout/target3"/>
    <dgm:cxn modelId="{07BE4B87-EDD0-4596-9A57-177785674FBA}" type="presOf" srcId="{B651F6E3-6281-48DB-9319-2AEAFDAE7572}" destId="{619D679B-A015-4ECF-8348-D1034C574F40}" srcOrd="0" destOrd="0" presId="urn:microsoft.com/office/officeart/2005/8/layout/target3"/>
    <dgm:cxn modelId="{6E6447DC-A03C-49BF-BB45-40D6957A8E1D}" type="presOf" srcId="{D8197B8C-B260-4A16-BDF4-0947B075E274}" destId="{25B08C86-7E15-44DC-BE7F-FFB55DD49D12}" srcOrd="0" destOrd="0" presId="urn:microsoft.com/office/officeart/2005/8/layout/target3"/>
    <dgm:cxn modelId="{78230742-8A8B-4E5D-BF03-9F1898A13AC8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B01347-F632-46AA-8984-602FEDB86189}" type="presParOf" srcId="{333A1088-737F-45CB-B68E-254E46348037}" destId="{F5ABB229-8D3B-4694-996A-96F23CF14429}" srcOrd="0" destOrd="0" presId="urn:microsoft.com/office/officeart/2005/8/layout/target3"/>
    <dgm:cxn modelId="{7CA07E68-F261-48D0-9DC0-1956F9663A34}" type="presParOf" srcId="{333A1088-737F-45CB-B68E-254E46348037}" destId="{F41139FD-01EE-4571-8B17-4FB00FC51163}" srcOrd="1" destOrd="0" presId="urn:microsoft.com/office/officeart/2005/8/layout/target3"/>
    <dgm:cxn modelId="{FF9D736F-8641-46DD-B307-8F4C45334E41}" type="presParOf" srcId="{333A1088-737F-45CB-B68E-254E46348037}" destId="{D005CE8C-CC26-4C3E-AC11-E15060ECD759}" srcOrd="2" destOrd="0" presId="urn:microsoft.com/office/officeart/2005/8/layout/target3"/>
    <dgm:cxn modelId="{764C2E1A-0A72-4FC4-AB0F-2C7A2A73E448}" type="presParOf" srcId="{333A1088-737F-45CB-B68E-254E46348037}" destId="{2C702D82-9B77-49B7-9568-BB8EB47C3372}" srcOrd="3" destOrd="0" presId="urn:microsoft.com/office/officeart/2005/8/layout/target3"/>
    <dgm:cxn modelId="{129EA03D-18D3-4D2D-9D71-4BAC492B6173}" type="presParOf" srcId="{333A1088-737F-45CB-B68E-254E46348037}" destId="{A52A0455-90FF-4808-ABD0-F02540D31D5A}" srcOrd="4" destOrd="0" presId="urn:microsoft.com/office/officeart/2005/8/layout/target3"/>
    <dgm:cxn modelId="{2A399B09-3364-4F78-8315-A64C05376FEF}" type="presParOf" srcId="{333A1088-737F-45CB-B68E-254E46348037}" destId="{6140AFEC-043D-4C43-A2F9-D0F5331DF3A3}" srcOrd="5" destOrd="0" presId="urn:microsoft.com/office/officeart/2005/8/layout/target3"/>
    <dgm:cxn modelId="{5574775F-9404-46C5-ACA1-7125323F2341}" type="presParOf" srcId="{333A1088-737F-45CB-B68E-254E46348037}" destId="{9358AC05-5D7D-4327-9F80-1AD486AEA664}" srcOrd="6" destOrd="0" presId="urn:microsoft.com/office/officeart/2005/8/layout/target3"/>
    <dgm:cxn modelId="{D95BCB77-6000-4B8E-A9BA-036B13F9151A}" type="presParOf" srcId="{333A1088-737F-45CB-B68E-254E46348037}" destId="{313FC574-E1CD-4FB4-B054-0B805CE0447D}" srcOrd="7" destOrd="0" presId="urn:microsoft.com/office/officeart/2005/8/layout/target3"/>
    <dgm:cxn modelId="{09BE9797-779F-4548-9C99-A65EA389B39C}" type="presParOf" srcId="{333A1088-737F-45CB-B68E-254E46348037}" destId="{619D679B-A015-4ECF-8348-D1034C574F40}" srcOrd="8" destOrd="0" presId="urn:microsoft.com/office/officeart/2005/8/layout/target3"/>
    <dgm:cxn modelId="{B3892FE5-5B28-45E7-8401-76ADDE49C5F1}" type="presParOf" srcId="{333A1088-737F-45CB-B68E-254E46348037}" destId="{322283A8-4A27-4CDA-BAE3-F381106A9174}" srcOrd="9" destOrd="0" presId="urn:microsoft.com/office/officeart/2005/8/layout/target3"/>
    <dgm:cxn modelId="{7530A132-7235-4F09-AAEB-6AD506AA0AFB}" type="presParOf" srcId="{333A1088-737F-45CB-B68E-254E46348037}" destId="{FFC9F71D-1B4F-4AD9-A4A6-86ADEFC8AF5C}" srcOrd="10" destOrd="0" presId="urn:microsoft.com/office/officeart/2005/8/layout/target3"/>
    <dgm:cxn modelId="{68CA744D-707A-4512-8E6C-F2BC2ACF3DB3}" type="presParOf" srcId="{333A1088-737F-45CB-B68E-254E46348037}" destId="{25B08C86-7E15-44DC-BE7F-FFB55DD49D12}" srcOrd="11" destOrd="0" presId="urn:microsoft.com/office/officeart/2005/8/layout/target3"/>
    <dgm:cxn modelId="{31D55BCA-A0F7-4E6D-B7F9-308F5C395172}" type="presParOf" srcId="{333A1088-737F-45CB-B68E-254E46348037}" destId="{76644BE8-9D7C-4C09-B250-3D10AF48CBB7}" srcOrd="12" destOrd="0" presId="urn:microsoft.com/office/officeart/2005/8/layout/target3"/>
    <dgm:cxn modelId="{90D61B8A-EE70-4D8D-BC02-9F56CC342777}" type="presParOf" srcId="{333A1088-737F-45CB-B68E-254E46348037}" destId="{EE85B701-7295-41C0-BA7A-34D3756A2AE6}" srcOrd="13" destOrd="0" presId="urn:microsoft.com/office/officeart/2005/8/layout/target3"/>
    <dgm:cxn modelId="{9C1AF026-870B-4348-9018-AE3B94A3B528}" type="presParOf" srcId="{333A1088-737F-45CB-B68E-254E46348037}" destId="{8BEBB6EC-1DAA-4CAC-8A25-BC0FCBD5DBD5}" srcOrd="14" destOrd="0" presId="urn:microsoft.com/office/officeart/2005/8/layout/target3"/>
    <dgm:cxn modelId="{0A2B4ABB-A558-4547-B8B6-00F5FF06F3EE}" type="presParOf" srcId="{333A1088-737F-45CB-B68E-254E46348037}" destId="{AED2198E-93D5-4001-81B4-73124B309672}" srcOrd="15" destOrd="0" presId="urn:microsoft.com/office/officeart/2005/8/layout/target3"/>
    <dgm:cxn modelId="{E5736BDD-958A-4F8A-975F-142F448F49DC}" type="presParOf" srcId="{333A1088-737F-45CB-B68E-254E46348037}" destId="{2BE915AB-18AA-4053-B92C-3BFC9ED204BB}" srcOrd="16" destOrd="0" presId="urn:microsoft.com/office/officeart/2005/8/layout/target3"/>
    <dgm:cxn modelId="{091A78FF-3589-4D4F-B94A-5235536A0FDF}" type="presParOf" srcId="{333A1088-737F-45CB-B68E-254E46348037}" destId="{6BB5E863-4638-4E1D-BFDE-399D028AC4ED}" srcOrd="17" destOrd="0" presId="urn:microsoft.com/office/officeart/2005/8/layout/target3"/>
    <dgm:cxn modelId="{446B820F-4EAB-440F-948E-F9042841720C}" type="presParOf" srcId="{333A1088-737F-45CB-B68E-254E46348037}" destId="{5A5FFA88-C948-4069-8E93-59FA12366E83}" srcOrd="18" destOrd="0" presId="urn:microsoft.com/office/officeart/2005/8/layout/target3"/>
    <dgm:cxn modelId="{EA35CC7B-3CA7-47E7-AB06-25794311D4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NÁZEV:VY_32_INOVACE_15_ČESKÝ </a:t>
          </a:r>
          <a:r>
            <a:rPr lang="cs-CZ" sz="2000" kern="1200" dirty="0" smtClean="0"/>
            <a:t>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HLÁSKY Ď Ť 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PROJEKTU:cz.5.07/1.4.00/21.1262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362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353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474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365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75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339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5482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071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144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617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870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134B7D-3B57-4792-BBF1-24E1682CE2EE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896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emf"/><Relationship Id="rId5" Type="http://schemas.openxmlformats.org/officeDocument/2006/relationships/image" Target="../media/image17.wmf"/><Relationship Id="rId4" Type="http://schemas.openxmlformats.org/officeDocument/2006/relationships/image" Target="../media/image16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54365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903934"/>
      </p:ext>
    </p:extLst>
  </p:cSld>
  <p:clrMapOvr>
    <a:masterClrMapping/>
  </p:clrMapOvr>
  <p:transition spd="slow" advTm="9386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076788"/>
            <a:ext cx="8496944" cy="409342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ANOTACE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Hlásky ď  ť  ň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Spojování </a:t>
            </a:r>
            <a:r>
              <a:rPr lang="cs-CZ" sz="2800" dirty="0"/>
              <a:t>ď  ť  </a:t>
            </a:r>
            <a:r>
              <a:rPr lang="cs-CZ" sz="2800" dirty="0" smtClean="0"/>
              <a:t>ň s obrázkem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Čtení slov  s ď  </a:t>
            </a:r>
            <a:r>
              <a:rPr lang="cs-CZ" sz="2800" dirty="0"/>
              <a:t>ť  </a:t>
            </a:r>
            <a:r>
              <a:rPr lang="cs-CZ" sz="2800" dirty="0" smtClean="0"/>
              <a:t>ň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žáci </a:t>
            </a:r>
            <a:r>
              <a:rPr lang="cs-CZ" sz="2800" dirty="0"/>
              <a:t>pracují na interaktivní tabuli fixem</a:t>
            </a:r>
            <a:br>
              <a:rPr lang="cs-CZ" sz="2800" dirty="0"/>
            </a:br>
            <a:r>
              <a:rPr lang="cs-CZ" sz="2800" dirty="0"/>
              <a:t> správné řešení se objeví po kliknutí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54447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14" descr="C:\Users\08C1\AppData\Local\Microsoft\Windows\Temporary Internet Files\Content.IE5\YYPZW21M\MM90028679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215" y="356691"/>
            <a:ext cx="2720246" cy="2331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-1" y="1347876"/>
            <a:ext cx="7737185" cy="2252574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00B0F0"/>
                </a:solidFill>
              </a:rPr>
              <a:t>Plují tu tři lodě.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3886200"/>
            <a:ext cx="6400800" cy="1752600"/>
          </a:xfrm>
        </p:spPr>
        <p:txBody>
          <a:bodyPr>
            <a:normAutofit/>
          </a:bodyPr>
          <a:lstStyle/>
          <a:p>
            <a:endParaRPr lang="cs-CZ" sz="36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4000" b="1" i="1" dirty="0" smtClean="0">
                <a:solidFill>
                  <a:srgbClr val="0070C0"/>
                </a:solidFill>
              </a:rPr>
              <a:t>Tady pluje jen jedna loď.</a:t>
            </a:r>
            <a:endParaRPr lang="cs-CZ" sz="4000" b="1" i="1" dirty="0">
              <a:solidFill>
                <a:srgbClr val="0070C0"/>
              </a:solidFill>
            </a:endParaRPr>
          </a:p>
        </p:txBody>
      </p:sp>
      <p:pic>
        <p:nvPicPr>
          <p:cNvPr id="1046" name="Picture 22" descr="C:\Users\08C1\AppData\Local\Microsoft\Windows\Temporary Internet Files\Content.IE5\LDOPNIE0\MM90030349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196" y="2798280"/>
            <a:ext cx="3812283" cy="376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4" descr="C:\Users\08C1\AppData\Local\Microsoft\Windows\Temporary Internet Files\Content.IE5\YYPZW21M\MM90028679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037" y="354164"/>
            <a:ext cx="2720246" cy="2331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4" descr="C:\Users\08C1\AppData\Local\Microsoft\Windows\Temporary Internet Files\Content.IE5\YYPZW21M\MM90028679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461" y="188640"/>
            <a:ext cx="2720246" cy="2331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3720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08C1\AppData\Local\Microsoft\Windows\Temporary Internet Files\Content.IE5\YYPZW21M\MP9001784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715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C1\AppData\Local\Microsoft\Windows\Temporary Internet Files\Content.IE5\DE4CGPLA\MP90017892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77072"/>
            <a:ext cx="3312368" cy="264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51920" y="980728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latin typeface="Arial Black" pitchFamily="34" charset="0"/>
              </a:rPr>
              <a:t>Tady se pasou dva koně.</a:t>
            </a:r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3591137"/>
            <a:ext cx="482453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i="1" dirty="0">
                <a:solidFill>
                  <a:srgbClr val="1F497D">
                    <a:lumMod val="60000"/>
                    <a:lumOff val="40000"/>
                  </a:srgbClr>
                </a:solidFill>
              </a:rPr>
              <a:t>Tady se pase jeden kůň.</a:t>
            </a:r>
          </a:p>
        </p:txBody>
      </p:sp>
    </p:spTree>
    <p:extLst>
      <p:ext uri="{BB962C8B-B14F-4D97-AF65-F5344CB8AC3E}">
        <p14:creationId xmlns:p14="http://schemas.microsoft.com/office/powerpoint/2010/main" val="4166503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2" name="Picture 10" descr="C:\Users\08C1\AppData\Local\Microsoft\Windows\Temporary Internet Files\Content.IE5\K0O7W0UI\MC9002329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457" y="3342147"/>
            <a:ext cx="4239263" cy="319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C1\AppData\Local\Microsoft\Windows\Temporary Internet Files\Content.IE5\YYPZW21M\MC9003559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92" y="486443"/>
            <a:ext cx="3442235" cy="3661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764704"/>
            <a:ext cx="59865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latin typeface="GungsuhChe" pitchFamily="49" charset="-127"/>
                <a:ea typeface="GungsuhChe" pitchFamily="49" charset="-127"/>
              </a:rPr>
              <a:t>Rybář chytá ryby do sítě.</a:t>
            </a:r>
            <a:endParaRPr lang="cs-CZ" sz="3600" dirty="0">
              <a:solidFill>
                <a:srgbClr val="0070C0"/>
              </a:solidFill>
              <a:latin typeface="GungsuhChe" pitchFamily="49" charset="-127"/>
              <a:ea typeface="GungsuhChe" pitchFamily="49" charset="-127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941168"/>
            <a:ext cx="58677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Gabriola" pitchFamily="82" charset="0"/>
              </a:rPr>
              <a:t>Láďa má houpací síť.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latin typeface="Gabriola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555163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308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DOPLŇ!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Řekni Láďovi, aby seděl:___________________!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Řekni Luďkovi, aby chodil:_________________!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70C0"/>
                </a:solidFill>
              </a:rPr>
              <a:t>Řekni </a:t>
            </a:r>
            <a:r>
              <a:rPr lang="cs-CZ" dirty="0" smtClean="0">
                <a:solidFill>
                  <a:srgbClr val="0070C0"/>
                </a:solidFill>
              </a:rPr>
              <a:t>Vlaďce, </a:t>
            </a:r>
            <a:r>
              <a:rPr lang="cs-CZ" dirty="0">
                <a:solidFill>
                  <a:srgbClr val="0070C0"/>
                </a:solidFill>
              </a:rPr>
              <a:t>aby </a:t>
            </a:r>
            <a:r>
              <a:rPr lang="cs-CZ" dirty="0" smtClean="0">
                <a:solidFill>
                  <a:srgbClr val="0070C0"/>
                </a:solidFill>
              </a:rPr>
              <a:t>hodila:__________________!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23033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r>
              <a:rPr lang="cs-CZ" i="1" dirty="0" smtClean="0">
                <a:solidFill>
                  <a:srgbClr val="0070C0"/>
                </a:solidFill>
              </a:rPr>
              <a:t>Spoj slovo a obrázek.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1052737"/>
            <a:ext cx="180020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labuť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kůň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laň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sáňky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koťátko</a:t>
            </a:r>
          </a:p>
          <a:p>
            <a:endParaRPr lang="cs-CZ" sz="3200" dirty="0" smtClean="0">
              <a:solidFill>
                <a:srgbClr val="C00000"/>
              </a:solidFill>
            </a:endParaRPr>
          </a:p>
          <a:p>
            <a:r>
              <a:rPr lang="cs-CZ" sz="3200" dirty="0" smtClean="0">
                <a:solidFill>
                  <a:srgbClr val="C00000"/>
                </a:solidFill>
              </a:rPr>
              <a:t>štěňátko</a:t>
            </a:r>
          </a:p>
        </p:txBody>
      </p:sp>
      <p:pic>
        <p:nvPicPr>
          <p:cNvPr id="1026" name="Picture 2" descr="C:\Users\08C1\AppData\Local\Microsoft\Windows\Temporary Internet Files\Content.IE5\AM1I8PN9\MC9001113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794" y="553328"/>
            <a:ext cx="1712671" cy="247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DE4CGPLA\MC900318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839" y="553328"/>
            <a:ext cx="1615745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73" y="4580414"/>
            <a:ext cx="2276475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 descr="C:\Users\08C1\AppData\Local\Microsoft\Windows\Temporary Internet Files\Content.IE5\AM1I8PN9\MP9004447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072" y="4592634"/>
            <a:ext cx="1687855" cy="221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8C1\AppData\Local\Microsoft\Windows\Temporary Internet Files\Content.IE5\AM1I8PN9\MC9000304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504" y="2564904"/>
            <a:ext cx="2353434" cy="1619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08C1\AppData\Local\Microsoft\Windows\Temporary Internet Files\Content.IE5\YYPZW21M\MC9003537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032174"/>
            <a:ext cx="2753597" cy="1739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411760" y="1745112"/>
            <a:ext cx="792088" cy="8197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endCxn id="1028" idx="3"/>
          </p:cNvCxnSpPr>
          <p:nvPr/>
        </p:nvCxnSpPr>
        <p:spPr>
          <a:xfrm flipH="1" flipV="1">
            <a:off x="2209584" y="1468185"/>
            <a:ext cx="1298612" cy="7341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3851920" y="1891392"/>
            <a:ext cx="3078874" cy="13215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4031940" y="4184369"/>
            <a:ext cx="1620180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V="1">
            <a:off x="2173992" y="5173253"/>
            <a:ext cx="1029856" cy="1999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4716016" y="5648111"/>
            <a:ext cx="2168466" cy="5892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00792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Doplň obrázek do věty!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Vláďa syčí jako</a:t>
            </a:r>
          </a:p>
          <a:p>
            <a:pPr marL="0" indent="0">
              <a:buNone/>
            </a:pPr>
            <a:r>
              <a:rPr lang="cs-CZ" dirty="0" smtClean="0"/>
              <a:t>Naďa chodí pyšně jako</a:t>
            </a:r>
          </a:p>
          <a:p>
            <a:pPr marL="0" indent="0">
              <a:buNone/>
            </a:pPr>
            <a:r>
              <a:rPr lang="cs-CZ" dirty="0" smtClean="0"/>
              <a:t>Vráťa škrábe jako</a:t>
            </a:r>
          </a:p>
          <a:p>
            <a:pPr marL="0" indent="0">
              <a:buNone/>
            </a:pPr>
            <a:r>
              <a:rPr lang="cs-CZ" dirty="0" smtClean="0"/>
              <a:t>Stáňa mlčí jako</a:t>
            </a:r>
          </a:p>
          <a:p>
            <a:pPr marL="0" indent="0">
              <a:buNone/>
            </a:pPr>
            <a:r>
              <a:rPr lang="cs-CZ" dirty="0" smtClean="0"/>
              <a:t>Vlaďka vřeští jako</a:t>
            </a:r>
          </a:p>
          <a:p>
            <a:pPr marL="0" indent="0">
              <a:buNone/>
            </a:pPr>
            <a:r>
              <a:rPr lang="cs-CZ" dirty="0" smtClean="0"/>
              <a:t>Káťa je rozcuchaná jako</a:t>
            </a:r>
          </a:p>
          <a:p>
            <a:pPr marL="0" indent="0">
              <a:buNone/>
            </a:pPr>
            <a:r>
              <a:rPr lang="cs-CZ" dirty="0" smtClean="0"/>
              <a:t>Broňa dupe jako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08C1\AppData\Local\Microsoft\Windows\Temporary Internet Files\Content.IE5\K0O7W0UI\MC9003264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452" y="1509705"/>
            <a:ext cx="1578254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C1\AppData\Local\Microsoft\Windows\Temporary Internet Files\Content.IE5\7IACVERO\MC9000839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9887" y="206103"/>
            <a:ext cx="1601228" cy="2252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489" y="4998115"/>
            <a:ext cx="186690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 descr="C:\Users\08C1\AppData\Local\Microsoft\Windows\Temporary Internet Files\Content.IE5\AM1I8PN9\MC9003244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6604" y="3085265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052" y="4788565"/>
            <a:ext cx="12954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 descr="C:\Users\08C1\AppData\Local\Microsoft\Windows\Temporary Internet Files\Content.IE5\K0O7W0UI\MC9000526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9887" y="2644876"/>
            <a:ext cx="1246595" cy="986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08C1\AppData\Local\Microsoft\Windows\Temporary Internet Files\Content.IE5\DE4CGPLA\MC9000840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55794"/>
            <a:ext cx="1980846" cy="1265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 flipV="1">
            <a:off x="3059832" y="2060848"/>
            <a:ext cx="1246772" cy="12351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3059832" y="1332290"/>
            <a:ext cx="4734839" cy="11261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3203848" y="3288041"/>
            <a:ext cx="1883845" cy="19962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 flipV="1">
            <a:off x="3046046" y="3716768"/>
            <a:ext cx="4091893" cy="8643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 flipV="1">
            <a:off x="3522384" y="4251283"/>
            <a:ext cx="3137848" cy="14516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4306604" y="3343078"/>
            <a:ext cx="3361740" cy="1634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V="1">
            <a:off x="2915816" y="3228883"/>
            <a:ext cx="3098733" cy="24740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70964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FF0000"/>
                </a:solidFill>
              </a:rPr>
              <a:t>Vylušti křížovku.</a:t>
            </a:r>
            <a:endParaRPr lang="cs-CZ" i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9443784"/>
              </p:ext>
            </p:extLst>
          </p:nvPr>
        </p:nvGraphicFramePr>
        <p:xfrm>
          <a:off x="4211960" y="1772816"/>
          <a:ext cx="3480050" cy="4377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7150"/>
                <a:gridCol w="497150"/>
                <a:gridCol w="497150"/>
                <a:gridCol w="497150"/>
                <a:gridCol w="497150"/>
                <a:gridCol w="497150"/>
                <a:gridCol w="497150"/>
              </a:tblGrid>
              <a:tr h="4377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8602107"/>
              </p:ext>
            </p:extLst>
          </p:nvPr>
        </p:nvGraphicFramePr>
        <p:xfrm>
          <a:off x="4716016" y="2204864"/>
          <a:ext cx="3480050" cy="4377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7150"/>
                <a:gridCol w="497150"/>
                <a:gridCol w="497150"/>
                <a:gridCol w="497150"/>
                <a:gridCol w="497150"/>
                <a:gridCol w="497150"/>
                <a:gridCol w="497150"/>
              </a:tblGrid>
              <a:tr h="4377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831300"/>
              </p:ext>
            </p:extLst>
          </p:nvPr>
        </p:nvGraphicFramePr>
        <p:xfrm>
          <a:off x="2771802" y="3068960"/>
          <a:ext cx="3408041" cy="5040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6863"/>
                <a:gridCol w="486863"/>
                <a:gridCol w="486863"/>
                <a:gridCol w="486863"/>
                <a:gridCol w="486863"/>
                <a:gridCol w="486863"/>
                <a:gridCol w="486863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9034436"/>
              </p:ext>
            </p:extLst>
          </p:nvPr>
        </p:nvGraphicFramePr>
        <p:xfrm>
          <a:off x="3707904" y="2636912"/>
          <a:ext cx="3960440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5055"/>
                <a:gridCol w="495055"/>
                <a:gridCol w="495055"/>
                <a:gridCol w="495055"/>
                <a:gridCol w="495055"/>
                <a:gridCol w="495055"/>
                <a:gridCol w="495055"/>
                <a:gridCol w="495055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4640806"/>
              </p:ext>
            </p:extLst>
          </p:nvPr>
        </p:nvGraphicFramePr>
        <p:xfrm>
          <a:off x="2267744" y="4461714"/>
          <a:ext cx="3888432" cy="50841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</a:tblGrid>
              <a:tr h="50841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507839"/>
              </p:ext>
            </p:extLst>
          </p:nvPr>
        </p:nvGraphicFramePr>
        <p:xfrm>
          <a:off x="3676837" y="3597525"/>
          <a:ext cx="4530807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3423"/>
                <a:gridCol w="503423"/>
                <a:gridCol w="503423"/>
                <a:gridCol w="503423"/>
                <a:gridCol w="503423"/>
                <a:gridCol w="503423"/>
                <a:gridCol w="503423"/>
                <a:gridCol w="503423"/>
                <a:gridCol w="503423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9431212"/>
              </p:ext>
            </p:extLst>
          </p:nvPr>
        </p:nvGraphicFramePr>
        <p:xfrm>
          <a:off x="4211960" y="4038135"/>
          <a:ext cx="3480050" cy="4377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7150"/>
                <a:gridCol w="497150"/>
                <a:gridCol w="497150"/>
                <a:gridCol w="497150"/>
                <a:gridCol w="497150"/>
                <a:gridCol w="497150"/>
                <a:gridCol w="497150"/>
              </a:tblGrid>
              <a:tr h="43776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8404350"/>
              </p:ext>
            </p:extLst>
          </p:nvPr>
        </p:nvGraphicFramePr>
        <p:xfrm>
          <a:off x="4283968" y="4970125"/>
          <a:ext cx="1872208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8052"/>
                <a:gridCol w="468052"/>
                <a:gridCol w="468052"/>
                <a:gridCol w="468052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2792016" y="1556464"/>
            <a:ext cx="9839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Kuká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77322" y="2118256"/>
            <a:ext cx="18213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Pípá malé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-55418" y="3012750"/>
            <a:ext cx="29184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Mňouká maličké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7037" y="3491230"/>
            <a:ext cx="35032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Dlouhý krk má malé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32563" y="3933054"/>
            <a:ext cx="2318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Bučí strakaté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52369" y="4385350"/>
            <a:ext cx="15808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Bečí bílé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33251" y="4931445"/>
            <a:ext cx="21602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Houká stará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72700" y="2507771"/>
            <a:ext cx="2487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Štěká malinké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11960" y="1700808"/>
            <a:ext cx="3506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</a:rPr>
              <a:t>k   u   k     a   č   k   a</a:t>
            </a:r>
            <a:endParaRPr lang="cs-CZ" sz="3200" dirty="0">
              <a:solidFill>
                <a:srgbClr val="0066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50684" y="2118255"/>
            <a:ext cx="39116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</a:rPr>
              <a:t>     k   u   ř    á   t    k    o</a:t>
            </a:r>
            <a:endParaRPr lang="cs-CZ" sz="3200" dirty="0">
              <a:solidFill>
                <a:srgbClr val="0066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96228" y="2590383"/>
            <a:ext cx="38074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</a:rPr>
              <a:t>š  t    ě   ň   á   t    k    o</a:t>
            </a:r>
            <a:endParaRPr lang="cs-CZ" sz="3200" dirty="0">
              <a:solidFill>
                <a:srgbClr val="0066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92016" y="3092546"/>
            <a:ext cx="35144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</a:rPr>
              <a:t>k   o    ť    á   t    k  o</a:t>
            </a:r>
            <a:endParaRPr lang="cs-CZ" sz="3200" dirty="0">
              <a:solidFill>
                <a:srgbClr val="0066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760304" y="3547973"/>
            <a:ext cx="4502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</a:rPr>
              <a:t>ž    i    r    a    f    á   t    k   o</a:t>
            </a:r>
            <a:endParaRPr lang="cs-CZ" sz="3200" dirty="0">
              <a:solidFill>
                <a:srgbClr val="0066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185120" y="3933054"/>
            <a:ext cx="35469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</a:rPr>
              <a:t>t    e    l   á    t    k    o</a:t>
            </a:r>
            <a:endParaRPr lang="cs-CZ" sz="3200" dirty="0">
              <a:solidFill>
                <a:srgbClr val="0066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293866" y="4449803"/>
            <a:ext cx="40126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</a:rPr>
              <a:t>j    e   h   ň   á   t     k  o</a:t>
            </a:r>
            <a:endParaRPr lang="cs-CZ" sz="3200" dirty="0">
              <a:solidFill>
                <a:srgbClr val="0066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300187" y="4931444"/>
            <a:ext cx="18101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6600"/>
                </a:solidFill>
              </a:rPr>
              <a:t>s   o   v   a</a:t>
            </a:r>
            <a:endParaRPr lang="cs-CZ" sz="3200" dirty="0">
              <a:solidFill>
                <a:srgbClr val="006600"/>
              </a:solidFill>
            </a:endParaRPr>
          </a:p>
        </p:txBody>
      </p:sp>
      <p:pic>
        <p:nvPicPr>
          <p:cNvPr id="30" name="Picture 4" descr="C:\Users\08C1\AppData\Local\Microsoft\Windows\Temporary Internet Files\Content.IE5\YYPZW21M\MC9003561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54055"/>
            <a:ext cx="2357737" cy="1434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745618" y="5755974"/>
            <a:ext cx="49528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Tajenka:____________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29714" y="2118256"/>
            <a:ext cx="380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ř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98993" y="3517194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ž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02139" y="3491230"/>
            <a:ext cx="325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19080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66"/>
                </a:solidFill>
              </a:rPr>
              <a:t>Přečti báseň a najdi ď, ť, ň.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6600"/>
                </a:solidFill>
              </a:rPr>
              <a:t>Tam co je ta tůňka,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6600"/>
                </a:solidFill>
              </a:rPr>
              <a:t>pořád něco kuňká.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6600"/>
                </a:solidFill>
              </a:rPr>
              <a:t>Co se stalo naší kuňce,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6600"/>
                </a:solidFill>
              </a:rPr>
              <a:t>Že tak kuňká ve své tůňce?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6600"/>
                </a:solidFill>
              </a:rPr>
              <a:t>Kuňko, Kuňko, co je ti 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6600"/>
                </a:solidFill>
              </a:rPr>
              <a:t>Loďka tudy proplouvala,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6600"/>
                </a:solidFill>
              </a:rPr>
              <a:t>postýlku mi sebou vzala.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6600"/>
                </a:solidFill>
              </a:rPr>
              <a:t>Nemám na čem ležeti.</a:t>
            </a:r>
            <a:endParaRPr lang="cs-CZ" dirty="0">
              <a:solidFill>
                <a:srgbClr val="006600"/>
              </a:solidFill>
            </a:endParaRPr>
          </a:p>
        </p:txBody>
      </p:sp>
      <p:pic>
        <p:nvPicPr>
          <p:cNvPr id="4098" name="Picture 2" descr="C:\Users\08C1\AppData\Local\Microsoft\Windows\Temporary Internet Files\Content.IE5\YYPZW21M\MP9004465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15380"/>
            <a:ext cx="4058851" cy="5225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877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Jak je nazveme všechny dohromady?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i="1" dirty="0" smtClean="0">
                <a:solidFill>
                  <a:srgbClr val="00B050"/>
                </a:solidFill>
              </a:rPr>
              <a:t>Koťata, háďata, krůťata, kachňata, káňata, medvíďata, </a:t>
            </a:r>
            <a:r>
              <a:rPr lang="cs-CZ" sz="4000" i="1" dirty="0" err="1" smtClean="0">
                <a:solidFill>
                  <a:srgbClr val="00B050"/>
                </a:solidFill>
              </a:rPr>
              <a:t>vráňata</a:t>
            </a:r>
            <a:r>
              <a:rPr lang="cs-CZ" sz="4000" i="1" dirty="0" smtClean="0">
                <a:solidFill>
                  <a:srgbClr val="00B050"/>
                </a:solidFill>
              </a:rPr>
              <a:t>, jehňata, slůňata, štěňata, </a:t>
            </a:r>
          </a:p>
          <a:p>
            <a:pPr marL="0" indent="0">
              <a:buNone/>
            </a:pPr>
            <a:endParaRPr lang="cs-CZ" sz="4000" i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4000" i="1" dirty="0" smtClean="0">
                <a:solidFill>
                  <a:srgbClr val="006600"/>
                </a:solidFill>
              </a:rPr>
              <a:t>Jsou to </a:t>
            </a:r>
            <a:r>
              <a:rPr lang="cs-CZ" sz="4000" i="1" dirty="0" smtClean="0"/>
              <a:t>__________________</a:t>
            </a:r>
            <a:endParaRPr lang="cs-CZ" sz="40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4038915"/>
            <a:ext cx="20804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 smtClean="0">
                <a:solidFill>
                  <a:srgbClr val="FF0066"/>
                </a:solidFill>
              </a:rPr>
              <a:t>mláďata.</a:t>
            </a:r>
            <a:endParaRPr lang="cs-CZ" sz="4000" i="1" dirty="0">
              <a:solidFill>
                <a:srgbClr val="FF0066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4136999"/>
            <a:ext cx="3324829" cy="2571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5091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1"/>
            <a:ext cx="9036496" cy="5040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Podnadpis 5"/>
          <p:cNvSpPr>
            <a:spLocks noGrp="1"/>
          </p:cNvSpPr>
          <p:nvPr>
            <p:ph type="subTitle" idx="4294967295"/>
          </p:nvPr>
        </p:nvSpPr>
        <p:spPr>
          <a:xfrm>
            <a:off x="755576" y="5229225"/>
            <a:ext cx="6840760" cy="13684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i="1" dirty="0" smtClean="0">
                <a:solidFill>
                  <a:srgbClr val="FF0000"/>
                </a:solidFill>
                <a:latin typeface="Elephant" pitchFamily="18" charset="0"/>
                <a:cs typeface="Aharoni" pitchFamily="2" charset="-79"/>
              </a:rPr>
              <a:t>Nemalujte čerta na zeď!</a:t>
            </a:r>
          </a:p>
          <a:p>
            <a:pPr marL="0" indent="0">
              <a:buNone/>
            </a:pPr>
            <a:r>
              <a:rPr lang="cs-CZ" dirty="0" smtClean="0"/>
              <a:t>Co to znamená, umíš to vysvětlit?</a:t>
            </a:r>
            <a:endParaRPr lang="cs-CZ" dirty="0"/>
          </a:p>
        </p:txBody>
      </p:sp>
      <p:pic>
        <p:nvPicPr>
          <p:cNvPr id="2052" name="Picture 4" descr="C:\Users\08C1\AppData\Local\Microsoft\Windows\Temporary Internet Files\Content.IE5\A2754ZST\MC9003891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03396"/>
            <a:ext cx="2958505" cy="371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802263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817581" y="548681"/>
            <a:ext cx="7175351" cy="258361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260648"/>
            <a:ext cx="8136903" cy="6192688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Text </a:t>
            </a:r>
            <a:r>
              <a:rPr lang="cs-CZ" dirty="0"/>
              <a:t>je vytvořen autorem materiálu.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15.4.2012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27956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544</TotalTime>
  <Words>334</Words>
  <Application>Microsoft Office PowerPoint</Application>
  <PresentationFormat>Předvádění na obrazovce (4:3)</PresentationFormat>
  <Paragraphs>98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   Plují tu tři lodě.</vt:lpstr>
      <vt:lpstr>Prezentace aplikace PowerPoint</vt:lpstr>
      <vt:lpstr>Prezentace aplikace PowerPoint</vt:lpstr>
      <vt:lpstr>DOPLŇ!</vt:lpstr>
      <vt:lpstr>Spoj slovo a obrázek.</vt:lpstr>
      <vt:lpstr>Doplň obrázek do věty!</vt:lpstr>
      <vt:lpstr>Vylušti křížovku.</vt:lpstr>
      <vt:lpstr>Přečti báseň a najdi ď, ť, ň.</vt:lpstr>
      <vt:lpstr>Jak je nazveme všechny dohromady?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34</cp:revision>
  <dcterms:created xsi:type="dcterms:W3CDTF">2011-12-08T22:40:27Z</dcterms:created>
  <dcterms:modified xsi:type="dcterms:W3CDTF">2012-12-08T09:24:56Z</dcterms:modified>
</cp:coreProperties>
</file>