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65" r:id="rId4"/>
    <p:sldId id="266" r:id="rId5"/>
    <p:sldId id="267" r:id="rId6"/>
    <p:sldId id="268" r:id="rId7"/>
    <p:sldId id="269" r:id="rId8"/>
    <p:sldId id="270" r:id="rId9"/>
    <p:sldId id="272" r:id="rId10"/>
    <p:sldId id="27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NÁZEV:VY_32_INOVACE_16_ČESKÝ </a:t>
          </a:r>
          <a:r>
            <a:rPr lang="cs-CZ" sz="2000" dirty="0" smtClean="0"/>
            <a:t>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SLABIKY BĚ PĚ VĚ MĚ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NÁZEV:VY_32_INOVACE_16_ČESKÝ </a:t>
          </a:r>
          <a:r>
            <a:rPr lang="cs-CZ" sz="2000" kern="1200" dirty="0" smtClean="0"/>
            <a:t>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SLABIKY BĚ PĚ VĚ MĚ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263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61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45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33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3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697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57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186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11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277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136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738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12.e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24074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3561" y="1076788"/>
            <a:ext cx="6713875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</a:t>
            </a:r>
          </a:p>
          <a:p>
            <a:endParaRPr lang="cs-CZ" dirty="0"/>
          </a:p>
          <a:p>
            <a:r>
              <a:rPr lang="cs-CZ" sz="2800" dirty="0" smtClean="0"/>
              <a:t>slabiky </a:t>
            </a:r>
            <a:r>
              <a:rPr lang="cs-CZ" sz="2800" dirty="0" err="1" smtClean="0"/>
              <a:t>bě</a:t>
            </a:r>
            <a:r>
              <a:rPr lang="cs-CZ" sz="2800" dirty="0" smtClean="0"/>
              <a:t> </a:t>
            </a:r>
            <a:r>
              <a:rPr lang="cs-CZ" sz="2800" dirty="0" err="1" smtClean="0"/>
              <a:t>pě</a:t>
            </a:r>
            <a:r>
              <a:rPr lang="cs-CZ" sz="2800" dirty="0" smtClean="0"/>
              <a:t> </a:t>
            </a:r>
            <a:r>
              <a:rPr lang="cs-CZ" sz="2800" dirty="0" err="1" smtClean="0"/>
              <a:t>vě</a:t>
            </a:r>
            <a:r>
              <a:rPr lang="cs-CZ" sz="2800" dirty="0" smtClean="0"/>
              <a:t> mě</a:t>
            </a:r>
          </a:p>
          <a:p>
            <a:r>
              <a:rPr lang="cs-CZ" sz="2800" dirty="0" smtClean="0"/>
              <a:t>různé úkoly se slabikami </a:t>
            </a:r>
            <a:r>
              <a:rPr lang="cs-CZ" sz="2800" dirty="0" err="1" smtClean="0"/>
              <a:t>bě</a:t>
            </a:r>
            <a:r>
              <a:rPr lang="cs-CZ" sz="2800" dirty="0" smtClean="0"/>
              <a:t> </a:t>
            </a:r>
            <a:r>
              <a:rPr lang="cs-CZ" sz="2800" dirty="0" err="1" smtClean="0"/>
              <a:t>pě</a:t>
            </a:r>
            <a:r>
              <a:rPr lang="cs-CZ" sz="2800" dirty="0" smtClean="0"/>
              <a:t> </a:t>
            </a:r>
            <a:r>
              <a:rPr lang="cs-CZ" sz="2800" dirty="0" err="1" smtClean="0"/>
              <a:t>vě</a:t>
            </a:r>
            <a:r>
              <a:rPr lang="cs-CZ" sz="2800" dirty="0" smtClean="0"/>
              <a:t> mě</a:t>
            </a:r>
          </a:p>
          <a:p>
            <a:endParaRPr lang="cs-CZ" sz="2800" dirty="0" smtClean="0"/>
          </a:p>
          <a:p>
            <a:r>
              <a:rPr lang="cs-CZ" sz="2800" dirty="0" smtClean="0"/>
              <a:t>žáci </a:t>
            </a:r>
            <a:r>
              <a:rPr lang="cs-CZ" sz="2800" dirty="0"/>
              <a:t>pracují na interaktivní tabuli fixem</a:t>
            </a:r>
            <a:br>
              <a:rPr lang="cs-CZ" sz="2800" dirty="0"/>
            </a:br>
            <a:r>
              <a:rPr lang="cs-CZ" sz="2800" dirty="0" smtClean="0"/>
              <a:t>správné </a:t>
            </a:r>
            <a:r>
              <a:rPr lang="cs-CZ" sz="2800" dirty="0"/>
              <a:t>řešení se objeví po kliknutí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404813"/>
            <a:ext cx="4572000" cy="936625"/>
          </a:xfrm>
        </p:spPr>
        <p:txBody>
          <a:bodyPr/>
          <a:lstStyle/>
          <a:p>
            <a:r>
              <a:rPr lang="cs-CZ" dirty="0" smtClean="0"/>
              <a:t>Je to tak?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-1" y="1268413"/>
            <a:ext cx="9057579" cy="52569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dirty="0" smtClean="0">
                <a:solidFill>
                  <a:srgbClr val="0070C0"/>
                </a:solidFill>
              </a:rPr>
              <a:t>Kůň má holoubě.</a:t>
            </a:r>
          </a:p>
          <a:p>
            <a:pPr marL="0" indent="0">
              <a:buNone/>
            </a:pPr>
            <a:r>
              <a:rPr lang="cs-CZ" sz="4000" i="1" dirty="0" smtClean="0">
                <a:solidFill>
                  <a:srgbClr val="0070C0"/>
                </a:solidFill>
              </a:rPr>
              <a:t>Holubici se vylíhlo hříbě.</a:t>
            </a:r>
          </a:p>
          <a:p>
            <a:pPr marL="0" indent="0">
              <a:buNone/>
            </a:pPr>
            <a:endParaRPr lang="cs-CZ" sz="40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i="1" dirty="0" smtClean="0">
                <a:solidFill>
                  <a:srgbClr val="0070C0"/>
                </a:solidFill>
              </a:rPr>
              <a:t>                                   Bělásek plave v potoce.</a:t>
            </a:r>
          </a:p>
          <a:p>
            <a:pPr marL="0" indent="0">
              <a:buNone/>
            </a:pPr>
            <a:endParaRPr lang="cs-CZ" sz="40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i="1" dirty="0" smtClean="0">
                <a:solidFill>
                  <a:srgbClr val="0070C0"/>
                </a:solidFill>
              </a:rPr>
              <a:t>Bělice létá z kytky na kytku.</a:t>
            </a:r>
            <a:endParaRPr lang="cs-CZ" sz="4000" i="1" dirty="0">
              <a:solidFill>
                <a:srgbClr val="0070C0"/>
              </a:solidFill>
            </a:endParaRPr>
          </a:p>
        </p:txBody>
      </p:sp>
      <p:pic>
        <p:nvPicPr>
          <p:cNvPr id="1029" name="Picture 5" descr="C:\Users\08C1\AppData\Local\Microsoft\Windows\Temporary Internet Files\Content.IE5\7IACVERO\MC900286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298" y="98424"/>
            <a:ext cx="3213980" cy="327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K0O7W0UI\MC900034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575" y="1092701"/>
            <a:ext cx="1440160" cy="128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S7687CZ2\MP900433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942" y="4903769"/>
            <a:ext cx="2959058" cy="192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C1\AppData\Local\Microsoft\Windows\Temporary Internet Files\Content.IE5\A2754ZST\MC900412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942" y="4684895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C1\AppData\Local\Microsoft\Windows\Temporary Internet Files\Content.IE5\DE4CGPLA\MC9003354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48" y="2704449"/>
            <a:ext cx="3075732" cy="247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C:\Users\08C1\AppData\Local\Microsoft\Windows\Temporary Internet Files\Content.IE5\S7687CZ2\MC9001929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503" y="2822038"/>
            <a:ext cx="1668463" cy="119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08C1\AppData\Local\Microsoft\Windows\Temporary Internet Files\Content.IE5\S7687CZ2\MC9001929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503" y="4480523"/>
            <a:ext cx="1668463" cy="119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7" descr="C:\Users\08C1\AppData\Local\Microsoft\Windows\Temporary Internet Files\Content.IE5\A2754ZST\MC900412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844" y="3093654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7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obrázek a slovo.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574675" y="1268413"/>
            <a:ext cx="8569325" cy="52562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oběd                                        běžky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hrábě                                       hříbě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bělásek                                    holoubě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naběračka                               koloběžka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Bětka                                        bělouš</a:t>
            </a:r>
          </a:p>
          <a:p>
            <a:endParaRPr lang="cs-CZ" dirty="0"/>
          </a:p>
        </p:txBody>
      </p:sp>
      <p:pic>
        <p:nvPicPr>
          <p:cNvPr id="2050" name="Picture 2" descr="C:\Users\08C1\AppData\Local\Microsoft\Windows\Temporary Internet Files\Content.IE5\DE4CGPLA\MP900434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1278718" cy="14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08C1\AppData\Local\Microsoft\Windows\Temporary Internet Files\Content.IE5\S7687CZ2\MC9001929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47" y="1052736"/>
            <a:ext cx="1668463" cy="119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YYPZW21M\MC9000303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664" y="2718535"/>
            <a:ext cx="1438351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AM1I8PN9\MC9004406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839" y="376332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C1\AppData\Local\Microsoft\Windows\Temporary Internet Files\Content.IE5\S7687CZ2\MC9002997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580" y="2479129"/>
            <a:ext cx="1828800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69312"/>
            <a:ext cx="1396513" cy="1484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Users\08C1\AppData\Local\Microsoft\Windows\Temporary Internet Files\Content.IE5\LDOPNIE0\MC9003315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852" y="5479847"/>
            <a:ext cx="1804657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C1\AppData\Local\Microsoft\Windows\Temporary Internet Files\Content.IE5\S7687CZ2\MP9004064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907" y="188640"/>
            <a:ext cx="2080874" cy="137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C1\AppData\Local\Microsoft\Windows\Temporary Internet Files\Content.IE5\YYPZW21M\MP90018132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051" y="4040615"/>
            <a:ext cx="1914585" cy="125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403648" y="1648769"/>
            <a:ext cx="2088232" cy="9161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841347" y="2244804"/>
            <a:ext cx="1014471" cy="12162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043608" y="4293096"/>
            <a:ext cx="797739" cy="3761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658664" y="5297859"/>
            <a:ext cx="1197154" cy="5542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2" name="Picture 14" descr="C:\Users\08C1\AppData\Local\Microsoft\Windows\Temporary Internet Files\Content.IE5\DE4CGPLA\MC9002509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47" y="4796802"/>
            <a:ext cx="1668463" cy="203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>
            <a:off x="1403648" y="2564904"/>
            <a:ext cx="1271930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622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JE TO TAK SPRÁVNĚ?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Podnadpis 6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Běta                                  Bělice</a:t>
            </a:r>
          </a:p>
          <a:p>
            <a:pPr marL="0" indent="0">
              <a:buNone/>
            </a:pPr>
            <a:r>
              <a:rPr lang="cs-CZ" sz="4000" dirty="0" smtClean="0"/>
              <a:t>Země</a:t>
            </a:r>
          </a:p>
          <a:p>
            <a:pPr marL="0" indent="0">
              <a:buNone/>
            </a:pPr>
            <a:r>
              <a:rPr lang="cs-CZ" sz="4000" dirty="0" smtClean="0"/>
              <a:t>Pěnkava</a:t>
            </a:r>
          </a:p>
          <a:p>
            <a:pPr marL="0" indent="0">
              <a:buNone/>
            </a:pPr>
            <a:r>
              <a:rPr lang="cs-CZ" sz="4000" dirty="0" smtClean="0"/>
              <a:t>Jabloň</a:t>
            </a:r>
          </a:p>
          <a:p>
            <a:pPr marL="0" indent="0">
              <a:buNone/>
            </a:pPr>
            <a:r>
              <a:rPr lang="cs-CZ" sz="4000" dirty="0" smtClean="0"/>
              <a:t>Umělec</a:t>
            </a:r>
          </a:p>
          <a:p>
            <a:pPr marL="0" indent="0">
              <a:buNone/>
            </a:pPr>
            <a:r>
              <a:rPr lang="cs-CZ" sz="4000" dirty="0" smtClean="0"/>
              <a:t>Měsíček</a:t>
            </a:r>
          </a:p>
          <a:p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748336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svítí v noci na nebi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chodí </a:t>
            </a:r>
            <a:r>
              <a:rPr lang="cs-CZ" sz="4000" dirty="0"/>
              <a:t>pěšky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sedí na větvi.</a:t>
            </a:r>
          </a:p>
          <a:p>
            <a:pPr marL="0" indent="0">
              <a:buNone/>
            </a:pPr>
            <a:r>
              <a:rPr lang="cs-CZ" sz="4000" dirty="0" smtClean="0"/>
              <a:t>plave ve vodě.</a:t>
            </a:r>
          </a:p>
          <a:p>
            <a:pPr marL="0" indent="0">
              <a:buNone/>
            </a:pPr>
            <a:r>
              <a:rPr lang="cs-CZ" sz="4000" dirty="0" smtClean="0"/>
              <a:t>je pěkně kulatá.</a:t>
            </a:r>
          </a:p>
          <a:p>
            <a:pPr marL="0" indent="0">
              <a:buNone/>
            </a:pPr>
            <a:r>
              <a:rPr lang="cs-CZ" sz="4000" dirty="0" smtClean="0"/>
              <a:t>rodí jablka.</a:t>
            </a:r>
          </a:p>
          <a:p>
            <a:pPr marL="0" indent="0">
              <a:buNone/>
            </a:pPr>
            <a:r>
              <a:rPr lang="cs-CZ" sz="4000" dirty="0" smtClean="0"/>
              <a:t>maluje na náměstí.</a:t>
            </a:r>
          </a:p>
          <a:p>
            <a:endParaRPr lang="cs-CZ" sz="4000" dirty="0"/>
          </a:p>
          <a:p>
            <a:endParaRPr lang="cs-CZ" sz="40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267744" y="1412776"/>
            <a:ext cx="2448272" cy="41764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547664" y="1412776"/>
            <a:ext cx="316835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835696" y="2060848"/>
            <a:ext cx="2592288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835696" y="2780928"/>
            <a:ext cx="288032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267744" y="2780928"/>
            <a:ext cx="24482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051720" y="4149080"/>
            <a:ext cx="244827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267744" y="4941168"/>
            <a:ext cx="244827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85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Jak je to?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720"/>
            <a:ext cx="8820472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Kočka a kotě žijí     na půdě.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v boudě.</a:t>
            </a:r>
          </a:p>
          <a:p>
            <a:pPr marL="0" indent="0">
              <a:buNone/>
            </a:pPr>
            <a:r>
              <a:rPr lang="cs-CZ" dirty="0" smtClean="0"/>
              <a:t>                                Fenka a štěně žijí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Jeden rok má     12  měsíců.                              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4817" y="980728"/>
            <a:ext cx="1786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v domě.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4817" y="1988840"/>
            <a:ext cx="81366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na stromě.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771800" y="1412777"/>
            <a:ext cx="306034" cy="1843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71800" y="1800808"/>
            <a:ext cx="3060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71800" y="2128500"/>
            <a:ext cx="306034" cy="1527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 rot="10800000" flipH="1" flipV="1">
            <a:off x="6624227" y="3282403"/>
            <a:ext cx="2196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náměstí.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 flipH="1">
            <a:off x="6732240" y="3825931"/>
            <a:ext cx="1800200" cy="584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botě.</a:t>
            </a:r>
            <a:endParaRPr lang="cs-CZ" sz="3200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6084168" y="3867178"/>
            <a:ext cx="424586" cy="113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6084168" y="3068959"/>
            <a:ext cx="386687" cy="213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084168" y="3574790"/>
            <a:ext cx="3866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 rot="10800000" flipV="1">
            <a:off x="2771798" y="4514654"/>
            <a:ext cx="38524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 7  měsíců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 rot="10800000" flipV="1">
            <a:off x="2699792" y="5599629"/>
            <a:ext cx="2160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10  měsíců.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60" name="Přímá spojnice 59"/>
          <p:cNvCxnSpPr>
            <a:endCxn id="58" idx="3"/>
          </p:cNvCxnSpPr>
          <p:nvPr/>
        </p:nvCxnSpPr>
        <p:spPr>
          <a:xfrm>
            <a:off x="2339752" y="5599629"/>
            <a:ext cx="360040" cy="292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endCxn id="57" idx="3"/>
          </p:cNvCxnSpPr>
          <p:nvPr/>
        </p:nvCxnSpPr>
        <p:spPr>
          <a:xfrm flipV="1">
            <a:off x="2339752" y="4807042"/>
            <a:ext cx="432046" cy="292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339752" y="530120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08C1\AppData\Local\Microsoft\Windows\Temporary Internet Files\Content.IE5\K0O7W0UI\MP900181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64" y="2870681"/>
            <a:ext cx="2345219" cy="154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YYPZW21M\MP9004465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6632"/>
            <a:ext cx="1945503" cy="251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53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57" grpId="0"/>
      <p:bldP spid="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Namaluj přesně!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Setmělo se.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Nad mělkým rybníkem svítí měsíc.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Měsíc je jako z mědi.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 stromě spí sova.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60" name="Picture 12" descr="C:\Users\08C1\AppData\Local\Microsoft\Windows\Temporary Internet Files\Content.IE5\YYPZW21M\MP900406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189682"/>
            <a:ext cx="4264266" cy="260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:\Users\08C1\AppData\Local\Microsoft\Windows\Temporary Internet Files\Content.IE5\YYPZW21M\MC90033793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4305749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487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2" y="0"/>
            <a:ext cx="6512512" cy="356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 flipV="1">
            <a:off x="3284678" y="1052736"/>
            <a:ext cx="107129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483768" y="1628800"/>
            <a:ext cx="80091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644008" y="2204864"/>
            <a:ext cx="86409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3528" y="2780928"/>
            <a:ext cx="72008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35" y="3245087"/>
            <a:ext cx="8213546" cy="3483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252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</a:rPr>
              <a:t>Škrtni slova, která se nehodí do vět.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dirty="0" smtClean="0"/>
              <a:t>Odpověz celou </a:t>
            </a:r>
            <a:r>
              <a:rPr lang="cs-CZ" sz="4000" i="1" dirty="0" smtClean="0">
                <a:solidFill>
                  <a:srgbClr val="FF0066"/>
                </a:solidFill>
              </a:rPr>
              <a:t>vědou</a:t>
            </a:r>
            <a:r>
              <a:rPr lang="cs-CZ" sz="4000" i="1" dirty="0" smtClean="0"/>
              <a:t> </a:t>
            </a:r>
            <a:r>
              <a:rPr lang="cs-CZ" sz="4000" i="1" dirty="0" smtClean="0">
                <a:solidFill>
                  <a:srgbClr val="00B050"/>
                </a:solidFill>
              </a:rPr>
              <a:t>větou</a:t>
            </a:r>
            <a:r>
              <a:rPr lang="cs-CZ" sz="4000" i="1" dirty="0" smtClean="0"/>
              <a:t>.</a:t>
            </a:r>
          </a:p>
          <a:p>
            <a:pPr marL="0" indent="0">
              <a:buNone/>
            </a:pPr>
            <a:r>
              <a:rPr lang="cs-CZ" sz="4000" i="1" dirty="0" smtClean="0"/>
              <a:t>Pěkně sněz </a:t>
            </a:r>
            <a:r>
              <a:rPr lang="cs-CZ" sz="4000" i="1" dirty="0" smtClean="0">
                <a:solidFill>
                  <a:srgbClr val="FF0066"/>
                </a:solidFill>
              </a:rPr>
              <a:t>oběd</a:t>
            </a:r>
            <a:r>
              <a:rPr lang="cs-CZ" sz="4000" i="1" dirty="0">
                <a:solidFill>
                  <a:srgbClr val="FF0066"/>
                </a:solidFill>
              </a:rPr>
              <a:t> </a:t>
            </a:r>
            <a:r>
              <a:rPr lang="cs-CZ" sz="4000" i="1" dirty="0">
                <a:solidFill>
                  <a:srgbClr val="00B050"/>
                </a:solidFill>
              </a:rPr>
              <a:t>oběť</a:t>
            </a:r>
            <a:r>
              <a:rPr lang="cs-CZ" sz="4000" i="1" dirty="0" smtClean="0"/>
              <a:t>.</a:t>
            </a:r>
          </a:p>
          <a:p>
            <a:pPr marL="0" indent="0">
              <a:buNone/>
            </a:pPr>
            <a:r>
              <a:rPr lang="cs-CZ" sz="4000" i="1" dirty="0" smtClean="0"/>
              <a:t>Slavík je skvělý </a:t>
            </a:r>
            <a:r>
              <a:rPr lang="cs-CZ" sz="4000" i="1" dirty="0" smtClean="0">
                <a:solidFill>
                  <a:srgbClr val="FF0066"/>
                </a:solidFill>
              </a:rPr>
              <a:t>pěvec</a:t>
            </a:r>
            <a:r>
              <a:rPr lang="cs-CZ" sz="4000" i="1" dirty="0" smtClean="0"/>
              <a:t> </a:t>
            </a:r>
            <a:r>
              <a:rPr lang="cs-CZ" sz="4000" i="1" dirty="0" smtClean="0">
                <a:solidFill>
                  <a:srgbClr val="00B050"/>
                </a:solidFill>
              </a:rPr>
              <a:t>vědec</a:t>
            </a:r>
            <a:r>
              <a:rPr lang="cs-CZ" sz="4000" i="1" dirty="0" smtClean="0"/>
              <a:t>.</a:t>
            </a:r>
          </a:p>
          <a:p>
            <a:pPr marL="0" indent="0">
              <a:buNone/>
            </a:pPr>
            <a:r>
              <a:rPr lang="cs-CZ" sz="4000" i="1" dirty="0" smtClean="0">
                <a:solidFill>
                  <a:srgbClr val="FF0066"/>
                </a:solidFill>
              </a:rPr>
              <a:t>Pěje</a:t>
            </a:r>
            <a:r>
              <a:rPr lang="cs-CZ" sz="4000" i="1" dirty="0" smtClean="0"/>
              <a:t> </a:t>
            </a:r>
            <a:r>
              <a:rPr lang="cs-CZ" sz="4000" i="1" dirty="0" smtClean="0">
                <a:solidFill>
                  <a:srgbClr val="00B050"/>
                </a:solidFill>
              </a:rPr>
              <a:t>věje </a:t>
            </a:r>
            <a:r>
              <a:rPr lang="cs-CZ" sz="4000" i="1" dirty="0" smtClean="0"/>
              <a:t>příjemný větřík.</a:t>
            </a:r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sz="4000" i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148064" y="1628800"/>
            <a:ext cx="914400" cy="914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067944" y="2323728"/>
            <a:ext cx="914400" cy="914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148064" y="3081892"/>
            <a:ext cx="914400" cy="914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9552" y="3788474"/>
            <a:ext cx="914400" cy="914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9" name="Picture 7" descr="C:\Users\08C1\AppData\Local\Microsoft\Windows\Temporary Internet Files\Content.IE5\S7687CZ2\MC900200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2306573" cy="193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785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9" y="1143044"/>
            <a:ext cx="9110530" cy="561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6984776" cy="908720"/>
          </a:xfrm>
        </p:spPr>
        <p:txBody>
          <a:bodyPr/>
          <a:lstStyle/>
          <a:p>
            <a:r>
              <a:rPr lang="cs-CZ" dirty="0" smtClean="0"/>
              <a:t>Spoj správné části vět.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699792" y="1556792"/>
            <a:ext cx="43204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2699792" y="1556792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915816" y="2060848"/>
            <a:ext cx="21602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699792" y="3573016"/>
            <a:ext cx="43204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915816" y="3573016"/>
            <a:ext cx="21602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915816" y="4077072"/>
            <a:ext cx="21602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99792" y="5517232"/>
            <a:ext cx="43204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771800" y="5517232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771800" y="6021288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7308304" y="1556792"/>
            <a:ext cx="28803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7308304" y="1556792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7308304" y="2060848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308304" y="3573016"/>
            <a:ext cx="288032" cy="4620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se šipkou 2047"/>
          <p:cNvCxnSpPr/>
          <p:nvPr/>
        </p:nvCxnSpPr>
        <p:spPr>
          <a:xfrm>
            <a:off x="7308304" y="4035031"/>
            <a:ext cx="288032" cy="4020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 flipV="1">
            <a:off x="7308304" y="3573016"/>
            <a:ext cx="288032" cy="756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>
            <a:off x="7308304" y="5517232"/>
            <a:ext cx="14401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7308304" y="6021288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se šipkou 2060"/>
          <p:cNvCxnSpPr/>
          <p:nvPr/>
        </p:nvCxnSpPr>
        <p:spPr>
          <a:xfrm flipV="1">
            <a:off x="7380312" y="5439696"/>
            <a:ext cx="216024" cy="8336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247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496944" cy="619268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15.5.2012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</TotalTime>
  <Words>249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Je to tak?</vt:lpstr>
      <vt:lpstr>Spoj obrázek a slovo.</vt:lpstr>
      <vt:lpstr>JE TO TAK SPRÁVNĚ?</vt:lpstr>
      <vt:lpstr>Jak je to?</vt:lpstr>
      <vt:lpstr>Namaluj přesně!</vt:lpstr>
      <vt:lpstr>Prezentace aplikace PowerPoint</vt:lpstr>
      <vt:lpstr>Škrtni slova, která se nehodí do vět.</vt:lpstr>
      <vt:lpstr>Spoj správné části vět.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27</cp:revision>
  <dcterms:created xsi:type="dcterms:W3CDTF">2011-12-08T22:40:27Z</dcterms:created>
  <dcterms:modified xsi:type="dcterms:W3CDTF">2012-12-08T09:25:13Z</dcterms:modified>
</cp:coreProperties>
</file>