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8" r:id="rId3"/>
    <p:sldId id="269" r:id="rId4"/>
    <p:sldId id="272" r:id="rId5"/>
    <p:sldId id="270" r:id="rId6"/>
    <p:sldId id="267" r:id="rId7"/>
    <p:sldId id="268" r:id="rId8"/>
    <p:sldId id="256" r:id="rId9"/>
    <p:sldId id="27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0209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064" autoAdjust="0"/>
    <p:restoredTop sz="94660"/>
  </p:normalViewPr>
  <p:slideViewPr>
    <p:cSldViewPr>
      <p:cViewPr varScale="1">
        <p:scale>
          <a:sx n="69" d="100"/>
          <a:sy n="69" d="100"/>
        </p:scale>
        <p:origin x="-147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NÁZEV:VY_32_INOVACE_19_ČESKÝ </a:t>
          </a:r>
          <a:r>
            <a:rPr lang="cs-CZ" sz="2000" dirty="0" smtClean="0"/>
            <a:t>JAZYK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ADELHEIDA  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PROJEKTU:cz.5.07/1.4.00/21.1262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PRÁCE S BÁSNIČKOU	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8DFA1F6-B83A-4712-BA97-C42A16DDF4D3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B9D9B9A-6579-41A2-AA54-DDB582B1887E}" type="presOf" srcId="{B651F6E3-6281-48DB-9319-2AEAFDAE7572}" destId="{6BB5E863-4638-4E1D-BFDE-399D028AC4ED}" srcOrd="1" destOrd="0" presId="urn:microsoft.com/office/officeart/2005/8/layout/target3"/>
    <dgm:cxn modelId="{757FABFE-4CBF-4CE1-BBCC-1FBDC5D7A5B4}" type="presOf" srcId="{D1D4F407-5343-4D3F-B5B9-D407B03CAEB4}" destId="{D005CE8C-CC26-4C3E-AC11-E15060ECD759}" srcOrd="0" destOrd="0" presId="urn:microsoft.com/office/officeart/2005/8/layout/target3"/>
    <dgm:cxn modelId="{DDE17FD8-11D4-4FDE-890F-B5408A141293}" type="presOf" srcId="{D8197B8C-B260-4A16-BDF4-0947B075E274}" destId="{5A5FFA88-C948-4069-8E93-59FA12366E83}" srcOrd="1" destOrd="0" presId="urn:microsoft.com/office/officeart/2005/8/layout/target3"/>
    <dgm:cxn modelId="{9EDFF94D-14A8-4470-AF1E-BD4D5C522316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6151F8F-0E27-4DFB-BE00-85597ED0CA92}" type="presOf" srcId="{4C35D32F-0EAB-4CD7-82EE-45574DC2A586}" destId="{890E4F0B-2866-4A3F-A3C7-2A14B1797930}" srcOrd="1" destOrd="0" presId="urn:microsoft.com/office/officeart/2005/8/layout/target3"/>
    <dgm:cxn modelId="{53F64C48-1700-40C1-AAE9-19609C9CD4B2}" type="presOf" srcId="{4C35D32F-0EAB-4CD7-82EE-45574DC2A586}" destId="{8BEBB6EC-1DAA-4CAC-8A25-BC0FCBD5DBD5}" srcOrd="0" destOrd="0" presId="urn:microsoft.com/office/officeart/2005/8/layout/target3"/>
    <dgm:cxn modelId="{740351F3-D41E-4D9F-90B0-8CA565280258}" type="presOf" srcId="{757F3AB3-0718-4624-B441-E567A8F0AB56}" destId="{333A1088-737F-45CB-B68E-254E46348037}" srcOrd="0" destOrd="0" presId="urn:microsoft.com/office/officeart/2005/8/layout/target3"/>
    <dgm:cxn modelId="{07BE4B87-EDD0-4596-9A57-177785674FBA}" type="presOf" srcId="{B651F6E3-6281-48DB-9319-2AEAFDAE7572}" destId="{619D679B-A015-4ECF-8348-D1034C574F40}" srcOrd="0" destOrd="0" presId="urn:microsoft.com/office/officeart/2005/8/layout/target3"/>
    <dgm:cxn modelId="{6E6447DC-A03C-49BF-BB45-40D6957A8E1D}" type="presOf" srcId="{D8197B8C-B260-4A16-BDF4-0947B075E274}" destId="{25B08C86-7E15-44DC-BE7F-FFB55DD49D12}" srcOrd="0" destOrd="0" presId="urn:microsoft.com/office/officeart/2005/8/layout/target3"/>
    <dgm:cxn modelId="{78230742-8A8B-4E5D-BF03-9F1898A13AC8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8B01347-F632-46AA-8984-602FEDB86189}" type="presParOf" srcId="{333A1088-737F-45CB-B68E-254E46348037}" destId="{F5ABB229-8D3B-4694-996A-96F23CF14429}" srcOrd="0" destOrd="0" presId="urn:microsoft.com/office/officeart/2005/8/layout/target3"/>
    <dgm:cxn modelId="{7CA07E68-F261-48D0-9DC0-1956F9663A34}" type="presParOf" srcId="{333A1088-737F-45CB-B68E-254E46348037}" destId="{F41139FD-01EE-4571-8B17-4FB00FC51163}" srcOrd="1" destOrd="0" presId="urn:microsoft.com/office/officeart/2005/8/layout/target3"/>
    <dgm:cxn modelId="{FF9D736F-8641-46DD-B307-8F4C45334E41}" type="presParOf" srcId="{333A1088-737F-45CB-B68E-254E46348037}" destId="{D005CE8C-CC26-4C3E-AC11-E15060ECD759}" srcOrd="2" destOrd="0" presId="urn:microsoft.com/office/officeart/2005/8/layout/target3"/>
    <dgm:cxn modelId="{764C2E1A-0A72-4FC4-AB0F-2C7A2A73E448}" type="presParOf" srcId="{333A1088-737F-45CB-B68E-254E46348037}" destId="{2C702D82-9B77-49B7-9568-BB8EB47C3372}" srcOrd="3" destOrd="0" presId="urn:microsoft.com/office/officeart/2005/8/layout/target3"/>
    <dgm:cxn modelId="{129EA03D-18D3-4D2D-9D71-4BAC492B6173}" type="presParOf" srcId="{333A1088-737F-45CB-B68E-254E46348037}" destId="{A52A0455-90FF-4808-ABD0-F02540D31D5A}" srcOrd="4" destOrd="0" presId="urn:microsoft.com/office/officeart/2005/8/layout/target3"/>
    <dgm:cxn modelId="{2A399B09-3364-4F78-8315-A64C05376FEF}" type="presParOf" srcId="{333A1088-737F-45CB-B68E-254E46348037}" destId="{6140AFEC-043D-4C43-A2F9-D0F5331DF3A3}" srcOrd="5" destOrd="0" presId="urn:microsoft.com/office/officeart/2005/8/layout/target3"/>
    <dgm:cxn modelId="{5574775F-9404-46C5-ACA1-7125323F2341}" type="presParOf" srcId="{333A1088-737F-45CB-B68E-254E46348037}" destId="{9358AC05-5D7D-4327-9F80-1AD486AEA664}" srcOrd="6" destOrd="0" presId="urn:microsoft.com/office/officeart/2005/8/layout/target3"/>
    <dgm:cxn modelId="{D95BCB77-6000-4B8E-A9BA-036B13F9151A}" type="presParOf" srcId="{333A1088-737F-45CB-B68E-254E46348037}" destId="{313FC574-E1CD-4FB4-B054-0B805CE0447D}" srcOrd="7" destOrd="0" presId="urn:microsoft.com/office/officeart/2005/8/layout/target3"/>
    <dgm:cxn modelId="{09BE9797-779F-4548-9C99-A65EA389B39C}" type="presParOf" srcId="{333A1088-737F-45CB-B68E-254E46348037}" destId="{619D679B-A015-4ECF-8348-D1034C574F40}" srcOrd="8" destOrd="0" presId="urn:microsoft.com/office/officeart/2005/8/layout/target3"/>
    <dgm:cxn modelId="{B3892FE5-5B28-45E7-8401-76ADDE49C5F1}" type="presParOf" srcId="{333A1088-737F-45CB-B68E-254E46348037}" destId="{322283A8-4A27-4CDA-BAE3-F381106A9174}" srcOrd="9" destOrd="0" presId="urn:microsoft.com/office/officeart/2005/8/layout/target3"/>
    <dgm:cxn modelId="{7530A132-7235-4F09-AAEB-6AD506AA0AFB}" type="presParOf" srcId="{333A1088-737F-45CB-B68E-254E46348037}" destId="{FFC9F71D-1B4F-4AD9-A4A6-86ADEFC8AF5C}" srcOrd="10" destOrd="0" presId="urn:microsoft.com/office/officeart/2005/8/layout/target3"/>
    <dgm:cxn modelId="{68CA744D-707A-4512-8E6C-F2BC2ACF3DB3}" type="presParOf" srcId="{333A1088-737F-45CB-B68E-254E46348037}" destId="{25B08C86-7E15-44DC-BE7F-FFB55DD49D12}" srcOrd="11" destOrd="0" presId="urn:microsoft.com/office/officeart/2005/8/layout/target3"/>
    <dgm:cxn modelId="{31D55BCA-A0F7-4E6D-B7F9-308F5C395172}" type="presParOf" srcId="{333A1088-737F-45CB-B68E-254E46348037}" destId="{76644BE8-9D7C-4C09-B250-3D10AF48CBB7}" srcOrd="12" destOrd="0" presId="urn:microsoft.com/office/officeart/2005/8/layout/target3"/>
    <dgm:cxn modelId="{90D61B8A-EE70-4D8D-BC02-9F56CC342777}" type="presParOf" srcId="{333A1088-737F-45CB-B68E-254E46348037}" destId="{EE85B701-7295-41C0-BA7A-34D3756A2AE6}" srcOrd="13" destOrd="0" presId="urn:microsoft.com/office/officeart/2005/8/layout/target3"/>
    <dgm:cxn modelId="{9C1AF026-870B-4348-9018-AE3B94A3B528}" type="presParOf" srcId="{333A1088-737F-45CB-B68E-254E46348037}" destId="{8BEBB6EC-1DAA-4CAC-8A25-BC0FCBD5DBD5}" srcOrd="14" destOrd="0" presId="urn:microsoft.com/office/officeart/2005/8/layout/target3"/>
    <dgm:cxn modelId="{0A2B4ABB-A558-4547-B8B6-00F5FF06F3EE}" type="presParOf" srcId="{333A1088-737F-45CB-B68E-254E46348037}" destId="{AED2198E-93D5-4001-81B4-73124B309672}" srcOrd="15" destOrd="0" presId="urn:microsoft.com/office/officeart/2005/8/layout/target3"/>
    <dgm:cxn modelId="{E5736BDD-958A-4F8A-975F-142F448F49DC}" type="presParOf" srcId="{333A1088-737F-45CB-B68E-254E46348037}" destId="{2BE915AB-18AA-4053-B92C-3BFC9ED204BB}" srcOrd="16" destOrd="0" presId="urn:microsoft.com/office/officeart/2005/8/layout/target3"/>
    <dgm:cxn modelId="{091A78FF-3589-4D4F-B94A-5235536A0FDF}" type="presParOf" srcId="{333A1088-737F-45CB-B68E-254E46348037}" destId="{6BB5E863-4638-4E1D-BFDE-399D028AC4ED}" srcOrd="17" destOrd="0" presId="urn:microsoft.com/office/officeart/2005/8/layout/target3"/>
    <dgm:cxn modelId="{446B820F-4EAB-440F-948E-F9042841720C}" type="presParOf" srcId="{333A1088-737F-45CB-B68E-254E46348037}" destId="{5A5FFA88-C948-4069-8E93-59FA12366E83}" srcOrd="18" destOrd="0" presId="urn:microsoft.com/office/officeart/2005/8/layout/target3"/>
    <dgm:cxn modelId="{EA35CC7B-3CA7-47E7-AB06-25794311D4A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ADELHEIDA  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NÁZEV:VY_32_INOVACE_19_ČESKÝ </a:t>
          </a:r>
          <a:r>
            <a:rPr lang="cs-CZ" sz="2000" kern="1200" dirty="0" smtClean="0"/>
            <a:t>JAZYK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PRÁCE S BÁSNIČKOU	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PROJEKTU:cz.5.07/1.4.00/21.1262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C9134B7D-3B57-4792-BBF1-24E1682CE2E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C9134B7D-3B57-4792-BBF1-24E1682CE2E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C9134B7D-3B57-4792-BBF1-24E1682CE2E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134B7D-3B57-4792-BBF1-24E1682CE2E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C9134B7D-3B57-4792-BBF1-24E1682CE2EE}" type="datetimeFigureOut">
              <a:rPr lang="cs-CZ" smtClean="0"/>
              <a:t>17.6.2012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604A564-241B-40EA-A6EB-7A64B92E468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wmf"/><Relationship Id="rId7" Type="http://schemas.openxmlformats.org/officeDocument/2006/relationships/image" Target="../media/image11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wmf"/><Relationship Id="rId11" Type="http://schemas.openxmlformats.org/officeDocument/2006/relationships/image" Target="../media/image15.wmf"/><Relationship Id="rId5" Type="http://schemas.openxmlformats.org/officeDocument/2006/relationships/image" Target="../media/image9.wmf"/><Relationship Id="rId10" Type="http://schemas.openxmlformats.org/officeDocument/2006/relationships/image" Target="../media/image14.wmf"/><Relationship Id="rId4" Type="http://schemas.openxmlformats.org/officeDocument/2006/relationships/image" Target="../media/image8.wmf"/><Relationship Id="rId9" Type="http://schemas.openxmlformats.org/officeDocument/2006/relationships/image" Target="../media/image13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png"/><Relationship Id="rId7" Type="http://schemas.openxmlformats.org/officeDocument/2006/relationships/image" Target="../media/image21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wmf"/><Relationship Id="rId4" Type="http://schemas.openxmlformats.org/officeDocument/2006/relationships/image" Target="../media/image18.wmf"/><Relationship Id="rId9" Type="http://schemas.openxmlformats.org/officeDocument/2006/relationships/image" Target="../media/image23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w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3.wmf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2.jpeg"/><Relationship Id="rId5" Type="http://schemas.openxmlformats.org/officeDocument/2006/relationships/image" Target="../media/image31.wmf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42653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903934"/>
      </p:ext>
    </p:extLst>
  </p:cSld>
  <p:clrMapOvr>
    <a:masterClrMapping/>
  </p:clrMapOvr>
  <p:transition spd="slow" advTm="9386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076788"/>
            <a:ext cx="6713875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</a:t>
            </a:r>
          </a:p>
          <a:p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LIDOVÁ BÁSEŃ</a:t>
            </a:r>
          </a:p>
          <a:p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PRÁCE S BÁSNÍ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dirty="0" smtClean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CO JE SLOKA, VERŠ, RÝM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dirty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VYMÝŠLENÍ RÝMŮ</a:t>
            </a:r>
          </a:p>
          <a:p>
            <a:pPr marL="285750" indent="-285750">
              <a:buFont typeface="Courier New" pitchFamily="49" charset="0"/>
              <a:buChar char="o"/>
            </a:pPr>
            <a:endParaRPr lang="cs-CZ" dirty="0"/>
          </a:p>
          <a:p>
            <a:pPr marL="285750" indent="-285750">
              <a:buFont typeface="Courier New" pitchFamily="49" charset="0"/>
              <a:buChar char="o"/>
            </a:pPr>
            <a:r>
              <a:rPr lang="cs-CZ" dirty="0" smtClean="0"/>
              <a:t>VYMÝŠLENÍ BÁSNĚ(práce ve skupinkách)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544478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08C1\AppData\Local\Microsoft\Windows\Temporary Internet Files\Content.IE5\7IACVERO\MC9004103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0007" y="18278"/>
            <a:ext cx="1622425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C1\AppData\Local\Microsoft\Windows\Temporary Internet Files\Content.IE5\AM1I8PN9\MC9004247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30" y="3035644"/>
            <a:ext cx="1196975" cy="180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C1\AppData\Local\Microsoft\Windows\Temporary Internet Files\Content.IE5\DE4CGPLA\MC9002154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255" y="5724294"/>
            <a:ext cx="1383672" cy="1106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8C1\AppData\Local\Microsoft\Windows\Temporary Internet Files\Content.IE5\LDOPNIE0\MC90020035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1809" y="931535"/>
            <a:ext cx="1822399" cy="1532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08C1\AppData\Local\Microsoft\Windows\Temporary Internet Files\Content.IE5\AM1I8PN9\MC9001113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352677"/>
            <a:ext cx="1086376" cy="157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C1\AppData\Local\Microsoft\Windows\Temporary Internet Files\Content.IE5\A2754ZST\MC90043000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614" y="2066126"/>
            <a:ext cx="1451151" cy="2285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17880">
            <a:off x="-101631" y="557639"/>
            <a:ext cx="1580182" cy="1249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 descr="C:\Users\08C1\AppData\Local\Microsoft\Windows\Temporary Internet Files\Content.IE5\AM1I8PN9\MC90019917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67312">
            <a:off x="819633" y="512044"/>
            <a:ext cx="393622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095023" y="30494"/>
            <a:ext cx="6965245" cy="1151693"/>
          </a:xfrm>
        </p:spPr>
        <p:txBody>
          <a:bodyPr>
            <a:normAutofit/>
          </a:bodyPr>
          <a:lstStyle/>
          <a:p>
            <a:r>
              <a:rPr lang="cs-CZ" sz="2800" i="1" dirty="0" smtClean="0">
                <a:solidFill>
                  <a:schemeClr val="accent5">
                    <a:lumMod val="50000"/>
                  </a:schemeClr>
                </a:solidFill>
              </a:rPr>
              <a:t>Zapiš k obrázkům čísla, která určují pořadí,</a:t>
            </a:r>
            <a:br>
              <a:rPr lang="cs-CZ" sz="2800" i="1" dirty="0" smtClean="0">
                <a:solidFill>
                  <a:schemeClr val="accent5">
                    <a:lumMod val="50000"/>
                  </a:schemeClr>
                </a:solidFill>
              </a:rPr>
            </a:br>
            <a:r>
              <a:rPr lang="cs-CZ" sz="2800" i="1" dirty="0" smtClean="0">
                <a:solidFill>
                  <a:schemeClr val="accent5">
                    <a:lumMod val="50000"/>
                  </a:schemeClr>
                </a:solidFill>
              </a:rPr>
              <a:t>v jakém přišla zvířátka na svatbu.</a:t>
            </a:r>
            <a:endParaRPr lang="cs-CZ" sz="2800" i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830482" y="1375197"/>
            <a:ext cx="3668366" cy="49341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OŽENIL SE PTÁČEK (lidová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Oženil se ptáček,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malý </a:t>
            </a:r>
            <a:r>
              <a:rPr lang="cs-CZ" dirty="0" err="1" smtClean="0">
                <a:solidFill>
                  <a:srgbClr val="7030A0"/>
                </a:solidFill>
              </a:rPr>
              <a:t>jarabáček</a:t>
            </a:r>
            <a:r>
              <a:rPr lang="cs-CZ" dirty="0" smtClean="0">
                <a:solidFill>
                  <a:srgbClr val="7030A0"/>
                </a:solidFill>
              </a:rPr>
              <a:t>. </a:t>
            </a:r>
          </a:p>
          <a:p>
            <a:pPr marL="0" indent="0">
              <a:buNone/>
            </a:pPr>
            <a:endParaRPr lang="cs-CZ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Přišel pán zajíček,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Přinesl koš vajíček.</a:t>
            </a:r>
          </a:p>
          <a:p>
            <a:pPr marL="0" indent="0">
              <a:buNone/>
            </a:pPr>
            <a:endParaRPr lang="cs-CZ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Přišel pan jelínek,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Přinesl koš </a:t>
            </a:r>
            <a:r>
              <a:rPr lang="cs-CZ" dirty="0" err="1" smtClean="0">
                <a:solidFill>
                  <a:srgbClr val="7030A0"/>
                </a:solidFill>
              </a:rPr>
              <a:t>malinek</a:t>
            </a:r>
            <a:r>
              <a:rPr lang="cs-CZ" dirty="0" smtClean="0">
                <a:solidFill>
                  <a:srgbClr val="7030A0"/>
                </a:solidFill>
              </a:rPr>
              <a:t>.            </a:t>
            </a:r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644008" y="2273722"/>
            <a:ext cx="3816424" cy="389891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Přišla paní srna,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 přinesla mu zrna.</a:t>
            </a:r>
          </a:p>
          <a:p>
            <a:pPr marL="0" indent="0">
              <a:buNone/>
            </a:pPr>
            <a:endParaRPr lang="cs-CZ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Přišla paní vrána,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na housličky hrála.</a:t>
            </a:r>
          </a:p>
          <a:p>
            <a:pPr marL="0" indent="0">
              <a:buNone/>
            </a:pPr>
            <a:endParaRPr lang="cs-CZ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Přišla paní liška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A sní teta myška.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54871" y="1875832"/>
            <a:ext cx="526171" cy="614154"/>
          </a:xfrm>
          <a:prstGeom prst="ellipse">
            <a:avLst/>
          </a:prstGeom>
          <a:noFill/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095638" y="5938885"/>
            <a:ext cx="526171" cy="614154"/>
          </a:xfrm>
          <a:prstGeom prst="ellipse">
            <a:avLst/>
          </a:prstGeom>
          <a:noFill/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246725" y="4871000"/>
            <a:ext cx="526171" cy="614154"/>
          </a:xfrm>
          <a:prstGeom prst="ellipse">
            <a:avLst/>
          </a:prstGeom>
          <a:noFill/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7446065" y="3429000"/>
            <a:ext cx="526171" cy="614154"/>
          </a:xfrm>
          <a:prstGeom prst="ellipse">
            <a:avLst/>
          </a:prstGeom>
          <a:noFill/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7246921" y="1033691"/>
            <a:ext cx="526171" cy="614154"/>
          </a:xfrm>
          <a:prstGeom prst="ellipse">
            <a:avLst/>
          </a:prstGeom>
          <a:noFill/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701786" y="6194164"/>
            <a:ext cx="526171" cy="614154"/>
          </a:xfrm>
          <a:prstGeom prst="ellipse">
            <a:avLst/>
          </a:prstGeom>
          <a:noFill/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05399" y="1890522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</a:t>
            </a:r>
            <a:endParaRPr lang="cs-CZ" sz="32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095638" y="5953574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</a:t>
            </a:r>
            <a:endParaRPr lang="cs-CZ" sz="32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772896" y="6223543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</a:t>
            </a:r>
            <a:endParaRPr lang="cs-CZ" sz="32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47780" y="4900174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</a:t>
            </a:r>
            <a:endParaRPr lang="cs-CZ" sz="32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496592" y="3463476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276024" y="1063070"/>
            <a:ext cx="4251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</a:t>
            </a:r>
            <a:endParaRPr lang="cs-CZ" sz="3200" dirty="0"/>
          </a:p>
        </p:txBody>
      </p:sp>
      <p:pic>
        <p:nvPicPr>
          <p:cNvPr id="1044" name="Picture 20" descr="C:\Users\08C1\AppData\Local\Microsoft\Windows\Temporary Internet Files\Content.IE5\K0O7W0UI\MC90040783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370" y="4562325"/>
            <a:ext cx="1844675" cy="1260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Ovál 45"/>
          <p:cNvSpPr/>
          <p:nvPr/>
        </p:nvSpPr>
        <p:spPr>
          <a:xfrm>
            <a:off x="8451555" y="5651736"/>
            <a:ext cx="526171" cy="614154"/>
          </a:xfrm>
          <a:prstGeom prst="ellipse">
            <a:avLst/>
          </a:prstGeom>
          <a:noFill/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5" name="Picture 21" descr="C:\Users\08C1\AppData\Local\Microsoft\Windows\Temporary Internet Files\Content.IE5\K0O7W0UI\MC90007893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6015" y="5784839"/>
            <a:ext cx="1122690" cy="1194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8" name="Ovál 47"/>
          <p:cNvSpPr/>
          <p:nvPr/>
        </p:nvSpPr>
        <p:spPr>
          <a:xfrm>
            <a:off x="7175299" y="6131623"/>
            <a:ext cx="526171" cy="614154"/>
          </a:xfrm>
          <a:prstGeom prst="ellipse">
            <a:avLst/>
          </a:prstGeom>
          <a:noFill/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612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38" grpId="0"/>
      <p:bldP spid="40" grpId="0"/>
      <p:bldP spid="41" grpId="0"/>
      <p:bldP spid="42" grpId="0"/>
      <p:bldP spid="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sz="quarter" idx="4294967295"/>
          </p:nvPr>
        </p:nvSpPr>
        <p:spPr>
          <a:xfrm>
            <a:off x="971600" y="3679482"/>
            <a:ext cx="3816350" cy="54117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Přišla paní </a:t>
            </a:r>
            <a:r>
              <a:rPr lang="cs-CZ" dirty="0" smtClean="0">
                <a:solidFill>
                  <a:srgbClr val="C00000"/>
                </a:solidFill>
              </a:rPr>
              <a:t>srna,</a:t>
            </a:r>
          </a:p>
          <a:p>
            <a:pPr marL="0" indent="0">
              <a:buNone/>
            </a:pPr>
            <a:r>
              <a:rPr lang="cs-CZ" dirty="0" smtClean="0"/>
              <a:t> přinesla mu </a:t>
            </a:r>
            <a:r>
              <a:rPr lang="cs-CZ" dirty="0" smtClean="0">
                <a:solidFill>
                  <a:srgbClr val="C00000"/>
                </a:solidFill>
              </a:rPr>
              <a:t>zrna.</a:t>
            </a:r>
          </a:p>
          <a:p>
            <a:pPr marL="0" indent="0">
              <a:buNone/>
            </a:pPr>
            <a:r>
              <a:rPr lang="cs-CZ" dirty="0" smtClean="0"/>
              <a:t>Přišla paní </a:t>
            </a:r>
            <a:r>
              <a:rPr lang="cs-CZ" dirty="0" smtClean="0">
                <a:solidFill>
                  <a:srgbClr val="C00000"/>
                </a:solidFill>
              </a:rPr>
              <a:t>vrána,</a:t>
            </a:r>
          </a:p>
          <a:p>
            <a:pPr marL="0" indent="0">
              <a:buNone/>
            </a:pPr>
            <a:r>
              <a:rPr lang="cs-CZ" dirty="0" smtClean="0"/>
              <a:t>na housličky </a:t>
            </a:r>
            <a:r>
              <a:rPr lang="cs-CZ" dirty="0" smtClean="0">
                <a:solidFill>
                  <a:srgbClr val="C00000"/>
                </a:solidFill>
              </a:rPr>
              <a:t>hrála.</a:t>
            </a:r>
          </a:p>
          <a:p>
            <a:pPr marL="0" indent="0">
              <a:buNone/>
            </a:pPr>
            <a:r>
              <a:rPr lang="cs-CZ" dirty="0" smtClean="0"/>
              <a:t>Přišla paní </a:t>
            </a:r>
            <a:r>
              <a:rPr lang="cs-CZ" dirty="0" smtClean="0">
                <a:solidFill>
                  <a:srgbClr val="C00000"/>
                </a:solidFill>
              </a:rPr>
              <a:t>liška</a:t>
            </a:r>
          </a:p>
          <a:p>
            <a:pPr marL="0" indent="0">
              <a:buNone/>
            </a:pPr>
            <a:r>
              <a:rPr lang="cs-CZ" dirty="0" smtClean="0"/>
              <a:t>A sní teta </a:t>
            </a:r>
            <a:r>
              <a:rPr lang="cs-CZ" dirty="0" smtClean="0">
                <a:solidFill>
                  <a:srgbClr val="C00000"/>
                </a:solidFill>
              </a:rPr>
              <a:t>myška.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294967295"/>
          </p:nvPr>
        </p:nvSpPr>
        <p:spPr>
          <a:xfrm>
            <a:off x="971600" y="25121"/>
            <a:ext cx="3668713" cy="5348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OŽENIL SE PTÁČEK (lidová)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Oženil se ptáček,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malý </a:t>
            </a:r>
            <a:r>
              <a:rPr lang="cs-CZ" dirty="0" err="1" smtClean="0">
                <a:solidFill>
                  <a:srgbClr val="FF0000"/>
                </a:solidFill>
              </a:rPr>
              <a:t>jarabáček</a:t>
            </a:r>
            <a:r>
              <a:rPr lang="cs-CZ" dirty="0" smtClean="0">
                <a:solidFill>
                  <a:srgbClr val="FF0000"/>
                </a:solidFill>
              </a:rPr>
              <a:t>.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Přišel pán zajíček,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Přinesl koš vajíček.</a:t>
            </a: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Přišel pan jelínek,</a:t>
            </a:r>
          </a:p>
          <a:p>
            <a:pPr marL="0" indent="0">
              <a:buNone/>
            </a:pPr>
            <a:r>
              <a:rPr lang="cs-CZ" dirty="0" smtClean="0"/>
              <a:t>Přinesl koš </a:t>
            </a:r>
            <a:r>
              <a:rPr lang="cs-CZ" dirty="0" err="1" smtClean="0"/>
              <a:t>malinek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                </a:t>
            </a:r>
            <a:endParaRPr lang="cs-CZ" dirty="0"/>
          </a:p>
        </p:txBody>
      </p:sp>
      <p:sp>
        <p:nvSpPr>
          <p:cNvPr id="19" name="Pravá složená závorka 18"/>
          <p:cNvSpPr/>
          <p:nvPr/>
        </p:nvSpPr>
        <p:spPr>
          <a:xfrm>
            <a:off x="3487643" y="620688"/>
            <a:ext cx="408932" cy="1584176"/>
          </a:xfrm>
          <a:prstGeom prst="rightBrace">
            <a:avLst/>
          </a:prstGeom>
          <a:ln>
            <a:solidFill>
              <a:srgbClr val="FF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923928" y="1058833"/>
            <a:ext cx="25807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/>
              <a:t>To je </a:t>
            </a:r>
            <a:r>
              <a:rPr lang="cs-CZ" sz="4000" b="1" i="1" dirty="0" smtClean="0">
                <a:solidFill>
                  <a:srgbClr val="FF0000"/>
                </a:solidFill>
              </a:rPr>
              <a:t>sloka.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44" name="Pravá složená závorka 43"/>
          <p:cNvSpPr/>
          <p:nvPr/>
        </p:nvSpPr>
        <p:spPr>
          <a:xfrm>
            <a:off x="3415635" y="2769867"/>
            <a:ext cx="72008" cy="367650"/>
          </a:xfrm>
          <a:prstGeom prst="rightBrace">
            <a:avLst/>
          </a:prstGeom>
          <a:ln>
            <a:solidFill>
              <a:srgbClr val="00B05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Pravá složená závorka 44"/>
          <p:cNvSpPr/>
          <p:nvPr/>
        </p:nvSpPr>
        <p:spPr>
          <a:xfrm>
            <a:off x="3572560" y="3645024"/>
            <a:ext cx="503768" cy="2520280"/>
          </a:xfrm>
          <a:prstGeom prst="rightBrace">
            <a:avLst/>
          </a:prstGeom>
          <a:ln>
            <a:solidFill>
              <a:srgbClr val="C0000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3923928" y="2599749"/>
            <a:ext cx="23371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/>
              <a:t>To je </a:t>
            </a:r>
            <a:r>
              <a:rPr lang="cs-CZ" sz="4000" b="1" i="1" dirty="0" smtClean="0">
                <a:solidFill>
                  <a:srgbClr val="00B050"/>
                </a:solidFill>
              </a:rPr>
              <a:t>verš.</a:t>
            </a:r>
            <a:endParaRPr lang="cs-CZ" sz="4000" b="1" i="1" dirty="0">
              <a:solidFill>
                <a:srgbClr val="00B05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348586" y="4280029"/>
            <a:ext cx="43120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solidFill>
                  <a:srgbClr val="C00000"/>
                </a:solidFill>
              </a:rPr>
              <a:t>Rým</a:t>
            </a:r>
          </a:p>
          <a:p>
            <a:r>
              <a:rPr lang="cs-CZ" sz="3600" b="1" i="1" dirty="0" smtClean="0">
                <a:solidFill>
                  <a:srgbClr val="C00000"/>
                </a:solidFill>
              </a:rPr>
              <a:t>sám snadno nalezneš. </a:t>
            </a:r>
            <a:endParaRPr lang="cs-CZ" sz="36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7438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/>
      <p:bldP spid="44" grpId="0" animBg="1"/>
      <p:bldP spid="45" grpId="0" animBg="1"/>
      <p:bldP spid="47" grpId="0"/>
      <p:bldP spid="4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95023" y="1"/>
            <a:ext cx="6965245" cy="6206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Co kdo přinesl?</a:t>
            </a:r>
            <a:endParaRPr lang="cs-CZ" sz="32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755576" y="548680"/>
            <a:ext cx="7704856" cy="576064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200" i="1" dirty="0" smtClean="0">
                <a:solidFill>
                  <a:srgbClr val="FF0000"/>
                </a:solidFill>
              </a:rPr>
              <a:t>Jelínek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200" dirty="0" smtClean="0">
                <a:solidFill>
                  <a:srgbClr val="00B050"/>
                </a:solidFill>
              </a:rPr>
              <a:t>Srna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</a:rPr>
              <a:t>Zajíček</a:t>
            </a:r>
          </a:p>
          <a:p>
            <a:pPr marL="0" indent="0">
              <a:buNone/>
            </a:pPr>
            <a:endParaRPr lang="cs-CZ" sz="3200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32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rgbClr val="C00000"/>
                </a:solidFill>
              </a:rPr>
              <a:t>Na co hrála vrána?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08C1\AppData\Local\Microsoft\Windows\Temporary Internet Files\Content.IE5\A2754ZST\MC9004134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5" y="1124546"/>
            <a:ext cx="1872208" cy="1931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C1\AppData\Local\Microsoft\Windows\Temporary Internet Files\Content.IE5\K0O7W0UI\MC9004369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84784"/>
            <a:ext cx="888904" cy="888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08C1\AppData\Local\Microsoft\Windows\Temporary Internet Files\Content.IE5\K0O7W0UI\MC9004369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6492" y="1687869"/>
            <a:ext cx="888904" cy="888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08C1\AppData\Local\Microsoft\Windows\Temporary Internet Files\Content.IE5\K0O7W0UI\MC9004369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5857" y="1162459"/>
            <a:ext cx="888904" cy="888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08C1\AppData\Local\Microsoft\Windows\Temporary Internet Files\Content.IE5\K0O7W0UI\MC9004369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704441">
            <a:off x="6284933" y="1424069"/>
            <a:ext cx="888904" cy="888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08C1\AppData\Local\Microsoft\Windows\Temporary Internet Files\Content.IE5\K0O7W0UI\MC9004369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117983">
            <a:off x="6119094" y="1005406"/>
            <a:ext cx="888904" cy="888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C1\AppData\Local\Microsoft\Windows\Temporary Internet Files\Content.IE5\K0O7W0UI\MC90029576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3546" y="2090287"/>
            <a:ext cx="1803149" cy="1628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C1\AppData\Local\Microsoft\Windows\Temporary Internet Files\Content.IE5\AM1I8PN9\MC9002905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1207" y="2904344"/>
            <a:ext cx="1410832" cy="1507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C1\AppData\Local\Microsoft\Windows\Temporary Internet Files\Content.IE5\7IACVERO\MP900401176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0847" y="2275740"/>
            <a:ext cx="1040892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 flipV="1">
            <a:off x="2123728" y="1386502"/>
            <a:ext cx="3212129" cy="88923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H="1" flipV="1">
            <a:off x="1763688" y="2373688"/>
            <a:ext cx="4501708" cy="11273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 flipV="1">
            <a:off x="2123728" y="3356992"/>
            <a:ext cx="1567119" cy="301053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058" name="Picture 10" descr="C:\Users\08C1\AppData\Local\Microsoft\Windows\Temporary Internet Files\Content.IE5\AM1I8PN9\MC90035360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8314" y="4369255"/>
            <a:ext cx="1352893" cy="1175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C1\AppData\Local\Microsoft\Windows\Temporary Internet Files\Content.IE5\7IACVERO\MC90033619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1582" y="4971482"/>
            <a:ext cx="1183296" cy="1235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08C1\AppData\Local\Microsoft\Windows\Temporary Internet Files\Content.IE5\7IACVERO\MC90035643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7484" y="4507663"/>
            <a:ext cx="1658722" cy="1703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2238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1"/>
            <a:ext cx="6965245" cy="620688"/>
          </a:xfrm>
        </p:spPr>
        <p:txBody>
          <a:bodyPr>
            <a:normAutofit/>
          </a:bodyPr>
          <a:lstStyle/>
          <a:p>
            <a:r>
              <a:rPr lang="cs-CZ" sz="3200" i="1" dirty="0" smtClean="0">
                <a:solidFill>
                  <a:srgbClr val="FFFF00"/>
                </a:solidFill>
              </a:rPr>
              <a:t>Kdo vymyslí více rýmu.</a:t>
            </a:r>
            <a:endParaRPr lang="cs-CZ" sz="3200" i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548680"/>
            <a:ext cx="7632848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i="1" u="sng" dirty="0" smtClean="0">
                <a:solidFill>
                  <a:srgbClr val="0070C0"/>
                </a:solidFill>
              </a:rPr>
              <a:t>ptáček</a:t>
            </a:r>
            <a:r>
              <a:rPr lang="cs-CZ" sz="3200" i="1" u="sng" dirty="0" smtClean="0">
                <a:solidFill>
                  <a:srgbClr val="7030A0"/>
                </a:solidFill>
              </a:rPr>
              <a:t>            </a:t>
            </a:r>
            <a:r>
              <a:rPr lang="cs-CZ" sz="3200" i="1" u="sng" dirty="0" smtClean="0">
                <a:solidFill>
                  <a:srgbClr val="C00000"/>
                </a:solidFill>
              </a:rPr>
              <a:t>zajíček</a:t>
            </a:r>
            <a:r>
              <a:rPr lang="cs-CZ" sz="3200" i="1" u="sng" dirty="0" smtClean="0">
                <a:solidFill>
                  <a:srgbClr val="7030A0"/>
                </a:solidFill>
              </a:rPr>
              <a:t>                 </a:t>
            </a:r>
            <a:r>
              <a:rPr lang="cs-CZ" sz="3200" i="1" u="sng" dirty="0" smtClean="0">
                <a:solidFill>
                  <a:srgbClr val="00B050"/>
                </a:solidFill>
              </a:rPr>
              <a:t>liška</a:t>
            </a:r>
          </a:p>
          <a:p>
            <a:pPr marL="0" indent="0">
              <a:buNone/>
            </a:pPr>
            <a:endParaRPr lang="cs-CZ" sz="3200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rgbClr val="7030A0"/>
                </a:solidFill>
              </a:rPr>
              <a:t>--------------------     --------------------     --------------------</a:t>
            </a:r>
          </a:p>
          <a:p>
            <a:pPr marL="0" indent="0">
              <a:buNone/>
            </a:pPr>
            <a:endParaRPr lang="cs-CZ" sz="3200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rgbClr val="7030A0"/>
                </a:solidFill>
              </a:rPr>
              <a:t>--------------------     --------------------     --------------------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7030A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rgbClr val="7030A0"/>
                </a:solidFill>
              </a:rPr>
              <a:t>--------------------     --------------------     --------------------</a:t>
            </a:r>
          </a:p>
          <a:p>
            <a:pPr marL="0" indent="0">
              <a:buNone/>
            </a:pPr>
            <a:endParaRPr lang="cs-CZ" sz="3200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rgbClr val="7030A0"/>
                </a:solidFill>
              </a:rPr>
              <a:t>--------------------     --------------------     --------------------</a:t>
            </a:r>
            <a:endParaRPr lang="cs-CZ" sz="32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28184" y="1447308"/>
            <a:ext cx="237626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šiška</a:t>
            </a:r>
          </a:p>
          <a:p>
            <a:endParaRPr lang="cs-CZ" sz="3200" dirty="0" smtClean="0">
              <a:solidFill>
                <a:srgbClr val="00B050"/>
              </a:solidFill>
            </a:endParaRPr>
          </a:p>
          <a:p>
            <a:r>
              <a:rPr lang="cs-CZ" sz="3200" dirty="0" smtClean="0">
                <a:solidFill>
                  <a:srgbClr val="00B050"/>
                </a:solidFill>
              </a:rPr>
              <a:t>myška</a:t>
            </a:r>
          </a:p>
          <a:p>
            <a:endParaRPr lang="cs-CZ" sz="3200" dirty="0" smtClean="0">
              <a:solidFill>
                <a:srgbClr val="00B050"/>
              </a:solidFill>
            </a:endParaRPr>
          </a:p>
          <a:p>
            <a:r>
              <a:rPr lang="cs-CZ" sz="3200" dirty="0" smtClean="0">
                <a:solidFill>
                  <a:srgbClr val="00B050"/>
                </a:solidFill>
              </a:rPr>
              <a:t>pampeliška</a:t>
            </a:r>
          </a:p>
          <a:p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23928" y="1524651"/>
            <a:ext cx="1716817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košíček</a:t>
            </a:r>
          </a:p>
          <a:p>
            <a:endParaRPr lang="cs-CZ" sz="3600" dirty="0" smtClean="0">
              <a:solidFill>
                <a:srgbClr val="C00000"/>
              </a:solidFill>
            </a:endParaRPr>
          </a:p>
          <a:p>
            <a:r>
              <a:rPr lang="cs-CZ" sz="3600" dirty="0" smtClean="0">
                <a:solidFill>
                  <a:srgbClr val="C00000"/>
                </a:solidFill>
              </a:rPr>
              <a:t>vajíček</a:t>
            </a:r>
          </a:p>
          <a:p>
            <a:endParaRPr lang="cs-CZ" sz="3600" dirty="0" smtClean="0">
              <a:solidFill>
                <a:srgbClr val="C00000"/>
              </a:solidFill>
            </a:endParaRPr>
          </a:p>
          <a:p>
            <a:r>
              <a:rPr lang="cs-CZ" sz="3600" dirty="0" smtClean="0">
                <a:solidFill>
                  <a:srgbClr val="C00000"/>
                </a:solidFill>
              </a:rPr>
              <a:t>hošíček</a:t>
            </a:r>
          </a:p>
          <a:p>
            <a:endParaRPr lang="cs-CZ" sz="3600" dirty="0" smtClean="0">
              <a:solidFill>
                <a:srgbClr val="C00000"/>
              </a:solidFill>
            </a:endParaRPr>
          </a:p>
          <a:p>
            <a:r>
              <a:rPr lang="cs-CZ" sz="3600" dirty="0" smtClean="0">
                <a:solidFill>
                  <a:srgbClr val="C00000"/>
                </a:solidFill>
              </a:rPr>
              <a:t>rohlíček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47664" y="1614380"/>
            <a:ext cx="1514582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mráček</a:t>
            </a:r>
          </a:p>
          <a:p>
            <a:endParaRPr lang="cs-CZ" sz="3200" dirty="0" smtClean="0">
              <a:solidFill>
                <a:srgbClr val="0070C0"/>
              </a:solidFill>
            </a:endParaRPr>
          </a:p>
          <a:p>
            <a:r>
              <a:rPr lang="cs-CZ" sz="3200" dirty="0" smtClean="0">
                <a:solidFill>
                  <a:srgbClr val="0070C0"/>
                </a:solidFill>
              </a:rPr>
              <a:t>dráček</a:t>
            </a:r>
          </a:p>
          <a:p>
            <a:endParaRPr lang="cs-CZ" sz="3200" dirty="0" smtClean="0">
              <a:solidFill>
                <a:srgbClr val="0070C0"/>
              </a:solidFill>
            </a:endParaRPr>
          </a:p>
          <a:p>
            <a:r>
              <a:rPr lang="cs-CZ" sz="3200" dirty="0" smtClean="0">
                <a:solidFill>
                  <a:srgbClr val="0070C0"/>
                </a:solidFill>
              </a:rPr>
              <a:t>vláček</a:t>
            </a:r>
          </a:p>
          <a:p>
            <a:endParaRPr lang="cs-CZ" sz="3200" dirty="0" smtClean="0">
              <a:solidFill>
                <a:srgbClr val="0070C0"/>
              </a:solidFill>
            </a:endParaRPr>
          </a:p>
          <a:p>
            <a:r>
              <a:rPr lang="cs-CZ" sz="3200" dirty="0" smtClean="0">
                <a:solidFill>
                  <a:srgbClr val="0070C0"/>
                </a:solidFill>
              </a:rPr>
              <a:t>koláček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734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1"/>
            <a:ext cx="6965245" cy="908719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VYŠKRTNI Z KAŽDÉHO SLOVA JEDNO PÍSMENO A OBJEV ZVÍŘE.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124744"/>
            <a:ext cx="3815280" cy="459939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3200" b="1" dirty="0" smtClean="0">
                <a:solidFill>
                  <a:srgbClr val="7030A0"/>
                </a:solidFill>
              </a:rPr>
              <a:t>POSEL  ___________</a:t>
            </a:r>
          </a:p>
          <a:p>
            <a:pPr marL="0" indent="0">
              <a:buNone/>
            </a:pPr>
            <a:endParaRPr lang="cs-CZ" sz="32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7030A0"/>
                </a:solidFill>
              </a:rPr>
              <a:t> PLES    ___________</a:t>
            </a:r>
          </a:p>
          <a:p>
            <a:pPr marL="0" indent="0">
              <a:buNone/>
            </a:pPr>
            <a:endParaRPr lang="cs-CZ" sz="32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7030A0"/>
                </a:solidFill>
              </a:rPr>
              <a:t> OVOCE ___________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7030A0"/>
                </a:solidFill>
              </a:rPr>
              <a:t>                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7030A0"/>
                </a:solidFill>
              </a:rPr>
              <a:t> KUTNA  ___________</a:t>
            </a:r>
          </a:p>
          <a:p>
            <a:pPr marL="0" indent="0">
              <a:buNone/>
            </a:pPr>
            <a:endParaRPr lang="cs-CZ" sz="3200" b="1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7030A0"/>
                </a:solidFill>
              </a:rPr>
              <a:t> STOJKA ___________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4572000" y="1124744"/>
            <a:ext cx="3744416" cy="459978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KOŠTĚ  ___________</a:t>
            </a:r>
          </a:p>
          <a:p>
            <a:pPr marL="0" indent="0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HRAD  ____________</a:t>
            </a:r>
          </a:p>
          <a:p>
            <a:pPr marL="0" indent="0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VRAK  ____________</a:t>
            </a:r>
          </a:p>
          <a:p>
            <a:pPr marL="0" indent="0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VLAK   ____________</a:t>
            </a:r>
          </a:p>
          <a:p>
            <a:pPr marL="0" indent="0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LAVICE ____________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884784" y="1196752"/>
            <a:ext cx="288032" cy="288032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060376" y="2213248"/>
            <a:ext cx="288032" cy="288032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348408" y="3214612"/>
            <a:ext cx="288032" cy="288032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348408" y="4221088"/>
            <a:ext cx="288032" cy="288032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043608" y="5229200"/>
            <a:ext cx="288032" cy="288032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148064" y="1196752"/>
            <a:ext cx="288032" cy="288032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944763" y="2246784"/>
            <a:ext cx="288032" cy="288032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724044" y="3214612"/>
            <a:ext cx="144016" cy="288032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088779" y="4221088"/>
            <a:ext cx="288032" cy="288032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860032" y="5229200"/>
            <a:ext cx="288032" cy="288032"/>
          </a:xfrm>
          <a:prstGeom prst="line">
            <a:avLst/>
          </a:prstGeom>
          <a:ln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633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548680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u="sng" dirty="0" smtClean="0">
                <a:solidFill>
                  <a:srgbClr val="FF0000"/>
                </a:solidFill>
              </a:rPr>
              <a:t>VYBER SPRÁVNÝ RÝM.</a:t>
            </a:r>
            <a:endParaRPr lang="cs-CZ" sz="2800" i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1232273"/>
            <a:ext cx="9495645" cy="3701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To je  les, to je</a:t>
            </a:r>
          </a:p>
          <a:p>
            <a:endParaRPr lang="cs-CZ" sz="3600" dirty="0" smtClean="0"/>
          </a:p>
          <a:p>
            <a:r>
              <a:rPr lang="cs-CZ" sz="3600" dirty="0" smtClean="0"/>
              <a:t>Tu je                  tu je</a:t>
            </a:r>
          </a:p>
          <a:p>
            <a:r>
              <a:rPr lang="cs-CZ" sz="3600" dirty="0" smtClean="0"/>
              <a:t>                              .</a:t>
            </a:r>
          </a:p>
          <a:p>
            <a:r>
              <a:rPr lang="cs-CZ" sz="3600" dirty="0"/>
              <a:t> </a:t>
            </a:r>
            <a:endParaRPr lang="cs-CZ" sz="3600" dirty="0" smtClean="0"/>
          </a:p>
          <a:p>
            <a:r>
              <a:rPr lang="cs-CZ" sz="3600" dirty="0" smtClean="0"/>
              <a:t>Toto  je                   toto  je                             .                       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8" name="Picture 4" descr="C:\Users\08C1\AppData\Local\Microsoft\Windows\Temporary Internet Files\Content.IE5\YYPZW21M\MP9004093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4459" y="2597849"/>
            <a:ext cx="1952376" cy="1302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C1\AppData\Local\Microsoft\Windows\Temporary Internet Files\Content.IE5\A2754ZST\MC90033580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062566" y="4209159"/>
            <a:ext cx="1168896" cy="2128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Program Files (x86)\Microsoft Office\MEDIA\CAGCAT10\j0293828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274684"/>
            <a:ext cx="1744663" cy="1836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C1\AppData\Local\Microsoft\Windows\Temporary Internet Files\Content.IE5\K0O7W0UI\MC9003458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485809"/>
            <a:ext cx="2022475" cy="178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C1\AppData\Local\Microsoft\Windows\Temporary Internet Files\Content.IE5\AM1I8PN9\MP90018049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736509"/>
            <a:ext cx="2284715" cy="1500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63888" y="1232273"/>
            <a:ext cx="10021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pes.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21411" y="2332533"/>
            <a:ext cx="9299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rak.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52120" y="3976862"/>
            <a:ext cx="16690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slepice.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34901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1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Zkus vymyslet básničku na nějaké zvířátko!</a:t>
            </a:r>
            <a:endParaRPr lang="cs-CZ" i="1" dirty="0">
              <a:solidFill>
                <a:srgbClr val="FF0000"/>
              </a:solidFill>
            </a:endParaRPr>
          </a:p>
        </p:txBody>
      </p:sp>
      <p:pic>
        <p:nvPicPr>
          <p:cNvPr id="3075" name="Picture 3" descr="C:\Users\08C1\AppData\Local\Microsoft\Windows\Temporary Internet Files\Content.IE5\A2754ZST\MP9004465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326" y="4155629"/>
            <a:ext cx="1559112" cy="2018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C1\AppData\Local\Microsoft\Windows\Temporary Internet Files\Content.IE5\K0O7W0UI\MP90044658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322944"/>
            <a:ext cx="2082261" cy="2688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C1\AppData\Local\Microsoft\Windows\Temporary Internet Files\Content.IE5\LDOPNIE0\MC9000789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404969"/>
            <a:ext cx="1571371" cy="1671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08C1\AppData\Local\Microsoft\Windows\Temporary Internet Files\Content.IE5\YYPZW21M\MC90025016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412383"/>
            <a:ext cx="2210554" cy="1774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7" name="Picture 15" descr="C:\Users\08C1\AppData\Local\Microsoft\Windows\Temporary Internet Files\Content.IE5\DE4CGPLA\MP90044659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176322"/>
            <a:ext cx="1569706" cy="2021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91" name="Picture 19" descr="C:\Users\08C1\AppData\Local\Microsoft\Windows\Temporary Internet Files\Content.IE5\YYPZW21M\MC90021550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1550" y="1708288"/>
            <a:ext cx="1692547" cy="2174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8187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0800000" flipV="1">
            <a:off x="817581" y="548681"/>
            <a:ext cx="7175351" cy="258361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0"/>
            <a:ext cx="8136903" cy="609329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Obrázky byly vytvořeny v otevřené galerii</a:t>
            </a:r>
          </a:p>
          <a:p>
            <a:pPr marL="0" indent="0">
              <a:buNone/>
            </a:pPr>
            <a:r>
              <a:rPr lang="cs-CZ" dirty="0" smtClean="0"/>
              <a:t>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10.6.2012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27956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412</TotalTime>
  <Words>315</Words>
  <Application>Microsoft Office PowerPoint</Application>
  <PresentationFormat>Předvádění na obrazovce (4:3)</PresentationFormat>
  <Paragraphs>145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Špendlík</vt:lpstr>
      <vt:lpstr>Prezentace aplikace PowerPoint</vt:lpstr>
      <vt:lpstr>Prezentace aplikace PowerPoint</vt:lpstr>
      <vt:lpstr>Zapiš k obrázkům čísla, která určují pořadí, v jakém přišla zvířátka na svatbu.</vt:lpstr>
      <vt:lpstr>Prezentace aplikace PowerPoint</vt:lpstr>
      <vt:lpstr>Co kdo přinesl?</vt:lpstr>
      <vt:lpstr>Kdo vymyslí více rýmu.</vt:lpstr>
      <vt:lpstr>VYŠKRTNI Z KAŽDÉHO SLOVA JEDNO PÍSMENO A OBJEV ZVÍŘE.</vt:lpstr>
      <vt:lpstr>Prezentace aplikace PowerPoint</vt:lpstr>
      <vt:lpstr>Zkus vymyslet básničku na nějaké zvířátko!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38</cp:revision>
  <dcterms:created xsi:type="dcterms:W3CDTF">2011-12-08T22:40:27Z</dcterms:created>
  <dcterms:modified xsi:type="dcterms:W3CDTF">2012-06-17T09:44:56Z</dcterms:modified>
</cp:coreProperties>
</file>