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7" r:id="rId2"/>
    <p:sldId id="258" r:id="rId3"/>
    <p:sldId id="265" r:id="rId4"/>
    <p:sldId id="266" r:id="rId5"/>
    <p:sldId id="267" r:id="rId6"/>
    <p:sldId id="268" r:id="rId7"/>
    <p:sldId id="271" r:id="rId8"/>
    <p:sldId id="270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A1DA3"/>
    <a:srgbClr val="D60093"/>
    <a:srgbClr val="66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NÁZEV:VY_32_INOVACE_20_ČESKÝ </a:t>
          </a:r>
          <a:r>
            <a:rPr lang="cs-CZ" sz="2000" dirty="0" smtClean="0"/>
            <a:t>JAZYK 1.R.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PROJEKTU:cz.5.07/1.4.00/21.1262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HÁDANKY, RÉBUSY, DOPLŇOVAČKY…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8DFA1F6-B83A-4712-BA97-C42A16DDF4D3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B9D9B9A-6579-41A2-AA54-DDB582B1887E}" type="presOf" srcId="{B651F6E3-6281-48DB-9319-2AEAFDAE7572}" destId="{6BB5E863-4638-4E1D-BFDE-399D028AC4ED}" srcOrd="1" destOrd="0" presId="urn:microsoft.com/office/officeart/2005/8/layout/target3"/>
    <dgm:cxn modelId="{757FABFE-4CBF-4CE1-BBCC-1FBDC5D7A5B4}" type="presOf" srcId="{D1D4F407-5343-4D3F-B5B9-D407B03CAEB4}" destId="{D005CE8C-CC26-4C3E-AC11-E15060ECD759}" srcOrd="0" destOrd="0" presId="urn:microsoft.com/office/officeart/2005/8/layout/target3"/>
    <dgm:cxn modelId="{DDE17FD8-11D4-4FDE-890F-B5408A141293}" type="presOf" srcId="{D8197B8C-B260-4A16-BDF4-0947B075E274}" destId="{5A5FFA88-C948-4069-8E93-59FA12366E83}" srcOrd="1" destOrd="0" presId="urn:microsoft.com/office/officeart/2005/8/layout/target3"/>
    <dgm:cxn modelId="{9EDFF94D-14A8-4470-AF1E-BD4D5C522316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6151F8F-0E27-4DFB-BE00-85597ED0CA92}" type="presOf" srcId="{4C35D32F-0EAB-4CD7-82EE-45574DC2A586}" destId="{890E4F0B-2866-4A3F-A3C7-2A14B1797930}" srcOrd="1" destOrd="0" presId="urn:microsoft.com/office/officeart/2005/8/layout/target3"/>
    <dgm:cxn modelId="{53F64C48-1700-40C1-AAE9-19609C9CD4B2}" type="presOf" srcId="{4C35D32F-0EAB-4CD7-82EE-45574DC2A586}" destId="{8BEBB6EC-1DAA-4CAC-8A25-BC0FCBD5DBD5}" srcOrd="0" destOrd="0" presId="urn:microsoft.com/office/officeart/2005/8/layout/target3"/>
    <dgm:cxn modelId="{740351F3-D41E-4D9F-90B0-8CA565280258}" type="presOf" srcId="{757F3AB3-0718-4624-B441-E567A8F0AB56}" destId="{333A1088-737F-45CB-B68E-254E46348037}" srcOrd="0" destOrd="0" presId="urn:microsoft.com/office/officeart/2005/8/layout/target3"/>
    <dgm:cxn modelId="{07BE4B87-EDD0-4596-9A57-177785674FBA}" type="presOf" srcId="{B651F6E3-6281-48DB-9319-2AEAFDAE7572}" destId="{619D679B-A015-4ECF-8348-D1034C574F40}" srcOrd="0" destOrd="0" presId="urn:microsoft.com/office/officeart/2005/8/layout/target3"/>
    <dgm:cxn modelId="{6E6447DC-A03C-49BF-BB45-40D6957A8E1D}" type="presOf" srcId="{D8197B8C-B260-4A16-BDF4-0947B075E274}" destId="{25B08C86-7E15-44DC-BE7F-FFB55DD49D12}" srcOrd="0" destOrd="0" presId="urn:microsoft.com/office/officeart/2005/8/layout/target3"/>
    <dgm:cxn modelId="{78230742-8A8B-4E5D-BF03-9F1898A13AC8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8B01347-F632-46AA-8984-602FEDB86189}" type="presParOf" srcId="{333A1088-737F-45CB-B68E-254E46348037}" destId="{F5ABB229-8D3B-4694-996A-96F23CF14429}" srcOrd="0" destOrd="0" presId="urn:microsoft.com/office/officeart/2005/8/layout/target3"/>
    <dgm:cxn modelId="{7CA07E68-F261-48D0-9DC0-1956F9663A34}" type="presParOf" srcId="{333A1088-737F-45CB-B68E-254E46348037}" destId="{F41139FD-01EE-4571-8B17-4FB00FC51163}" srcOrd="1" destOrd="0" presId="urn:microsoft.com/office/officeart/2005/8/layout/target3"/>
    <dgm:cxn modelId="{FF9D736F-8641-46DD-B307-8F4C45334E41}" type="presParOf" srcId="{333A1088-737F-45CB-B68E-254E46348037}" destId="{D005CE8C-CC26-4C3E-AC11-E15060ECD759}" srcOrd="2" destOrd="0" presId="urn:microsoft.com/office/officeart/2005/8/layout/target3"/>
    <dgm:cxn modelId="{764C2E1A-0A72-4FC4-AB0F-2C7A2A73E448}" type="presParOf" srcId="{333A1088-737F-45CB-B68E-254E46348037}" destId="{2C702D82-9B77-49B7-9568-BB8EB47C3372}" srcOrd="3" destOrd="0" presId="urn:microsoft.com/office/officeart/2005/8/layout/target3"/>
    <dgm:cxn modelId="{129EA03D-18D3-4D2D-9D71-4BAC492B6173}" type="presParOf" srcId="{333A1088-737F-45CB-B68E-254E46348037}" destId="{A52A0455-90FF-4808-ABD0-F02540D31D5A}" srcOrd="4" destOrd="0" presId="urn:microsoft.com/office/officeart/2005/8/layout/target3"/>
    <dgm:cxn modelId="{2A399B09-3364-4F78-8315-A64C05376FEF}" type="presParOf" srcId="{333A1088-737F-45CB-B68E-254E46348037}" destId="{6140AFEC-043D-4C43-A2F9-D0F5331DF3A3}" srcOrd="5" destOrd="0" presId="urn:microsoft.com/office/officeart/2005/8/layout/target3"/>
    <dgm:cxn modelId="{5574775F-9404-46C5-ACA1-7125323F2341}" type="presParOf" srcId="{333A1088-737F-45CB-B68E-254E46348037}" destId="{9358AC05-5D7D-4327-9F80-1AD486AEA664}" srcOrd="6" destOrd="0" presId="urn:microsoft.com/office/officeart/2005/8/layout/target3"/>
    <dgm:cxn modelId="{D95BCB77-6000-4B8E-A9BA-036B13F9151A}" type="presParOf" srcId="{333A1088-737F-45CB-B68E-254E46348037}" destId="{313FC574-E1CD-4FB4-B054-0B805CE0447D}" srcOrd="7" destOrd="0" presId="urn:microsoft.com/office/officeart/2005/8/layout/target3"/>
    <dgm:cxn modelId="{09BE9797-779F-4548-9C99-A65EA389B39C}" type="presParOf" srcId="{333A1088-737F-45CB-B68E-254E46348037}" destId="{619D679B-A015-4ECF-8348-D1034C574F40}" srcOrd="8" destOrd="0" presId="urn:microsoft.com/office/officeart/2005/8/layout/target3"/>
    <dgm:cxn modelId="{B3892FE5-5B28-45E7-8401-76ADDE49C5F1}" type="presParOf" srcId="{333A1088-737F-45CB-B68E-254E46348037}" destId="{322283A8-4A27-4CDA-BAE3-F381106A9174}" srcOrd="9" destOrd="0" presId="urn:microsoft.com/office/officeart/2005/8/layout/target3"/>
    <dgm:cxn modelId="{7530A132-7235-4F09-AAEB-6AD506AA0AFB}" type="presParOf" srcId="{333A1088-737F-45CB-B68E-254E46348037}" destId="{FFC9F71D-1B4F-4AD9-A4A6-86ADEFC8AF5C}" srcOrd="10" destOrd="0" presId="urn:microsoft.com/office/officeart/2005/8/layout/target3"/>
    <dgm:cxn modelId="{68CA744D-707A-4512-8E6C-F2BC2ACF3DB3}" type="presParOf" srcId="{333A1088-737F-45CB-B68E-254E46348037}" destId="{25B08C86-7E15-44DC-BE7F-FFB55DD49D12}" srcOrd="11" destOrd="0" presId="urn:microsoft.com/office/officeart/2005/8/layout/target3"/>
    <dgm:cxn modelId="{31D55BCA-A0F7-4E6D-B7F9-308F5C395172}" type="presParOf" srcId="{333A1088-737F-45CB-B68E-254E46348037}" destId="{76644BE8-9D7C-4C09-B250-3D10AF48CBB7}" srcOrd="12" destOrd="0" presId="urn:microsoft.com/office/officeart/2005/8/layout/target3"/>
    <dgm:cxn modelId="{90D61B8A-EE70-4D8D-BC02-9F56CC342777}" type="presParOf" srcId="{333A1088-737F-45CB-B68E-254E46348037}" destId="{EE85B701-7295-41C0-BA7A-34D3756A2AE6}" srcOrd="13" destOrd="0" presId="urn:microsoft.com/office/officeart/2005/8/layout/target3"/>
    <dgm:cxn modelId="{9C1AF026-870B-4348-9018-AE3B94A3B528}" type="presParOf" srcId="{333A1088-737F-45CB-B68E-254E46348037}" destId="{8BEBB6EC-1DAA-4CAC-8A25-BC0FCBD5DBD5}" srcOrd="14" destOrd="0" presId="urn:microsoft.com/office/officeart/2005/8/layout/target3"/>
    <dgm:cxn modelId="{0A2B4ABB-A558-4547-B8B6-00F5FF06F3EE}" type="presParOf" srcId="{333A1088-737F-45CB-B68E-254E46348037}" destId="{AED2198E-93D5-4001-81B4-73124B309672}" srcOrd="15" destOrd="0" presId="urn:microsoft.com/office/officeart/2005/8/layout/target3"/>
    <dgm:cxn modelId="{E5736BDD-958A-4F8A-975F-142F448F49DC}" type="presParOf" srcId="{333A1088-737F-45CB-B68E-254E46348037}" destId="{2BE915AB-18AA-4053-B92C-3BFC9ED204BB}" srcOrd="16" destOrd="0" presId="urn:microsoft.com/office/officeart/2005/8/layout/target3"/>
    <dgm:cxn modelId="{091A78FF-3589-4D4F-B94A-5235536A0FDF}" type="presParOf" srcId="{333A1088-737F-45CB-B68E-254E46348037}" destId="{6BB5E863-4638-4E1D-BFDE-399D028AC4ED}" srcOrd="17" destOrd="0" presId="urn:microsoft.com/office/officeart/2005/8/layout/target3"/>
    <dgm:cxn modelId="{446B820F-4EAB-440F-948E-F9042841720C}" type="presParOf" srcId="{333A1088-737F-45CB-B68E-254E46348037}" destId="{5A5FFA88-C948-4069-8E93-59FA12366E83}" srcOrd="18" destOrd="0" presId="urn:microsoft.com/office/officeart/2005/8/layout/target3"/>
    <dgm:cxn modelId="{EA35CC7B-3CA7-47E7-AB06-25794311D4A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NÁZEV:VY_32_INOVACE_20_ČESKÝ </a:t>
          </a:r>
          <a:r>
            <a:rPr lang="cs-CZ" sz="2000" kern="1200" dirty="0" smtClean="0"/>
            <a:t>JAZYK 1.R.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HÁDANKY, RÉBUSY, DOPLŇOVAČKY…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PROJEKTU:cz.5.07/1.4.00/21.1262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C9134B7D-3B57-4792-BBF1-24E1682CE2EE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C9134B7D-3B57-4792-BBF1-24E1682CE2EE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C9134B7D-3B57-4792-BBF1-24E1682CE2EE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C9134B7D-3B57-4792-BBF1-24E1682CE2EE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5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png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wmf"/><Relationship Id="rId4" Type="http://schemas.openxmlformats.org/officeDocument/2006/relationships/image" Target="../media/image8.png"/><Relationship Id="rId9" Type="http://schemas.openxmlformats.org/officeDocument/2006/relationships/image" Target="../media/image13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13" Type="http://schemas.openxmlformats.org/officeDocument/2006/relationships/image" Target="../media/image31.emf"/><Relationship Id="rId3" Type="http://schemas.openxmlformats.org/officeDocument/2006/relationships/image" Target="../media/image21.png"/><Relationship Id="rId7" Type="http://schemas.openxmlformats.org/officeDocument/2006/relationships/image" Target="../media/image25.wmf"/><Relationship Id="rId12" Type="http://schemas.openxmlformats.org/officeDocument/2006/relationships/image" Target="../media/image30.wmf"/><Relationship Id="rId17" Type="http://schemas.openxmlformats.org/officeDocument/2006/relationships/image" Target="../media/image35.jpeg"/><Relationship Id="rId2" Type="http://schemas.openxmlformats.org/officeDocument/2006/relationships/image" Target="../media/image20.png"/><Relationship Id="rId16" Type="http://schemas.openxmlformats.org/officeDocument/2006/relationships/image" Target="../media/image3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wmf"/><Relationship Id="rId11" Type="http://schemas.openxmlformats.org/officeDocument/2006/relationships/image" Target="../media/image29.wmf"/><Relationship Id="rId5" Type="http://schemas.openxmlformats.org/officeDocument/2006/relationships/image" Target="../media/image23.gif"/><Relationship Id="rId15" Type="http://schemas.openxmlformats.org/officeDocument/2006/relationships/image" Target="../media/image33.png"/><Relationship Id="rId10" Type="http://schemas.openxmlformats.org/officeDocument/2006/relationships/image" Target="../media/image28.emf"/><Relationship Id="rId4" Type="http://schemas.openxmlformats.org/officeDocument/2006/relationships/image" Target="../media/image22.wmf"/><Relationship Id="rId9" Type="http://schemas.openxmlformats.org/officeDocument/2006/relationships/image" Target="../media/image27.wmf"/><Relationship Id="rId14" Type="http://schemas.openxmlformats.org/officeDocument/2006/relationships/image" Target="../media/image32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6879147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903934"/>
      </p:ext>
    </p:extLst>
  </p:cSld>
  <p:clrMapOvr>
    <a:masterClrMapping/>
  </p:clrMapOvr>
  <p:transition spd="slow" advTm="9386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14508" y="1076788"/>
            <a:ext cx="6713875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ANOTACE</a:t>
            </a:r>
          </a:p>
          <a:p>
            <a:endParaRPr lang="cs-CZ" sz="2800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sz="2800" dirty="0" smtClean="0"/>
              <a:t>HÁDANKY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dirty="0" smtClean="0"/>
              <a:t>RÉBUSY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dirty="0" smtClean="0"/>
              <a:t>DOPLŇOVAČKY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dirty="0" smtClean="0"/>
              <a:t>……………</a:t>
            </a:r>
            <a:endParaRPr lang="cs-CZ" sz="2800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544478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1"/>
            <a:ext cx="6965245" cy="54868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Vylušti hádanky!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598951"/>
            <a:ext cx="8640960" cy="57606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Na břehu i v řece žije,                 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 mokrém zámku žije pana</a:t>
            </a:r>
            <a:r>
              <a:rPr lang="cs-CZ" dirty="0" smtClean="0">
                <a:solidFill>
                  <a:srgbClr val="FF0000"/>
                </a:solidFill>
              </a:rPr>
              <a:t>,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hlavičku má jako zmije</a:t>
            </a:r>
            <a:r>
              <a:rPr lang="cs-CZ" dirty="0" smtClean="0">
                <a:solidFill>
                  <a:srgbClr val="FF0000"/>
                </a:solidFill>
              </a:rPr>
              <a:t>,              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penízky je posypaná,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když ji chytíš,                               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nikdo nic té panně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pod kamennou halenou ji skryje</a:t>
            </a:r>
            <a:r>
              <a:rPr lang="cs-CZ" dirty="0" smtClean="0">
                <a:solidFill>
                  <a:srgbClr val="FF0000"/>
                </a:solidFill>
              </a:rPr>
              <a:t>.  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neprodá však za ně.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</a:t>
            </a: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Nemá to huby</a:t>
            </a:r>
            <a:r>
              <a:rPr lang="cs-CZ" dirty="0" smtClean="0"/>
              <a:t>           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Je to pravda, žádná lež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ale tři zuby                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když tím vodu nabereš,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u jídla slouží,             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pustí ji zpátky, tisíci vrátky.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po něm netouží.</a:t>
            </a:r>
            <a:r>
              <a:rPr lang="cs-CZ" dirty="0" smtClean="0"/>
              <a:t>                   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                                                  Jede posel, má čtyři rohy</a:t>
            </a:r>
          </a:p>
          <a:p>
            <a:pPr marL="0" indent="0">
              <a:buNone/>
            </a:pPr>
            <a:r>
              <a:rPr lang="cs-CZ" dirty="0">
                <a:solidFill>
                  <a:srgbClr val="FFC000"/>
                </a:solidFill>
              </a:rPr>
              <a:t> </a:t>
            </a:r>
            <a:r>
              <a:rPr lang="cs-CZ" dirty="0" smtClean="0">
                <a:solidFill>
                  <a:srgbClr val="FFC000"/>
                </a:solidFill>
              </a:rPr>
              <a:t>                                                 nic nemluví a všechno poví.</a:t>
            </a:r>
            <a:endParaRPr lang="cs-CZ" dirty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Je had, v těle samá díra,        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                                              </a:t>
            </a:r>
            <a:r>
              <a:rPr lang="cs-CZ" dirty="0" smtClean="0"/>
              <a:t>Listy  mám a strom nejsem.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Nejí, a přece neumírá.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8" name="Picture 4" descr="C:\Users\08C1\AppData\Local\Microsoft\Windows\Temporary Internet Files\Content.IE5\A2754ZST\MC9003911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174967">
            <a:off x="1317791" y="5128512"/>
            <a:ext cx="919886" cy="929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08C1\AppData\Local\Microsoft\Windows\Temporary Internet Files\Content.IE5\A2754ZST\MC9003911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174967">
            <a:off x="2387135" y="5262848"/>
            <a:ext cx="919886" cy="929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C1\AppData\Local\Microsoft\Windows\Temporary Internet Files\Content.IE5\YYPZW21M\MC90044173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9784" y="5193432"/>
            <a:ext cx="194421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544610">
            <a:off x="7196416" y="2311122"/>
            <a:ext cx="978650" cy="2276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 descr="C:\Users\08C1\AppData\Local\Microsoft\Windows\Temporary Internet Files\Content.IE5\YYPZW21M\MC9002521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4049" y="3890095"/>
            <a:ext cx="1826057" cy="999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C1\AppData\Local\Microsoft\Windows\Temporary Internet Files\Content.IE5\LDOPNIE0\MC90044145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41588">
            <a:off x="3761786" y="4745758"/>
            <a:ext cx="1293893" cy="1293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08C1\AppData\Local\Microsoft\Windows\Temporary Internet Files\Content.IE5\K0O7W0UI\MC90015120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2153" y="-30201"/>
            <a:ext cx="1588320" cy="945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08C1\AppData\Local\Microsoft\Windows\Temporary Internet Files\Content.IE5\AM1I8PN9\MC90044141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7122" y="1052736"/>
            <a:ext cx="1388894" cy="78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3939" y="982720"/>
            <a:ext cx="1619250" cy="17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9053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0"/>
            <a:ext cx="8157497" cy="1124744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Hledej vodní živočichy.</a:t>
            </a:r>
            <a:br>
              <a:rPr lang="cs-CZ" sz="3600" dirty="0" smtClean="0">
                <a:solidFill>
                  <a:srgbClr val="7030A0"/>
                </a:solidFill>
              </a:rPr>
            </a:br>
            <a:r>
              <a:rPr lang="cs-CZ" sz="36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Podtrhni každé druhé písmeno.</a:t>
            </a:r>
            <a:endParaRPr lang="cs-CZ" sz="36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196752"/>
            <a:ext cx="7632848" cy="5112568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D R A Y S B L A </a:t>
            </a:r>
          </a:p>
          <a:p>
            <a:endParaRPr lang="cs-CZ" dirty="0">
              <a:solidFill>
                <a:srgbClr val="0070C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A Š I K O E S B U L V E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E V U E K L G R D Y H B E A</a:t>
            </a:r>
          </a:p>
          <a:p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rgbClr val="7030A0"/>
                </a:solidFill>
              </a:rPr>
              <a:t>D R E O L P F U Í CH N A</a:t>
            </a:r>
          </a:p>
          <a:p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Ž A R L A N L U O S K</a:t>
            </a:r>
          </a:p>
          <a:p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V I O F D J N R Í A K </a:t>
            </a:r>
            <a:endParaRPr lang="cs-CZ" dirty="0">
              <a:solidFill>
                <a:srgbClr val="00B050"/>
              </a:solidFill>
            </a:endParaRP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7032993"/>
              </p:ext>
            </p:extLst>
          </p:nvPr>
        </p:nvGraphicFramePr>
        <p:xfrm>
          <a:off x="4211960" y="2060848"/>
          <a:ext cx="3528390" cy="49908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588065"/>
                <a:gridCol w="588065"/>
                <a:gridCol w="588065"/>
                <a:gridCol w="588065"/>
                <a:gridCol w="588065"/>
                <a:gridCol w="588065"/>
              </a:tblGrid>
              <a:tr h="499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Users\08C1\AppData\Local\Microsoft\Windows\Temporary Internet Files\Content.IE5\A2754ZST\MC9004246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48680"/>
            <a:ext cx="1908175" cy="1533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7841968"/>
              </p:ext>
            </p:extLst>
          </p:nvPr>
        </p:nvGraphicFramePr>
        <p:xfrm>
          <a:off x="5148064" y="2996952"/>
          <a:ext cx="3863748" cy="4428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1964"/>
                <a:gridCol w="551964"/>
                <a:gridCol w="551964"/>
                <a:gridCol w="551964"/>
                <a:gridCol w="551964"/>
                <a:gridCol w="551964"/>
                <a:gridCol w="551964"/>
              </a:tblGrid>
              <a:tr h="4428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1559544"/>
              </p:ext>
            </p:extLst>
          </p:nvPr>
        </p:nvGraphicFramePr>
        <p:xfrm>
          <a:off x="4427984" y="3789040"/>
          <a:ext cx="3528390" cy="49908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588065"/>
                <a:gridCol w="588065"/>
                <a:gridCol w="588065"/>
                <a:gridCol w="588065"/>
                <a:gridCol w="588065"/>
                <a:gridCol w="588065"/>
              </a:tblGrid>
              <a:tr h="499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5084141"/>
              </p:ext>
            </p:extLst>
          </p:nvPr>
        </p:nvGraphicFramePr>
        <p:xfrm>
          <a:off x="4139951" y="4653136"/>
          <a:ext cx="3504810" cy="49908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584135"/>
                <a:gridCol w="584135"/>
                <a:gridCol w="584135"/>
                <a:gridCol w="584135"/>
                <a:gridCol w="584135"/>
                <a:gridCol w="584135"/>
              </a:tblGrid>
              <a:tr h="499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4712681"/>
              </p:ext>
            </p:extLst>
          </p:nvPr>
        </p:nvGraphicFramePr>
        <p:xfrm>
          <a:off x="3995936" y="5589240"/>
          <a:ext cx="3048000" cy="4523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8000"/>
                <a:gridCol w="508000"/>
                <a:gridCol w="508000"/>
                <a:gridCol w="508000"/>
                <a:gridCol w="508000"/>
                <a:gridCol w="508000"/>
              </a:tblGrid>
              <a:tr h="45239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1" name="Picture 3" descr="C:\Users\08C1\AppData\Local\Microsoft\Windows\Temporary Internet Files\Content.IE5\YYPZW21M\MC9002326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861421">
            <a:off x="-48780" y="4103232"/>
            <a:ext cx="1913021" cy="103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5024446"/>
              </p:ext>
            </p:extLst>
          </p:nvPr>
        </p:nvGraphicFramePr>
        <p:xfrm>
          <a:off x="3779912" y="1315442"/>
          <a:ext cx="2376264" cy="4523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94066"/>
                <a:gridCol w="594066"/>
                <a:gridCol w="594066"/>
                <a:gridCol w="594066"/>
              </a:tblGrid>
              <a:tr h="45239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4" name="Picture 6" descr="C:\Users\08C1\AppData\Local\Microsoft\Windows\Temporary Internet Files\Content.IE5\A2754ZST\MC9001503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76063">
            <a:off x="7184707" y="5135137"/>
            <a:ext cx="1771193" cy="1137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871601" y="1290081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R    Y    B     A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139952" y="2082205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   </a:t>
            </a:r>
            <a:r>
              <a:rPr lang="cs-CZ" sz="2800" dirty="0" smtClean="0">
                <a:solidFill>
                  <a:srgbClr val="FF0000"/>
                </a:solidFill>
              </a:rPr>
              <a:t>Š    K     E    B    L     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172081" y="2921448"/>
            <a:ext cx="38058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 V    E    L    R    Y    B   A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478726" y="3774231"/>
            <a:ext cx="33858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R     O    P     U  CH   A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259172" y="4679556"/>
            <a:ext cx="32976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Ž    R     A    L    O    K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5539861"/>
            <a:ext cx="30925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V   O   D   N    Í     K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3451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1"/>
            <a:ext cx="6965245" cy="548680"/>
          </a:xfrm>
        </p:spPr>
        <p:txBody>
          <a:bodyPr>
            <a:normAutofit fontScale="90000"/>
          </a:bodyPr>
          <a:lstStyle/>
          <a:p>
            <a:r>
              <a:rPr lang="cs-CZ" sz="3200" i="1" dirty="0" smtClean="0">
                <a:solidFill>
                  <a:srgbClr val="C00000"/>
                </a:solidFill>
              </a:rPr>
              <a:t>ČTENÁŘSKÁ MATEMATIKA.</a:t>
            </a:r>
            <a:endParaRPr lang="cs-CZ" sz="3200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27584" y="1052736"/>
            <a:ext cx="3744416" cy="50405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D60093"/>
                </a:solidFill>
              </a:rPr>
              <a:t>Myš + Lenka = __________</a:t>
            </a:r>
          </a:p>
          <a:p>
            <a:pPr marL="0" indent="0">
              <a:buNone/>
            </a:pPr>
            <a:endParaRPr lang="cs-CZ" dirty="0" smtClean="0">
              <a:solidFill>
                <a:srgbClr val="D60093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D60093"/>
                </a:solidFill>
              </a:rPr>
              <a:t>Kolo + toč  = ____________</a:t>
            </a:r>
          </a:p>
          <a:p>
            <a:pPr marL="0" indent="0">
              <a:buNone/>
            </a:pPr>
            <a:endParaRPr lang="cs-CZ" dirty="0" smtClean="0">
              <a:solidFill>
                <a:srgbClr val="D60093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D60093"/>
                </a:solidFill>
              </a:rPr>
              <a:t>Tele + vize = ____________</a:t>
            </a:r>
          </a:p>
          <a:p>
            <a:pPr marL="0" indent="0">
              <a:buNone/>
            </a:pPr>
            <a:endParaRPr lang="cs-CZ" dirty="0" smtClean="0">
              <a:solidFill>
                <a:srgbClr val="D60093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D60093"/>
                </a:solidFill>
              </a:rPr>
              <a:t>Petr + klíč =  ____________</a:t>
            </a:r>
          </a:p>
          <a:p>
            <a:pPr marL="0" indent="0">
              <a:buNone/>
            </a:pPr>
            <a:endParaRPr lang="cs-CZ" dirty="0" smtClean="0">
              <a:solidFill>
                <a:srgbClr val="D60093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D60093"/>
                </a:solidFill>
              </a:rPr>
              <a:t>Petr + olej = ____________</a:t>
            </a:r>
          </a:p>
          <a:p>
            <a:pPr marL="0" indent="0">
              <a:buNone/>
            </a:pPr>
            <a:endParaRPr lang="cs-CZ" dirty="0" smtClean="0">
              <a:solidFill>
                <a:srgbClr val="D60093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D60093"/>
                </a:solidFill>
              </a:rPr>
              <a:t>Dlaň – laň + rak =________</a:t>
            </a:r>
            <a:endParaRPr lang="cs-CZ" dirty="0">
              <a:solidFill>
                <a:srgbClr val="D60093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4008" y="1052736"/>
            <a:ext cx="3744416" cy="51845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Kravata – vata =_________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Perořízek – pero =_______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Perořízek – řízek = _______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Pastvina – vina = ________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Jaromír – mír = __________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Obojek – boje +říše =_____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0305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1"/>
            <a:ext cx="6965245" cy="620688"/>
          </a:xfrm>
        </p:spPr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rgbClr val="D60093"/>
                </a:solidFill>
              </a:rPr>
              <a:t>Umíš číst pozpátku?</a:t>
            </a:r>
            <a:endParaRPr lang="cs-CZ" u="sng" dirty="0">
              <a:solidFill>
                <a:srgbClr val="D60093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755576" y="692696"/>
            <a:ext cx="7560840" cy="554461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i="1" dirty="0" smtClean="0">
                <a:solidFill>
                  <a:srgbClr val="0070C0"/>
                </a:solidFill>
              </a:rPr>
              <a:t>KOBYLAMÁMALÝBOK.</a:t>
            </a:r>
          </a:p>
          <a:p>
            <a:pPr marL="0" indent="0">
              <a:buNone/>
            </a:pPr>
            <a:r>
              <a:rPr lang="cs-CZ" sz="3200" i="1" dirty="0" smtClean="0">
                <a:solidFill>
                  <a:srgbClr val="660066"/>
                </a:solidFill>
              </a:rPr>
              <a:t>JELENOVIPIVONELEJ.</a:t>
            </a:r>
          </a:p>
          <a:p>
            <a:pPr marL="0" indent="0">
              <a:buNone/>
            </a:pPr>
            <a:endParaRPr lang="cs-CZ" sz="3200" i="1" dirty="0">
              <a:solidFill>
                <a:srgbClr val="660066"/>
              </a:solidFill>
            </a:endParaRPr>
          </a:p>
          <a:p>
            <a:pPr marL="0" indent="0">
              <a:buNone/>
            </a:pPr>
            <a:r>
              <a:rPr lang="cs-CZ" sz="3200" i="1" dirty="0" smtClean="0">
                <a:solidFill>
                  <a:srgbClr val="D60093"/>
                </a:solidFill>
              </a:rPr>
              <a:t>JELEN     SKOK              OKO         KRK</a:t>
            </a:r>
          </a:p>
          <a:p>
            <a:pPr marL="0" indent="0">
              <a:buNone/>
            </a:pPr>
            <a:endParaRPr lang="cs-CZ" sz="3200" i="1" dirty="0">
              <a:solidFill>
                <a:srgbClr val="D60093"/>
              </a:solidFill>
            </a:endParaRPr>
          </a:p>
          <a:p>
            <a:pPr marL="0" indent="0">
              <a:buNone/>
            </a:pPr>
            <a:r>
              <a:rPr lang="cs-CZ" sz="3200" i="1" dirty="0" smtClean="0">
                <a:solidFill>
                  <a:srgbClr val="D60093"/>
                </a:solidFill>
              </a:rPr>
              <a:t>KOKS      NELEJ              KUK        DĚD</a:t>
            </a:r>
          </a:p>
          <a:p>
            <a:pPr marL="0" indent="0">
              <a:buNone/>
            </a:pPr>
            <a:endParaRPr lang="cs-CZ" sz="3200" i="1" dirty="0">
              <a:solidFill>
                <a:srgbClr val="D60093"/>
              </a:solidFill>
            </a:endParaRPr>
          </a:p>
          <a:p>
            <a:pPr marL="0" indent="0">
              <a:buNone/>
            </a:pPr>
            <a:r>
              <a:rPr lang="cs-CZ" sz="3200" i="1" dirty="0" smtClean="0">
                <a:solidFill>
                  <a:srgbClr val="D60093"/>
                </a:solidFill>
              </a:rPr>
              <a:t>KEŘ         ZEM                BOB        MIM</a:t>
            </a:r>
          </a:p>
          <a:p>
            <a:pPr marL="0" indent="0">
              <a:buNone/>
            </a:pPr>
            <a:endParaRPr lang="cs-CZ" sz="3200" i="1" dirty="0">
              <a:solidFill>
                <a:srgbClr val="D60093"/>
              </a:solidFill>
            </a:endParaRPr>
          </a:p>
          <a:p>
            <a:pPr marL="0" indent="0">
              <a:buNone/>
            </a:pPr>
            <a:r>
              <a:rPr lang="cs-CZ" sz="3200" i="1" dirty="0" smtClean="0">
                <a:solidFill>
                  <a:srgbClr val="D60093"/>
                </a:solidFill>
              </a:rPr>
              <a:t>MEZ         ŘEK</a:t>
            </a:r>
          </a:p>
          <a:p>
            <a:pPr marL="0" indent="0">
              <a:buNone/>
            </a:pPr>
            <a:endParaRPr lang="cs-CZ" sz="3200" i="1" dirty="0">
              <a:solidFill>
                <a:srgbClr val="660066"/>
              </a:solidFill>
            </a:endParaRPr>
          </a:p>
          <a:p>
            <a:pPr marL="0" indent="0">
              <a:buNone/>
            </a:pPr>
            <a:endParaRPr lang="cs-CZ" sz="3200" i="1" dirty="0" smtClean="0">
              <a:solidFill>
                <a:srgbClr val="660066"/>
              </a:solidFill>
            </a:endParaRPr>
          </a:p>
          <a:p>
            <a:pPr marL="0" indent="0">
              <a:buNone/>
            </a:pPr>
            <a:endParaRPr lang="cs-CZ" sz="3200" i="1" dirty="0">
              <a:solidFill>
                <a:srgbClr val="660066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H="1" flipV="1">
            <a:off x="1907704" y="2693609"/>
            <a:ext cx="529208" cy="91695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1763688" y="2708920"/>
            <a:ext cx="673224" cy="90164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 flipV="1">
            <a:off x="1619672" y="4797152"/>
            <a:ext cx="944488" cy="10081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1619672" y="4797152"/>
            <a:ext cx="944488" cy="8640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1964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-99392"/>
            <a:ext cx="6965245" cy="720080"/>
          </a:xfrm>
        </p:spPr>
        <p:txBody>
          <a:bodyPr>
            <a:normAutofit fontScale="90000"/>
          </a:bodyPr>
          <a:lstStyle/>
          <a:p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Hledej slova!</a:t>
            </a:r>
            <a:endParaRPr lang="cs-CZ" i="1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75586" y="2625141"/>
            <a:ext cx="1733097" cy="13812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 descr="C:\Users\08C1\AppData\Local\Microsoft\Windows\Temporary Internet Files\Content.IE5\YYPZW21M\MC9003358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1714" y="569766"/>
            <a:ext cx="1063350" cy="1935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C1\AppData\Local\Microsoft\Windows\Temporary Internet Files\Content.IE5\A2754ZST\MC9001044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619594" y="4497985"/>
            <a:ext cx="1163438" cy="1548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43582" y="689751"/>
            <a:ext cx="360040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m</a:t>
            </a:r>
          </a:p>
          <a:p>
            <a:r>
              <a:rPr lang="cs-CZ" sz="4400" dirty="0" smtClean="0">
                <a:solidFill>
                  <a:srgbClr val="FF0000"/>
                </a:solidFill>
              </a:rPr>
              <a:t>d</a:t>
            </a:r>
          </a:p>
          <a:p>
            <a:r>
              <a:rPr lang="cs-CZ" sz="4400" dirty="0" smtClean="0">
                <a:solidFill>
                  <a:srgbClr val="FF0000"/>
                </a:solidFill>
              </a:rPr>
              <a:t>p</a:t>
            </a: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07211" y="4077072"/>
            <a:ext cx="360040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00B050"/>
                </a:solidFill>
              </a:rPr>
              <a:t>t</a:t>
            </a:r>
          </a:p>
          <a:p>
            <a:r>
              <a:rPr lang="cs-CZ" sz="4400" dirty="0" smtClean="0">
                <a:solidFill>
                  <a:srgbClr val="00B050"/>
                </a:solidFill>
              </a:rPr>
              <a:t>š</a:t>
            </a:r>
          </a:p>
          <a:p>
            <a:r>
              <a:rPr lang="cs-CZ" sz="4400" dirty="0" smtClean="0">
                <a:solidFill>
                  <a:srgbClr val="00B050"/>
                </a:solidFill>
              </a:rPr>
              <a:t>p</a:t>
            </a:r>
          </a:p>
          <a:p>
            <a:endParaRPr lang="cs-CZ" sz="3600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85193" y="2505650"/>
            <a:ext cx="360040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C000"/>
                </a:solidFill>
              </a:rPr>
              <a:t>k</a:t>
            </a:r>
          </a:p>
          <a:p>
            <a:r>
              <a:rPr lang="cs-CZ" sz="4400" dirty="0" smtClean="0">
                <a:solidFill>
                  <a:srgbClr val="FFC000"/>
                </a:solidFill>
              </a:rPr>
              <a:t>p</a:t>
            </a:r>
          </a:p>
          <a:p>
            <a:r>
              <a:rPr lang="cs-CZ" sz="4400" dirty="0" smtClean="0">
                <a:solidFill>
                  <a:srgbClr val="FFC000"/>
                </a:solidFill>
              </a:rPr>
              <a:t>h</a:t>
            </a:r>
          </a:p>
          <a:p>
            <a:endParaRPr lang="cs-CZ" sz="3600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1619672" y="1697670"/>
            <a:ext cx="864096" cy="1"/>
          </a:xfrm>
          <a:prstGeom prst="line">
            <a:avLst/>
          </a:prstGeom>
          <a:ln>
            <a:solidFill>
              <a:schemeClr val="accent5">
                <a:lumMod val="50000"/>
              </a:schemeClr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1757271" y="1729448"/>
            <a:ext cx="727922" cy="615570"/>
          </a:xfrm>
          <a:prstGeom prst="line">
            <a:avLst/>
          </a:prstGeom>
          <a:ln>
            <a:solidFill>
              <a:schemeClr val="accent5">
                <a:lumMod val="50000"/>
              </a:schemeClr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2861645" y="3789040"/>
            <a:ext cx="864096" cy="432048"/>
          </a:xfrm>
          <a:prstGeom prst="line">
            <a:avLst/>
          </a:prstGeom>
          <a:ln>
            <a:solidFill>
              <a:schemeClr val="accent5">
                <a:lumMod val="50000"/>
              </a:schemeClr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940968" y="2924944"/>
            <a:ext cx="864096" cy="432048"/>
          </a:xfrm>
          <a:prstGeom prst="line">
            <a:avLst/>
          </a:prstGeom>
          <a:ln>
            <a:solidFill>
              <a:schemeClr val="accent5">
                <a:lumMod val="50000"/>
              </a:schemeClr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1399247" y="5272257"/>
            <a:ext cx="864096" cy="581719"/>
          </a:xfrm>
          <a:prstGeom prst="line">
            <a:avLst/>
          </a:prstGeom>
          <a:ln>
            <a:solidFill>
              <a:schemeClr val="accent5">
                <a:lumMod val="50000"/>
              </a:schemeClr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367251" y="4509120"/>
            <a:ext cx="907389" cy="504056"/>
          </a:xfrm>
          <a:prstGeom prst="line">
            <a:avLst/>
          </a:prstGeom>
          <a:ln>
            <a:solidFill>
              <a:schemeClr val="accent5">
                <a:lumMod val="50000"/>
              </a:schemeClr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707082" y="1202014"/>
            <a:ext cx="776686" cy="495656"/>
          </a:xfrm>
          <a:prstGeom prst="line">
            <a:avLst/>
          </a:prstGeom>
          <a:ln>
            <a:solidFill>
              <a:schemeClr val="accent5">
                <a:lumMod val="50000"/>
              </a:schemeClr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2928026" y="3501008"/>
            <a:ext cx="864096" cy="1"/>
          </a:xfrm>
          <a:prstGeom prst="line">
            <a:avLst/>
          </a:prstGeom>
          <a:ln>
            <a:solidFill>
              <a:schemeClr val="accent5">
                <a:lumMod val="50000"/>
              </a:schemeClr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1410544" y="5157192"/>
            <a:ext cx="864096" cy="1"/>
          </a:xfrm>
          <a:prstGeom prst="line">
            <a:avLst/>
          </a:prstGeom>
          <a:ln>
            <a:solidFill>
              <a:schemeClr val="accent5">
                <a:lumMod val="50000"/>
              </a:schemeClr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072" name="TextovéPole 3071"/>
          <p:cNvSpPr txBox="1"/>
          <p:nvPr/>
        </p:nvSpPr>
        <p:spPr>
          <a:xfrm>
            <a:off x="5791850" y="2282096"/>
            <a:ext cx="3312368" cy="1938992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____________</a:t>
            </a:r>
          </a:p>
          <a:p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________________________</a:t>
            </a:r>
            <a:endParaRPr lang="cs-CZ" sz="4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314591" y="361486"/>
            <a:ext cx="3312368" cy="1938992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____________</a:t>
            </a:r>
          </a:p>
          <a:p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________________________</a:t>
            </a:r>
            <a:endParaRPr lang="cs-CZ" sz="4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314591" y="4326488"/>
            <a:ext cx="3312368" cy="1938992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____________</a:t>
            </a:r>
          </a:p>
          <a:p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________________________</a:t>
            </a:r>
            <a:endParaRPr lang="cs-CZ" sz="4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073" name="TextovéPole 3072"/>
          <p:cNvSpPr txBox="1"/>
          <p:nvPr/>
        </p:nvSpPr>
        <p:spPr>
          <a:xfrm>
            <a:off x="6407108" y="366585"/>
            <a:ext cx="11913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i="1" dirty="0" smtClean="0">
                <a:solidFill>
                  <a:srgbClr val="FF0000"/>
                </a:solidFill>
              </a:rPr>
              <a:t>mrak</a:t>
            </a:r>
            <a:endParaRPr lang="cs-CZ" sz="3600" i="1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372641" y="944336"/>
            <a:ext cx="10631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i="1" dirty="0" smtClean="0">
                <a:solidFill>
                  <a:srgbClr val="FF0000"/>
                </a:solidFill>
              </a:rPr>
              <a:t>drak</a:t>
            </a:r>
            <a:endParaRPr lang="cs-CZ" sz="3600" i="1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407108" y="1537708"/>
            <a:ext cx="10615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i="1" dirty="0" smtClean="0">
                <a:solidFill>
                  <a:srgbClr val="FF0000"/>
                </a:solidFill>
              </a:rPr>
              <a:t>prak</a:t>
            </a:r>
            <a:endParaRPr lang="cs-CZ" sz="3600" i="1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759964" y="2208347"/>
            <a:ext cx="9925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i="1" dirty="0" smtClean="0">
                <a:solidFill>
                  <a:srgbClr val="FFC000"/>
                </a:solidFill>
              </a:rPr>
              <a:t>kluk</a:t>
            </a:r>
            <a:endParaRPr lang="cs-CZ" sz="3600" i="1" dirty="0">
              <a:solidFill>
                <a:srgbClr val="FFC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718904" y="2819543"/>
            <a:ext cx="10134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i="1" dirty="0" smtClean="0">
                <a:solidFill>
                  <a:srgbClr val="FFC000"/>
                </a:solidFill>
              </a:rPr>
              <a:t>pluk</a:t>
            </a:r>
            <a:endParaRPr lang="cs-CZ" sz="3600" i="1" dirty="0">
              <a:solidFill>
                <a:srgbClr val="FFC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718904" y="3465874"/>
            <a:ext cx="10182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i="1" dirty="0" smtClean="0">
                <a:solidFill>
                  <a:srgbClr val="FFC000"/>
                </a:solidFill>
              </a:rPr>
              <a:t>hluk</a:t>
            </a:r>
            <a:endParaRPr lang="cs-CZ" sz="3600" i="1" dirty="0">
              <a:solidFill>
                <a:srgbClr val="FFC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379004" y="4249728"/>
            <a:ext cx="11063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i="1" dirty="0" smtClean="0">
                <a:solidFill>
                  <a:srgbClr val="00B050"/>
                </a:solidFill>
              </a:rPr>
              <a:t>trám</a:t>
            </a:r>
            <a:endParaRPr lang="cs-CZ" sz="3600" i="1" dirty="0">
              <a:solidFill>
                <a:srgbClr val="00B05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316828" y="4916785"/>
            <a:ext cx="11785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i="1" dirty="0" smtClean="0">
                <a:solidFill>
                  <a:srgbClr val="00B050"/>
                </a:solidFill>
              </a:rPr>
              <a:t>šrám</a:t>
            </a:r>
            <a:endParaRPr lang="cs-CZ" sz="3600" i="1" dirty="0">
              <a:solidFill>
                <a:srgbClr val="00B05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6316828" y="5479938"/>
            <a:ext cx="12121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i="1" dirty="0" smtClean="0">
                <a:solidFill>
                  <a:srgbClr val="00B050"/>
                </a:solidFill>
              </a:rPr>
              <a:t>prám</a:t>
            </a:r>
            <a:endParaRPr lang="cs-CZ" sz="3600" i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5148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140318"/>
            <a:ext cx="3726626" cy="40706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904" y="836712"/>
            <a:ext cx="4511636" cy="5040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C:\Users\08C1\AppData\Local\Microsoft\Windows\Temporary Internet Files\Content.IE5\YYPZW21M\MC9002171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4147" y="2541852"/>
            <a:ext cx="498273" cy="498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C1\AppData\Local\Microsoft\Windows\Temporary Internet Files\Content.IE5\YYPZW21M\MC9002171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3504" y="2541852"/>
            <a:ext cx="475223" cy="475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08C1\AppData\Local\Microsoft\Windows\Temporary Internet Files\Content.IE5\K0O7W0UI\MM900185571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3" y="3354866"/>
            <a:ext cx="973746" cy="818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C1\AppData\Local\Microsoft\Windows\Temporary Internet Files\Content.IE5\S7687CZ2\MC9003450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9257" y="3141582"/>
            <a:ext cx="886055" cy="426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C1\AppData\Local\Microsoft\Windows\Temporary Internet Files\Content.IE5\YYPZW21M\MC90041263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9257" y="3933056"/>
            <a:ext cx="1223809" cy="700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8C1\AppData\Local\Microsoft\Windows\Temporary Internet Files\Content.IE5\YYPZW21M\MC90032957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2415" y="4746932"/>
            <a:ext cx="1254000" cy="757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08C1\AppData\Local\Microsoft\Windows\Temporary Internet Files\Content.IE5\DE4CGPLA\MC90001431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3" y="5164867"/>
            <a:ext cx="880567" cy="104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20206"/>
            <a:ext cx="648072" cy="989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 descr="C:\Users\08C1\AppData\Local\Microsoft\Windows\Temporary Internet Files\Content.IE5\A2754ZST\MC90039145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2296" y="1349875"/>
            <a:ext cx="1197404" cy="790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08C1\AppData\Local\Microsoft\Windows\Temporary Internet Files\Content.IE5\YYPZW21M\MC90025079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614403">
            <a:off x="571353" y="1793913"/>
            <a:ext cx="864663" cy="1064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7438" y="3379170"/>
            <a:ext cx="1319096" cy="601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5" name="Picture 17" descr="C:\Users\08C1\AppData\Local\Microsoft\Windows\Temporary Internet Files\Content.IE5\K0O7W0UI\MC900412556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2897" y="3862535"/>
            <a:ext cx="848178" cy="841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909342">
            <a:off x="-28044" y="5207120"/>
            <a:ext cx="1093895" cy="9615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1" name="Picture 23" descr="C:\Users\08C1\AppData\Local\Microsoft\Windows\Temporary Internet Files\Content.IE5\K0O7W0UI\MC900437055[1].png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1912" y="3250361"/>
            <a:ext cx="1195596" cy="1195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C:\Users\08C1\AppData\Local\Microsoft\Windows\Temporary Internet Files\Content.IE5\DE4CGPLA\MP900425216[1].jp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3602433" y="2714457"/>
            <a:ext cx="1069107" cy="699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58050" y="-176293"/>
            <a:ext cx="6965245" cy="849101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Namáhej</a:t>
            </a:r>
            <a:r>
              <a:rPr lang="cs-CZ" dirty="0" smtClean="0">
                <a:solidFill>
                  <a:srgbClr val="D60093"/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hlavičku!</a:t>
            </a:r>
            <a:endParaRPr lang="cs-CZ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58234" y="1132994"/>
            <a:ext cx="516488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</a:rPr>
              <a:t>U</a:t>
            </a:r>
          </a:p>
          <a:p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</a:rPr>
              <a:t>Ž</a:t>
            </a:r>
          </a:p>
          <a:p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</a:rPr>
              <a:t>J</a:t>
            </a:r>
          </a:p>
          <a:p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</a:rPr>
              <a:t>E</a:t>
            </a:r>
          </a:p>
          <a:p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</a:rPr>
              <a:t>Z</a:t>
            </a:r>
          </a:p>
          <a:p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</a:rPr>
              <a:t>E</a:t>
            </a:r>
          </a:p>
          <a:p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</a:rPr>
              <a:t>M</a:t>
            </a:r>
          </a:p>
          <a:p>
            <a:r>
              <a:rPr lang="cs-CZ" sz="3200" dirty="0">
                <a:solidFill>
                  <a:schemeClr val="accent5">
                    <a:lumMod val="75000"/>
                  </a:schemeClr>
                </a:solidFill>
              </a:rPr>
              <a:t>Ě</a:t>
            </a:r>
            <a:endParaRPr lang="cs-CZ" sz="3200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732240" y="2473773"/>
            <a:ext cx="51295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5">
                    <a:lumMod val="75000"/>
                  </a:schemeClr>
                </a:solidFill>
              </a:rPr>
              <a:t>Č</a:t>
            </a:r>
          </a:p>
          <a:p>
            <a:r>
              <a:rPr lang="cs-CZ" sz="3600" dirty="0" smtClean="0">
                <a:solidFill>
                  <a:schemeClr val="accent5">
                    <a:lumMod val="75000"/>
                  </a:schemeClr>
                </a:solidFill>
              </a:rPr>
              <a:t>T</a:t>
            </a:r>
          </a:p>
          <a:p>
            <a:r>
              <a:rPr lang="cs-CZ" sz="3600" dirty="0" smtClean="0">
                <a:solidFill>
                  <a:schemeClr val="accent5">
                    <a:lumMod val="75000"/>
                  </a:schemeClr>
                </a:solidFill>
              </a:rPr>
              <a:t>E</a:t>
            </a:r>
          </a:p>
          <a:p>
            <a:r>
              <a:rPr lang="cs-CZ" sz="3600" dirty="0" smtClean="0">
                <a:solidFill>
                  <a:schemeClr val="accent5">
                    <a:lumMod val="75000"/>
                  </a:schemeClr>
                </a:solidFill>
              </a:rPr>
              <a:t>N</a:t>
            </a:r>
          </a:p>
          <a:p>
            <a:r>
              <a:rPr lang="cs-CZ" sz="3600" dirty="0" smtClean="0">
                <a:solidFill>
                  <a:schemeClr val="accent5">
                    <a:lumMod val="75000"/>
                  </a:schemeClr>
                </a:solidFill>
              </a:rPr>
              <a:t>Á</a:t>
            </a:r>
          </a:p>
          <a:p>
            <a:r>
              <a:rPr lang="cs-CZ" sz="3600" dirty="0">
                <a:solidFill>
                  <a:schemeClr val="accent5">
                    <a:lumMod val="75000"/>
                  </a:schemeClr>
                </a:solidFill>
              </a:rPr>
              <a:t>Ř</a:t>
            </a:r>
            <a:endParaRPr lang="cs-CZ" sz="3600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2881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10800000" flipV="1">
            <a:off x="817581" y="548681"/>
            <a:ext cx="7175351" cy="258361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323528" y="260648"/>
            <a:ext cx="8136903" cy="5544616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Obrázky byly vytvořeny v otevřené galerii </a:t>
            </a:r>
          </a:p>
          <a:p>
            <a:pPr marL="0" indent="0">
              <a:buNone/>
            </a:pPr>
            <a:r>
              <a:rPr lang="cs-CZ" dirty="0" smtClean="0"/>
              <a:t>Microsoft </a:t>
            </a:r>
            <a:r>
              <a:rPr lang="cs-CZ" dirty="0" err="1" smtClean="0"/>
              <a:t>office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Text je vytvořen autorem materiálu.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10.6.2012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727956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346</TotalTime>
  <Words>399</Words>
  <Application>Microsoft Office PowerPoint</Application>
  <PresentationFormat>Předvádění na obrazovce (4:3)</PresentationFormat>
  <Paragraphs>135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Špendlík</vt:lpstr>
      <vt:lpstr>Prezentace aplikace PowerPoint</vt:lpstr>
      <vt:lpstr>Prezentace aplikace PowerPoint</vt:lpstr>
      <vt:lpstr>Vylušti hádanky!</vt:lpstr>
      <vt:lpstr>Hledej vodní živočichy. Podtrhni každé druhé písmeno.</vt:lpstr>
      <vt:lpstr>ČTENÁŘSKÁ MATEMATIKA.</vt:lpstr>
      <vt:lpstr>Umíš číst pozpátku?</vt:lpstr>
      <vt:lpstr>Hledej slova!</vt:lpstr>
      <vt:lpstr>Namáhej hlavičku!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28</cp:revision>
  <dcterms:created xsi:type="dcterms:W3CDTF">2011-12-08T22:40:27Z</dcterms:created>
  <dcterms:modified xsi:type="dcterms:W3CDTF">2012-08-22T11:01:32Z</dcterms:modified>
</cp:coreProperties>
</file>