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11"/>
  </p:notesMasterIdLst>
  <p:sldIdLst>
    <p:sldId id="264" r:id="rId3"/>
    <p:sldId id="262" r:id="rId4"/>
    <p:sldId id="261" r:id="rId5"/>
    <p:sldId id="256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VY_32_INOVACE_05_Televizní víkend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Téma:Televizní víkend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9EB922-CB9B-42C4-93B0-3ABA720AE186}" type="presOf" srcId="{445C7998-7549-48B0-BD68-D4F0167F02E5}" destId="{BC35EE03-4121-4EF9-923D-7CB6D30D358D}" srcOrd="0" destOrd="0" presId="urn:microsoft.com/office/officeart/2005/8/layout/target3"/>
    <dgm:cxn modelId="{CCCF835B-B909-41E5-AFB3-6801BC6F8CCA}" type="presOf" srcId="{C73C7642-F245-4585-8F88-243F9FAEF6CA}" destId="{97289DF2-90F4-4EC2-A9FC-633B00BAB610}" srcOrd="0" destOrd="0" presId="urn:microsoft.com/office/officeart/2005/8/layout/target3"/>
    <dgm:cxn modelId="{8FD01EE9-578E-467F-9EBD-FC5B8F55D5FC}" type="presOf" srcId="{019433A1-1324-4DE1-9E6F-32B851095F74}" destId="{A3817367-F2BC-482F-8832-FA00B51DCCF3}" srcOrd="0" destOrd="0" presId="urn:microsoft.com/office/officeart/2005/8/layout/target3"/>
    <dgm:cxn modelId="{DE6EEE44-92A1-4B91-AA04-3D28DAEB1C83}" type="presOf" srcId="{FBBFC3EA-9D9D-4F3A-BEA6-9C2C0E46BF20}" destId="{832BF48F-0145-4429-9E02-8FCA946CCE9E}" srcOrd="1" destOrd="0" presId="urn:microsoft.com/office/officeart/2005/8/layout/target3"/>
    <dgm:cxn modelId="{08BA3104-6FAE-455F-98ED-4EF75EC35528}" type="presOf" srcId="{EBC41103-E2E5-4D48-9B4B-425520D3D098}" destId="{50C2F88D-8688-44C2-A854-691F34009D3B}" srcOrd="0" destOrd="0" presId="urn:microsoft.com/office/officeart/2005/8/layout/target3"/>
    <dgm:cxn modelId="{EAF040DB-9786-441D-8EE2-7C8CA96D8219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6CFF1B0-CD13-46A0-9DA1-97E4BF93B372}" type="presOf" srcId="{DAEA276B-ECF9-46F6-A7D3-4693B2D32BC4}" destId="{CDED6FE3-AD8F-4ACC-B6B8-710EDDD97598}" srcOrd="0" destOrd="0" presId="urn:microsoft.com/office/officeart/2005/8/layout/target3"/>
    <dgm:cxn modelId="{BE88048F-EC9C-4E67-9484-70F61181A24D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99C3527-FDEE-4924-837E-1B394245F2F6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8BFAE8B-A5CC-42AF-AE08-A2C5EB6F4A9C}" type="presOf" srcId="{C73C7642-F245-4585-8F88-243F9FAEF6CA}" destId="{AA41A67C-3D3F-4AE9-9E0F-5D7F7BB2E741}" srcOrd="1" destOrd="0" presId="urn:microsoft.com/office/officeart/2005/8/layout/target3"/>
    <dgm:cxn modelId="{516ED432-4953-4577-A586-89E5B8BDDC49}" type="presOf" srcId="{445C7998-7549-48B0-BD68-D4F0167F02E5}" destId="{4D19AB04-24FA-40C2-B203-52AE3D15E171}" srcOrd="1" destOrd="0" presId="urn:microsoft.com/office/officeart/2005/8/layout/target3"/>
    <dgm:cxn modelId="{FDC211C3-6CB5-475F-B55A-A54B74704EF1}" type="presOf" srcId="{019433A1-1324-4DE1-9E6F-32B851095F74}" destId="{E7297F21-D4FD-4A41-AE58-814D01A6B5E7}" srcOrd="1" destOrd="0" presId="urn:microsoft.com/office/officeart/2005/8/layout/target3"/>
    <dgm:cxn modelId="{3CD207CA-9324-413E-8A6B-F48D8ED5D07C}" type="presOf" srcId="{FBBFC3EA-9D9D-4F3A-BEA6-9C2C0E46BF20}" destId="{643EA938-EDE0-4533-ACCC-D2BD6F3A527C}" srcOrd="0" destOrd="0" presId="urn:microsoft.com/office/officeart/2005/8/layout/target3"/>
    <dgm:cxn modelId="{1075BFE9-2BED-471E-B045-32D2D69EE2E5}" type="presParOf" srcId="{71045F8C-00FA-488E-A7BD-E2E6753D979D}" destId="{3577EC6B-C980-4F34-8C69-4365E7B8FC8C}" srcOrd="0" destOrd="0" presId="urn:microsoft.com/office/officeart/2005/8/layout/target3"/>
    <dgm:cxn modelId="{C72AACA6-6880-4115-808F-6F5E9CF9EAD0}" type="presParOf" srcId="{71045F8C-00FA-488E-A7BD-E2E6753D979D}" destId="{6940EB87-DC1D-4BC3-9408-9AC2E1FFC039}" srcOrd="1" destOrd="0" presId="urn:microsoft.com/office/officeart/2005/8/layout/target3"/>
    <dgm:cxn modelId="{4CD2067F-6B61-415E-B7BF-E65A8FC1B266}" type="presParOf" srcId="{71045F8C-00FA-488E-A7BD-E2E6753D979D}" destId="{BC35EE03-4121-4EF9-923D-7CB6D30D358D}" srcOrd="2" destOrd="0" presId="urn:microsoft.com/office/officeart/2005/8/layout/target3"/>
    <dgm:cxn modelId="{48A36D03-98E2-4B38-9C0F-9C1787497671}" type="presParOf" srcId="{71045F8C-00FA-488E-A7BD-E2E6753D979D}" destId="{C95EEA27-3CBF-4645-A92D-9D8AF5C1CBFC}" srcOrd="3" destOrd="0" presId="urn:microsoft.com/office/officeart/2005/8/layout/target3"/>
    <dgm:cxn modelId="{66A82E68-227A-40EB-8A38-D3DF34A4FB67}" type="presParOf" srcId="{71045F8C-00FA-488E-A7BD-E2E6753D979D}" destId="{851BB866-B6AE-4566-893F-4C635BA974FC}" srcOrd="4" destOrd="0" presId="urn:microsoft.com/office/officeart/2005/8/layout/target3"/>
    <dgm:cxn modelId="{A6B24C4F-D012-4048-B277-DE6BEED5CA24}" type="presParOf" srcId="{71045F8C-00FA-488E-A7BD-E2E6753D979D}" destId="{643EA938-EDE0-4533-ACCC-D2BD6F3A527C}" srcOrd="5" destOrd="0" presId="urn:microsoft.com/office/officeart/2005/8/layout/target3"/>
    <dgm:cxn modelId="{F6C5ED15-C66F-45F7-B8B1-6D344A41C3A9}" type="presParOf" srcId="{71045F8C-00FA-488E-A7BD-E2E6753D979D}" destId="{92F31B18-D66D-4CC7-89B9-378928DE877D}" srcOrd="6" destOrd="0" presId="urn:microsoft.com/office/officeart/2005/8/layout/target3"/>
    <dgm:cxn modelId="{548F52EF-27DD-4D69-8D5A-DFD06BC4581D}" type="presParOf" srcId="{71045F8C-00FA-488E-A7BD-E2E6753D979D}" destId="{902074E1-B931-4618-97F1-FADBE82E9C3C}" srcOrd="7" destOrd="0" presId="urn:microsoft.com/office/officeart/2005/8/layout/target3"/>
    <dgm:cxn modelId="{94A096BD-9E99-440B-99B5-EF906D56BB15}" type="presParOf" srcId="{71045F8C-00FA-488E-A7BD-E2E6753D979D}" destId="{A3817367-F2BC-482F-8832-FA00B51DCCF3}" srcOrd="8" destOrd="0" presId="urn:microsoft.com/office/officeart/2005/8/layout/target3"/>
    <dgm:cxn modelId="{BE975EED-78B1-403A-A370-AB41A2D7BAD3}" type="presParOf" srcId="{71045F8C-00FA-488E-A7BD-E2E6753D979D}" destId="{626ABFF6-56C8-4386-B662-68EC364EED9D}" srcOrd="9" destOrd="0" presId="urn:microsoft.com/office/officeart/2005/8/layout/target3"/>
    <dgm:cxn modelId="{D3483CE7-8273-4B16-8A29-20D73F018922}" type="presParOf" srcId="{71045F8C-00FA-488E-A7BD-E2E6753D979D}" destId="{6DB11F1C-D028-4800-9625-6611CA9DE6D4}" srcOrd="10" destOrd="0" presId="urn:microsoft.com/office/officeart/2005/8/layout/target3"/>
    <dgm:cxn modelId="{702E965C-5CF7-4D0D-90A8-A9EA91313960}" type="presParOf" srcId="{71045F8C-00FA-488E-A7BD-E2E6753D979D}" destId="{CDED6FE3-AD8F-4ACC-B6B8-710EDDD97598}" srcOrd="11" destOrd="0" presId="urn:microsoft.com/office/officeart/2005/8/layout/target3"/>
    <dgm:cxn modelId="{8EAFCE18-BA51-410A-8FEA-B9EA548D10DE}" type="presParOf" srcId="{71045F8C-00FA-488E-A7BD-E2E6753D979D}" destId="{397AC6D7-84A6-4150-958F-83C92D9ACF38}" srcOrd="12" destOrd="0" presId="urn:microsoft.com/office/officeart/2005/8/layout/target3"/>
    <dgm:cxn modelId="{93D69A29-4227-430B-A95F-1B00FDFA38BA}" type="presParOf" srcId="{71045F8C-00FA-488E-A7BD-E2E6753D979D}" destId="{D7419528-33A6-416D-9E64-B3F7915C5149}" srcOrd="13" destOrd="0" presId="urn:microsoft.com/office/officeart/2005/8/layout/target3"/>
    <dgm:cxn modelId="{6BFDE51E-E926-4A87-8B04-A2E6362E1107}" type="presParOf" srcId="{71045F8C-00FA-488E-A7BD-E2E6753D979D}" destId="{97289DF2-90F4-4EC2-A9FC-633B00BAB610}" srcOrd="14" destOrd="0" presId="urn:microsoft.com/office/officeart/2005/8/layout/target3"/>
    <dgm:cxn modelId="{4C91C2F0-B106-43A2-87C6-C226A2F2A24D}" type="presParOf" srcId="{71045F8C-00FA-488E-A7BD-E2E6753D979D}" destId="{234EBA9D-95B4-4C20-A84E-6F65F1085DC6}" srcOrd="15" destOrd="0" presId="urn:microsoft.com/office/officeart/2005/8/layout/target3"/>
    <dgm:cxn modelId="{424779FB-3518-42E6-9352-07493C14B3F2}" type="presParOf" srcId="{71045F8C-00FA-488E-A7BD-E2E6753D979D}" destId="{12255512-213F-41DF-90A6-8B4CD74A2B52}" srcOrd="16" destOrd="0" presId="urn:microsoft.com/office/officeart/2005/8/layout/target3"/>
    <dgm:cxn modelId="{1BE125C0-B8C7-475C-88DA-9167E650EBA1}" type="presParOf" srcId="{71045F8C-00FA-488E-A7BD-E2E6753D979D}" destId="{50C2F88D-8688-44C2-A854-691F34009D3B}" srcOrd="17" destOrd="0" presId="urn:microsoft.com/office/officeart/2005/8/layout/target3"/>
    <dgm:cxn modelId="{1B6F61DE-CF44-4D07-AAA1-E339C1A6BC55}" type="presParOf" srcId="{71045F8C-00FA-488E-A7BD-E2E6753D979D}" destId="{4D19AB04-24FA-40C2-B203-52AE3D15E171}" srcOrd="18" destOrd="0" presId="urn:microsoft.com/office/officeart/2005/8/layout/target3"/>
    <dgm:cxn modelId="{668E5946-3E55-4FB2-A8A4-65B44AE924B0}" type="presParOf" srcId="{71045F8C-00FA-488E-A7BD-E2E6753D979D}" destId="{832BF48F-0145-4429-9E02-8FCA946CCE9E}" srcOrd="19" destOrd="0" presId="urn:microsoft.com/office/officeart/2005/8/layout/target3"/>
    <dgm:cxn modelId="{69FE0CC0-DDCB-45C1-8A78-7FD2C02BC96B}" type="presParOf" srcId="{71045F8C-00FA-488E-A7BD-E2E6753D979D}" destId="{E7297F21-D4FD-4A41-AE58-814D01A6B5E7}" srcOrd="20" destOrd="0" presId="urn:microsoft.com/office/officeart/2005/8/layout/target3"/>
    <dgm:cxn modelId="{348DE712-3D26-420D-9BE7-95D719D10A7A}" type="presParOf" srcId="{71045F8C-00FA-488E-A7BD-E2E6753D979D}" destId="{F69A1436-182C-465B-AD7F-FE48E0C090C1}" srcOrd="21" destOrd="0" presId="urn:microsoft.com/office/officeart/2005/8/layout/target3"/>
    <dgm:cxn modelId="{49A787AA-9C76-4C7E-98F3-6EC4FCB96FCA}" type="presParOf" srcId="{71045F8C-00FA-488E-A7BD-E2E6753D979D}" destId="{AA41A67C-3D3F-4AE9-9E0F-5D7F7BB2E741}" srcOrd="22" destOrd="0" presId="urn:microsoft.com/office/officeart/2005/8/layout/target3"/>
    <dgm:cxn modelId="{C74D92B5-6A91-4B06-8F9F-4FBED3C503A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VY_32_INOVACE_05_Televizní víkend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Téma:Televizní víkend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14C435-C4F9-4B3D-BCD8-6EAC8B7135D7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907609-9F25-49CB-A0EC-C6F47110A5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588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07609-9F25-49CB-A0EC-C6F47110A5F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329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 písí fixem</a:t>
            </a:r>
            <a:r>
              <a:rPr lang="cs-CZ" baseline="0" smtClean="0"/>
              <a:t> na tabuli.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07609-9F25-49CB-A0EC-C6F47110A5F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789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Ptáme se žáků,zda</a:t>
            </a:r>
            <a:r>
              <a:rPr lang="cs-CZ" baseline="0" smtClean="0"/>
              <a:t> je některé podst.jm.vlastním jménem.Určujeme tedy JMÉNA OBECNÁ.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07609-9F25-49CB-A0EC-C6F47110A5F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335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Samostatná</a:t>
            </a:r>
            <a:r>
              <a:rPr lang="cs-CZ" baseline="0" smtClean="0"/>
              <a:t> práce.Úkol 6 je doplňující-pro rychlé žáky.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907609-9F25-49CB-A0EC-C6F47110A5F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376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97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919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165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98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39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37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86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08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54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60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DF2ECAC-7E11-4728-BB1A-F4861DD90F60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5978BC9-6362-45C1-8FBE-8F74526A24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188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1922423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4260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Pro 4.až 5.ročník</a:t>
            </a:r>
          </a:p>
          <a:p>
            <a:r>
              <a:rPr lang="cs-CZ" smtClean="0"/>
              <a:t>Práce s interaktivní tabulí</a:t>
            </a:r>
          </a:p>
          <a:p>
            <a:r>
              <a:rPr lang="cs-CZ" smtClean="0"/>
              <a:t>Motivační rozhovor na téma Televizní víkend</a:t>
            </a:r>
          </a:p>
          <a:p>
            <a:r>
              <a:rPr lang="cs-CZ" smtClean="0"/>
              <a:t>Jazykový rozbor:vlastní a obecná jména,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mluvnické kategorie podstatných jmen</a:t>
            </a:r>
          </a:p>
          <a:p>
            <a:r>
              <a:rPr lang="cs-CZ" smtClean="0"/>
              <a:t>Inovace:materiál vybízí </a:t>
            </a:r>
            <a:r>
              <a:rPr lang="cs-CZ" smtClean="0"/>
              <a:t>prostřednictvím interaktivní tabule žáky</a:t>
            </a:r>
            <a:r>
              <a:rPr lang="cs-CZ"/>
              <a:t> </a:t>
            </a:r>
            <a:r>
              <a:rPr lang="cs-CZ" smtClean="0"/>
              <a:t>k </a:t>
            </a:r>
            <a:r>
              <a:rPr lang="cs-CZ" smtClean="0"/>
              <a:t>aktivitě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1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Televizní víkend-motivační rozhovor</a:t>
            </a:r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r>
              <a:rPr lang="cs-CZ" smtClean="0"/>
              <a:t>Vlastní jména</a:t>
            </a:r>
          </a:p>
          <a:p>
            <a:pPr>
              <a:buFont typeface="Courier New" pitchFamily="49" charset="0"/>
              <a:buChar char="o"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r>
              <a:rPr lang="cs-CZ" smtClean="0"/>
              <a:t>Obecná jména</a:t>
            </a:r>
          </a:p>
          <a:p>
            <a:pPr marL="0" indent="0">
              <a:buNone/>
            </a:pPr>
            <a:r>
              <a:rPr lang="cs-CZ" smtClean="0"/>
              <a:t>  Mluvnické kategorie podstatných jmen</a:t>
            </a:r>
          </a:p>
          <a:p>
            <a:pPr marL="0" indent="0">
              <a:buNone/>
            </a:pPr>
            <a:endParaRPr lang="cs-CZ" smtClean="0"/>
          </a:p>
          <a:p>
            <a:pPr>
              <a:buFont typeface="Courier New" pitchFamily="49" charset="0"/>
              <a:buChar char="o"/>
            </a:pPr>
            <a:r>
              <a:rPr lang="cs-CZ"/>
              <a:t> S</a:t>
            </a:r>
            <a:r>
              <a:rPr lang="cs-CZ" smtClean="0"/>
              <a:t>amostatná práce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18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Televizní víkend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8830" y="471424"/>
            <a:ext cx="8183880" cy="18311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>
                <a:solidFill>
                  <a:schemeClr val="accent1"/>
                </a:solidFill>
              </a:rPr>
              <a:t>Nechtělo se mi ven.V televizi se míhaly postavičky jedna za druhou a vyprávěly své příběhy.</a:t>
            </a:r>
            <a:endParaRPr lang="cs-CZ" sz="3600">
              <a:solidFill>
                <a:schemeClr val="accent1"/>
              </a:solidFill>
            </a:endParaRPr>
          </a:p>
        </p:txBody>
      </p:sp>
      <p:pic>
        <p:nvPicPr>
          <p:cNvPr id="1027" name="Picture 3" descr="C:\Users\Kolářová\AppData\Local\Microsoft\Windows\Temporary Internet Files\Content.IE5\AM1I8PN9\MC900432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19335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AM1I8PN9\MC900441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456" y="2575004"/>
            <a:ext cx="11811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DE4CGPLA\MC9003616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34267"/>
            <a:ext cx="1672438" cy="189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S7687CZ2\MC9004321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911" y="2302594"/>
            <a:ext cx="1704975" cy="191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AM1I8PN9\MC9004321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344" y="2051957"/>
            <a:ext cx="1844675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Kolářová\AppData\Local\Microsoft\Windows\Temporary Internet Files\Content.IE5\AM1I8PN9\MC9002811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07" y="3739431"/>
            <a:ext cx="1972147" cy="187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Kolářová\AppData\Local\Microsoft\Windows\Temporary Internet Files\Content.IE5\S7687CZ2\MM90028278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823" y="2200223"/>
            <a:ext cx="165843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Kolářová\AppData\Local\Microsoft\Windows\Temporary Internet Files\Content.IE5\DE4CGPLA\MC9002152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809" y="4354576"/>
            <a:ext cx="1379145" cy="185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46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84904" y="548680"/>
            <a:ext cx="8565165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Napiš vlastní jméno </a:t>
            </a:r>
          </a:p>
          <a:p>
            <a:pPr algn="ctr"/>
            <a:r>
              <a:rPr lang="cs-CZ" sz="3200" b="1" cap="all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postavy z televizní obrazovky.</a:t>
            </a:r>
            <a:endParaRPr lang="cs-CZ" sz="3200" b="1" cap="all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759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smtClean="0"/>
              <a:t>Urči mluvnické kategorie</a:t>
            </a:r>
            <a:br>
              <a:rPr lang="cs-CZ" smtClean="0"/>
            </a:br>
            <a:r>
              <a:rPr lang="cs-CZ" smtClean="0"/>
              <a:t>těchto podstatných jmen </a:t>
            </a:r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6701018"/>
              </p:ext>
            </p:extLst>
          </p:nvPr>
        </p:nvGraphicFramePr>
        <p:xfrm>
          <a:off x="971600" y="1844824"/>
          <a:ext cx="6910936" cy="3996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8000"/>
                <a:gridCol w="1340734"/>
                <a:gridCol w="1340734"/>
                <a:gridCol w="1340734"/>
                <a:gridCol w="1340734"/>
              </a:tblGrid>
              <a:tr h="468000"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pád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číslo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rod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vzor</a:t>
                      </a:r>
                      <a:endParaRPr lang="cs-CZ"/>
                    </a:p>
                  </a:txBody>
                  <a:tcPr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mtClean="0"/>
                        <a:t>o klukovi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mtClean="0"/>
                        <a:t>na lodích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mtClean="0"/>
                        <a:t>v lese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mtClean="0"/>
                        <a:t>pod vodou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mtClean="0"/>
                        <a:t>bez meče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mtClean="0"/>
                        <a:t>skřítkové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00">
                <a:tc>
                  <a:txBody>
                    <a:bodyPr/>
                    <a:lstStyle/>
                    <a:p>
                      <a:r>
                        <a:rPr lang="cs-CZ" smtClean="0"/>
                        <a:t>rybko !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7160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692696"/>
            <a:ext cx="69127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chemeClr val="accent1"/>
                </a:solidFill>
              </a:rPr>
              <a:t>Nechtělo se mi ven.V televizi se míhaly postavičky jedna za druhou a vyprávěly své příběhy.</a:t>
            </a:r>
            <a:endParaRPr lang="cs-CZ" sz="2400">
              <a:solidFill>
                <a:schemeClr val="accent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204864"/>
            <a:ext cx="8996181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smtClean="0"/>
              <a:t>1.Opiš oba větné celky.Nad slova označuj číslicí slovní druhy.</a:t>
            </a:r>
          </a:p>
          <a:p>
            <a:pPr>
              <a:lnSpc>
                <a:spcPct val="150000"/>
              </a:lnSpc>
            </a:pPr>
            <a:r>
              <a:rPr lang="cs-CZ" sz="2000" smtClean="0">
                <a:solidFill>
                  <a:srgbClr val="00B050"/>
                </a:solidFill>
              </a:rPr>
              <a:t>2.Vypiš podstatná jména a urči mluvnické kategorie.</a:t>
            </a:r>
          </a:p>
          <a:p>
            <a:pPr>
              <a:lnSpc>
                <a:spcPct val="150000"/>
              </a:lnSpc>
            </a:pPr>
            <a:r>
              <a:rPr lang="cs-CZ" sz="2000" smtClean="0"/>
              <a:t>3.Vypiš slovesa a urči mluvnické kategorie.</a:t>
            </a:r>
          </a:p>
          <a:p>
            <a:pPr>
              <a:lnSpc>
                <a:spcPct val="150000"/>
              </a:lnSpc>
            </a:pPr>
            <a:r>
              <a:rPr lang="cs-CZ" sz="2000" smtClean="0">
                <a:solidFill>
                  <a:srgbClr val="00B050"/>
                </a:solidFill>
              </a:rPr>
              <a:t>4.Napiš slova    </a:t>
            </a:r>
            <a:r>
              <a:rPr lang="cs-CZ" sz="2000" b="1" smtClean="0">
                <a:solidFill>
                  <a:srgbClr val="00B050"/>
                </a:solidFill>
              </a:rPr>
              <a:t>nechtělo   postavičky     vyprávěly</a:t>
            </a:r>
          </a:p>
          <a:p>
            <a:pPr>
              <a:lnSpc>
                <a:spcPct val="150000"/>
              </a:lnSpc>
            </a:pPr>
            <a:r>
              <a:rPr lang="cs-CZ" sz="2000">
                <a:solidFill>
                  <a:srgbClr val="00B050"/>
                </a:solidFill>
              </a:rPr>
              <a:t> </a:t>
            </a:r>
            <a:r>
              <a:rPr lang="cs-CZ" sz="2000" smtClean="0">
                <a:solidFill>
                  <a:srgbClr val="00B050"/>
                </a:solidFill>
              </a:rPr>
              <a:t>  a udělej jejich hláskový a slabičný rozbor .</a:t>
            </a:r>
          </a:p>
          <a:p>
            <a:pPr>
              <a:lnSpc>
                <a:spcPct val="150000"/>
              </a:lnSpc>
            </a:pPr>
            <a:r>
              <a:rPr lang="cs-CZ" sz="2000" smtClean="0"/>
              <a:t>5.Napiš slova souznačná/synonyma/ ke slovům</a:t>
            </a:r>
          </a:p>
          <a:p>
            <a:pPr>
              <a:lnSpc>
                <a:spcPct val="150000"/>
              </a:lnSpc>
            </a:pPr>
            <a:r>
              <a:rPr lang="cs-CZ" sz="2000"/>
              <a:t> </a:t>
            </a:r>
            <a:r>
              <a:rPr lang="cs-CZ" sz="2000" smtClean="0"/>
              <a:t>  </a:t>
            </a:r>
            <a:r>
              <a:rPr lang="cs-CZ" sz="2000" b="1" smtClean="0"/>
              <a:t>v televizi</a:t>
            </a:r>
            <a:endParaRPr lang="cs-CZ" sz="2000" b="1" smtClean="0"/>
          </a:p>
          <a:p>
            <a:pPr>
              <a:lnSpc>
                <a:spcPct val="150000"/>
              </a:lnSpc>
            </a:pPr>
            <a:r>
              <a:rPr lang="cs-CZ" sz="2000" b="1"/>
              <a:t> </a:t>
            </a:r>
            <a:r>
              <a:rPr lang="cs-CZ" sz="2000" b="1" smtClean="0"/>
              <a:t>  vyprávěly</a:t>
            </a:r>
          </a:p>
          <a:p>
            <a:pPr>
              <a:lnSpc>
                <a:spcPct val="150000"/>
              </a:lnSpc>
            </a:pPr>
            <a:r>
              <a:rPr lang="cs-CZ" sz="2000" smtClean="0">
                <a:solidFill>
                  <a:srgbClr val="00B050"/>
                </a:solidFill>
              </a:rPr>
              <a:t>6.Připrav si </a:t>
            </a:r>
            <a:r>
              <a:rPr lang="cs-CZ" sz="2000" smtClean="0">
                <a:solidFill>
                  <a:srgbClr val="00B050"/>
                </a:solidFill>
              </a:rPr>
              <a:t>popis své oblíbené postavy,děti budou </a:t>
            </a:r>
            <a:r>
              <a:rPr lang="cs-CZ" sz="2000" smtClean="0">
                <a:solidFill>
                  <a:srgbClr val="00B050"/>
                </a:solidFill>
              </a:rPr>
              <a:t>hádat,kdo </a:t>
            </a:r>
            <a:r>
              <a:rPr lang="cs-CZ" sz="2000" smtClean="0">
                <a:solidFill>
                  <a:srgbClr val="00B050"/>
                </a:solidFill>
              </a:rPr>
              <a:t>to je.   </a:t>
            </a:r>
            <a:endParaRPr lang="cs-CZ" sz="2000">
              <a:solidFill>
                <a:srgbClr val="00B050"/>
              </a:solidFill>
            </a:endParaRPr>
          </a:p>
        </p:txBody>
      </p:sp>
      <p:pic>
        <p:nvPicPr>
          <p:cNvPr id="1026" name="Picture 2" descr="C:\Users\Kolářová\AppData\Local\Microsoft\Windows\Temporary Internet Files\Content.IE5\K0O7W0UI\MC9000487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484" y="3793033"/>
            <a:ext cx="1228954" cy="1886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K0O7W0UI\MC9003891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92696"/>
            <a:ext cx="1801346" cy="1309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10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Ilustrace: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78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120</TotalTime>
  <Words>239</Words>
  <Application>Microsoft Office PowerPoint</Application>
  <PresentationFormat>Předvádění na obrazovce (4:3)</PresentationFormat>
  <Paragraphs>59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Aspekt</vt:lpstr>
      <vt:lpstr>1_Motiv systému Office</vt:lpstr>
      <vt:lpstr>Prezentace aplikace PowerPoint</vt:lpstr>
      <vt:lpstr>ANOTACE</vt:lpstr>
      <vt:lpstr>OBSAH</vt:lpstr>
      <vt:lpstr>Televizní víkend</vt:lpstr>
      <vt:lpstr>Prezentace aplikace PowerPoint</vt:lpstr>
      <vt:lpstr>Urči mluvnické kategorie těchto podstatných jmen 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Televizní víkend</dc:title>
  <dc:creator>Kolářová</dc:creator>
  <cp:lastModifiedBy>Kolářová</cp:lastModifiedBy>
  <cp:revision>15</cp:revision>
  <dcterms:created xsi:type="dcterms:W3CDTF">2011-11-19T10:48:27Z</dcterms:created>
  <dcterms:modified xsi:type="dcterms:W3CDTF">2011-11-19T16:17:24Z</dcterms:modified>
</cp:coreProperties>
</file>