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NÁZEV:VY_32_INOVACE_05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PŘÍPRAVA NA SČÍTÁNÍ A ODČÍTÁNÍ DO 20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D5F46-EA6C-407D-A26E-572118012DBD}" type="presOf" srcId="{D1B46980-6531-4606-95E6-44980827E919}" destId="{2BE915AB-18AA-4053-B92C-3BFC9ED204BB}" srcOrd="1" destOrd="0" presId="urn:microsoft.com/office/officeart/2005/8/layout/target3"/>
    <dgm:cxn modelId="{AFE97DE2-37F8-4A2B-B9E9-C6C719851F03}" type="presOf" srcId="{D1B46980-6531-4606-95E6-44980827E919}" destId="{6140AFEC-043D-4C43-A2F9-D0F5331DF3A3}" srcOrd="0" destOrd="0" presId="urn:microsoft.com/office/officeart/2005/8/layout/target3"/>
    <dgm:cxn modelId="{B4428B58-74B7-4B96-AC57-BB1F796A4E6F}" type="presOf" srcId="{B651F6E3-6281-48DB-9319-2AEAFDAE7572}" destId="{619D679B-A015-4ECF-8348-D1034C574F40}" srcOrd="0" destOrd="0" presId="urn:microsoft.com/office/officeart/2005/8/layout/target3"/>
    <dgm:cxn modelId="{2DCFFECB-BCD8-4AD2-8C8C-8BB25AC75A07}" type="presOf" srcId="{757F3AB3-0718-4624-B441-E567A8F0AB56}" destId="{333A1088-737F-45CB-B68E-254E46348037}" srcOrd="0" destOrd="0" presId="urn:microsoft.com/office/officeart/2005/8/layout/target3"/>
    <dgm:cxn modelId="{F760FA43-5736-4CC7-9002-FEDF46FAC16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036F958-70EF-4E3C-9BFB-037D7F132097}" type="presOf" srcId="{4C35D32F-0EAB-4CD7-82EE-45574DC2A586}" destId="{890E4F0B-2866-4A3F-A3C7-2A14B1797930}" srcOrd="1" destOrd="0" presId="urn:microsoft.com/office/officeart/2005/8/layout/target3"/>
    <dgm:cxn modelId="{76F3200E-E4C2-460B-B09E-9787F0BFA568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12956B-DC17-4748-83E5-2EF2BB4E9941}" type="presOf" srcId="{D1D4F407-5343-4D3F-B5B9-D407B03CAEB4}" destId="{AED2198E-93D5-4001-81B4-73124B309672}" srcOrd="1" destOrd="0" presId="urn:microsoft.com/office/officeart/2005/8/layout/target3"/>
    <dgm:cxn modelId="{C45E1BB2-FE00-4D86-B1D2-1EA280BDA19E}" type="presOf" srcId="{B651F6E3-6281-48DB-9319-2AEAFDAE7572}" destId="{6BB5E863-4638-4E1D-BFDE-399D028AC4ED}" srcOrd="1" destOrd="0" presId="urn:microsoft.com/office/officeart/2005/8/layout/target3"/>
    <dgm:cxn modelId="{977E30AD-EF75-460D-A0F8-C82B5A4C7DC1}" type="presOf" srcId="{D8197B8C-B260-4A16-BDF4-0947B075E274}" destId="{5A5FFA88-C948-4069-8E93-59FA12366E83}" srcOrd="1" destOrd="0" presId="urn:microsoft.com/office/officeart/2005/8/layout/target3"/>
    <dgm:cxn modelId="{4F69B660-4908-410E-A818-D983A5E001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FAC23B-B3EB-4E61-B75F-20A029963101}" type="presParOf" srcId="{333A1088-737F-45CB-B68E-254E46348037}" destId="{F5ABB229-8D3B-4694-996A-96F23CF14429}" srcOrd="0" destOrd="0" presId="urn:microsoft.com/office/officeart/2005/8/layout/target3"/>
    <dgm:cxn modelId="{D9FD7EA2-B481-4D90-9CF2-6F74BFBBB8EF}" type="presParOf" srcId="{333A1088-737F-45CB-B68E-254E46348037}" destId="{F41139FD-01EE-4571-8B17-4FB00FC51163}" srcOrd="1" destOrd="0" presId="urn:microsoft.com/office/officeart/2005/8/layout/target3"/>
    <dgm:cxn modelId="{D05746D8-3589-481D-A332-8E868D107733}" type="presParOf" srcId="{333A1088-737F-45CB-B68E-254E46348037}" destId="{D005CE8C-CC26-4C3E-AC11-E15060ECD759}" srcOrd="2" destOrd="0" presId="urn:microsoft.com/office/officeart/2005/8/layout/target3"/>
    <dgm:cxn modelId="{C41971F6-57D9-4F34-9B20-60138FF5CE6A}" type="presParOf" srcId="{333A1088-737F-45CB-B68E-254E46348037}" destId="{2C702D82-9B77-49B7-9568-BB8EB47C3372}" srcOrd="3" destOrd="0" presId="urn:microsoft.com/office/officeart/2005/8/layout/target3"/>
    <dgm:cxn modelId="{6E221FCD-F922-4290-BAE2-8E58CFF248B2}" type="presParOf" srcId="{333A1088-737F-45CB-B68E-254E46348037}" destId="{A52A0455-90FF-4808-ABD0-F02540D31D5A}" srcOrd="4" destOrd="0" presId="urn:microsoft.com/office/officeart/2005/8/layout/target3"/>
    <dgm:cxn modelId="{27136866-DCAC-486A-B817-421AA4C47D16}" type="presParOf" srcId="{333A1088-737F-45CB-B68E-254E46348037}" destId="{6140AFEC-043D-4C43-A2F9-D0F5331DF3A3}" srcOrd="5" destOrd="0" presId="urn:microsoft.com/office/officeart/2005/8/layout/target3"/>
    <dgm:cxn modelId="{6F1FD702-8A88-4F25-BE8A-E09F80003C86}" type="presParOf" srcId="{333A1088-737F-45CB-B68E-254E46348037}" destId="{9358AC05-5D7D-4327-9F80-1AD486AEA664}" srcOrd="6" destOrd="0" presId="urn:microsoft.com/office/officeart/2005/8/layout/target3"/>
    <dgm:cxn modelId="{4E65431B-DA17-4A65-A8B1-C968338EB901}" type="presParOf" srcId="{333A1088-737F-45CB-B68E-254E46348037}" destId="{313FC574-E1CD-4FB4-B054-0B805CE0447D}" srcOrd="7" destOrd="0" presId="urn:microsoft.com/office/officeart/2005/8/layout/target3"/>
    <dgm:cxn modelId="{B43BAA72-D4DB-418E-AB5C-4D824B1B8B8D}" type="presParOf" srcId="{333A1088-737F-45CB-B68E-254E46348037}" destId="{619D679B-A015-4ECF-8348-D1034C574F40}" srcOrd="8" destOrd="0" presId="urn:microsoft.com/office/officeart/2005/8/layout/target3"/>
    <dgm:cxn modelId="{2101E798-394F-4754-B844-59515820CB17}" type="presParOf" srcId="{333A1088-737F-45CB-B68E-254E46348037}" destId="{322283A8-4A27-4CDA-BAE3-F381106A9174}" srcOrd="9" destOrd="0" presId="urn:microsoft.com/office/officeart/2005/8/layout/target3"/>
    <dgm:cxn modelId="{59025BC9-0C93-4EA6-9BE3-AA82A601CA1D}" type="presParOf" srcId="{333A1088-737F-45CB-B68E-254E46348037}" destId="{FFC9F71D-1B4F-4AD9-A4A6-86ADEFC8AF5C}" srcOrd="10" destOrd="0" presId="urn:microsoft.com/office/officeart/2005/8/layout/target3"/>
    <dgm:cxn modelId="{263FDE17-05D3-443E-9035-A59D79AC36FB}" type="presParOf" srcId="{333A1088-737F-45CB-B68E-254E46348037}" destId="{25B08C86-7E15-44DC-BE7F-FFB55DD49D12}" srcOrd="11" destOrd="0" presId="urn:microsoft.com/office/officeart/2005/8/layout/target3"/>
    <dgm:cxn modelId="{4A73FD9D-90A8-4E5E-946A-55977B455F07}" type="presParOf" srcId="{333A1088-737F-45CB-B68E-254E46348037}" destId="{76644BE8-9D7C-4C09-B250-3D10AF48CBB7}" srcOrd="12" destOrd="0" presId="urn:microsoft.com/office/officeart/2005/8/layout/target3"/>
    <dgm:cxn modelId="{FD73F2A2-4B8B-40D9-A6D6-EAAFFE3E16A3}" type="presParOf" srcId="{333A1088-737F-45CB-B68E-254E46348037}" destId="{EE85B701-7295-41C0-BA7A-34D3756A2AE6}" srcOrd="13" destOrd="0" presId="urn:microsoft.com/office/officeart/2005/8/layout/target3"/>
    <dgm:cxn modelId="{250EE3A4-BF57-4C4C-A7B7-16C9799CCB68}" type="presParOf" srcId="{333A1088-737F-45CB-B68E-254E46348037}" destId="{8BEBB6EC-1DAA-4CAC-8A25-BC0FCBD5DBD5}" srcOrd="14" destOrd="0" presId="urn:microsoft.com/office/officeart/2005/8/layout/target3"/>
    <dgm:cxn modelId="{93B95FED-A0C2-4C23-A9A6-7624E2BE19CA}" type="presParOf" srcId="{333A1088-737F-45CB-B68E-254E46348037}" destId="{AED2198E-93D5-4001-81B4-73124B309672}" srcOrd="15" destOrd="0" presId="urn:microsoft.com/office/officeart/2005/8/layout/target3"/>
    <dgm:cxn modelId="{A4D9F0DE-F7D3-47F1-99B6-7DB53DB0CFE3}" type="presParOf" srcId="{333A1088-737F-45CB-B68E-254E46348037}" destId="{2BE915AB-18AA-4053-B92C-3BFC9ED204BB}" srcOrd="16" destOrd="0" presId="urn:microsoft.com/office/officeart/2005/8/layout/target3"/>
    <dgm:cxn modelId="{5444B035-0585-4EFD-AA98-FD48F7C8DC4D}" type="presParOf" srcId="{333A1088-737F-45CB-B68E-254E46348037}" destId="{6BB5E863-4638-4E1D-BFDE-399D028AC4ED}" srcOrd="17" destOrd="0" presId="urn:microsoft.com/office/officeart/2005/8/layout/target3"/>
    <dgm:cxn modelId="{D1DFF51F-B721-457C-8A67-0C3EA15B0237}" type="presParOf" srcId="{333A1088-737F-45CB-B68E-254E46348037}" destId="{5A5FFA88-C948-4069-8E93-59FA12366E83}" srcOrd="18" destOrd="0" presId="urn:microsoft.com/office/officeart/2005/8/layout/target3"/>
    <dgm:cxn modelId="{73126FD4-F4C7-4EC1-A39F-1ABED0CB015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NÁZEV:VY_32_INOVACE_05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PŘÍPRAVA NA SČÍTÁNÍ A ODČÍTÁNÍ DO 20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354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435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597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020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423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97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702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93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004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796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302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63232-9A6E-472F-BAB1-2B2F282AB706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142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png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emf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109814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76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539552" y="404813"/>
            <a:ext cx="7524948" cy="2238375"/>
          </a:xfrm>
        </p:spPr>
        <p:txBody>
          <a:bodyPr>
            <a:no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Přirozená čísla 0 - 20</a:t>
            </a:r>
          </a:p>
          <a:p>
            <a:r>
              <a:rPr lang="cs-CZ" dirty="0" smtClean="0"/>
              <a:t>Práce ve skupinkách</a:t>
            </a:r>
          </a:p>
          <a:p>
            <a:r>
              <a:rPr lang="cs-CZ" dirty="0" smtClean="0"/>
              <a:t>Práce s kartičkami čísel</a:t>
            </a:r>
          </a:p>
          <a:p>
            <a:endParaRPr lang="cs-CZ" dirty="0" smtClean="0"/>
          </a:p>
          <a:p>
            <a:r>
              <a:rPr lang="cs-CZ" dirty="0" smtClean="0"/>
              <a:t>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488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9156" y="41608"/>
            <a:ext cx="8036526" cy="122899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Kolik je na kterém počítadle kuliček? Počítej po jedné!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C1\AppData\Local\Microsoft\Windows\Temporary Internet Files\Content.IE5\A2754ZST\MC9003517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556" y="3271762"/>
            <a:ext cx="1816729" cy="145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230" y="4388277"/>
            <a:ext cx="2520281" cy="2527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08C1\AppData\Local\Microsoft\Windows\Temporary Internet Files\Content.IE5\AM1I8PN9\MC9002812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094" y="390377"/>
            <a:ext cx="1559165" cy="176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7IACVERO\MC9003518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86" y="2830698"/>
            <a:ext cx="1804657" cy="135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C1\AppData\Local\Microsoft\Windows\Temporary Internet Files\Content.IE5\YYPZW21M\MC9002905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921" y="1139770"/>
            <a:ext cx="1908772" cy="20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C1\AppData\Local\Microsoft\Windows\Temporary Internet Files\Content.IE5\DE4CGPLA\MC9003073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534398"/>
            <a:ext cx="1539089" cy="182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C1\AppData\Local\Microsoft\Windows\Temporary Internet Files\Content.IE5\DE4CGPLA\MC900233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978" y="4106380"/>
            <a:ext cx="1445537" cy="200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160" y="5121030"/>
            <a:ext cx="2164424" cy="1577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64952"/>
            <a:ext cx="2161830" cy="2269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68" y="1270606"/>
            <a:ext cx="1440160" cy="1471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6628" y="81660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8322" y="367513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64607" y="435083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325196" y="610719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13629" y="619018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80915" y="624618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76374" y="602988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02337" y="404650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92517" y="274230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79269" y="266003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11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326516" y="18864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14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8276737" y="128354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616713" y="4290551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027916" y="5969599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665170" y="6193882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032456" y="6193882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197240" y="3967386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689863" y="3554565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28171" y="727406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644058" y="2687466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24831" y="2569259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311533" y="6099663"/>
            <a:ext cx="749659" cy="76690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025" y="1382541"/>
            <a:ext cx="170497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5612265" y="2035004"/>
            <a:ext cx="80251" cy="13459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305133" y="1772816"/>
            <a:ext cx="80251" cy="13459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5414829" y="2434661"/>
            <a:ext cx="80251" cy="13459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 flipH="1" flipV="1">
            <a:off x="6345259" y="1462936"/>
            <a:ext cx="103323" cy="1492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 flipH="1">
            <a:off x="585669" y="2006453"/>
            <a:ext cx="109043" cy="14438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927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35009" y="0"/>
            <a:ext cx="5049159" cy="5486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Porovnej počet.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96136" y="2208790"/>
            <a:ext cx="1728192" cy="62701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19      18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137276" y="2955938"/>
            <a:ext cx="1581068" cy="5321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12     14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303178" y="6115687"/>
            <a:ext cx="1661278" cy="62701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11      15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868144" y="85396"/>
            <a:ext cx="1656184" cy="62701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17      20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640671" y="4432439"/>
            <a:ext cx="1854101" cy="62701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16      13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Pěticípá hvězda 21"/>
          <p:cNvSpPr/>
          <p:nvPr/>
        </p:nvSpPr>
        <p:spPr>
          <a:xfrm>
            <a:off x="405127" y="893774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ěticípá hvězda 56"/>
          <p:cNvSpPr/>
          <p:nvPr/>
        </p:nvSpPr>
        <p:spPr>
          <a:xfrm>
            <a:off x="1082345" y="117966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ěticípá hvězda 57"/>
          <p:cNvSpPr/>
          <p:nvPr/>
        </p:nvSpPr>
        <p:spPr>
          <a:xfrm>
            <a:off x="407040" y="1433834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ěticípá hvězda 58"/>
          <p:cNvSpPr/>
          <p:nvPr/>
        </p:nvSpPr>
        <p:spPr>
          <a:xfrm>
            <a:off x="874748" y="1610464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ěticípá hvězda 59"/>
          <p:cNvSpPr/>
          <p:nvPr/>
        </p:nvSpPr>
        <p:spPr>
          <a:xfrm>
            <a:off x="1345328" y="153970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ěticípá hvězda 60"/>
          <p:cNvSpPr/>
          <p:nvPr/>
        </p:nvSpPr>
        <p:spPr>
          <a:xfrm>
            <a:off x="407040" y="188799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ěticípá hvězda 61"/>
          <p:cNvSpPr/>
          <p:nvPr/>
        </p:nvSpPr>
        <p:spPr>
          <a:xfrm>
            <a:off x="987496" y="209406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Pěticípá hvězda 62"/>
          <p:cNvSpPr/>
          <p:nvPr/>
        </p:nvSpPr>
        <p:spPr>
          <a:xfrm>
            <a:off x="1403648" y="914346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ěticípá hvězda 63"/>
          <p:cNvSpPr/>
          <p:nvPr/>
        </p:nvSpPr>
        <p:spPr>
          <a:xfrm>
            <a:off x="1374950" y="2064710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Pěticípá hvězda 64"/>
          <p:cNvSpPr/>
          <p:nvPr/>
        </p:nvSpPr>
        <p:spPr>
          <a:xfrm>
            <a:off x="407040" y="2437788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Pěticípá hvězda 65"/>
          <p:cNvSpPr/>
          <p:nvPr/>
        </p:nvSpPr>
        <p:spPr>
          <a:xfrm>
            <a:off x="870188" y="2489789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Pěticípá hvězda 66"/>
          <p:cNvSpPr/>
          <p:nvPr/>
        </p:nvSpPr>
        <p:spPr>
          <a:xfrm>
            <a:off x="709926" y="110474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Pěticípá hvězda 67"/>
          <p:cNvSpPr/>
          <p:nvPr/>
        </p:nvSpPr>
        <p:spPr>
          <a:xfrm>
            <a:off x="2468963" y="2439545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Pěticípá hvězda 68"/>
          <p:cNvSpPr/>
          <p:nvPr/>
        </p:nvSpPr>
        <p:spPr>
          <a:xfrm>
            <a:off x="2221506" y="92472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Pěticípá hvězda 69"/>
          <p:cNvSpPr/>
          <p:nvPr/>
        </p:nvSpPr>
        <p:spPr>
          <a:xfrm>
            <a:off x="2718345" y="92472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Pěticípá hvězda 70"/>
          <p:cNvSpPr/>
          <p:nvPr/>
        </p:nvSpPr>
        <p:spPr>
          <a:xfrm>
            <a:off x="3047988" y="1250424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Pěticípá hvězda 71"/>
          <p:cNvSpPr/>
          <p:nvPr/>
        </p:nvSpPr>
        <p:spPr>
          <a:xfrm>
            <a:off x="2221505" y="1492618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Pěticípá hvězda 72"/>
          <p:cNvSpPr/>
          <p:nvPr/>
        </p:nvSpPr>
        <p:spPr>
          <a:xfrm>
            <a:off x="2813295" y="2345013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Pěticípá hvězda 73"/>
          <p:cNvSpPr/>
          <p:nvPr/>
        </p:nvSpPr>
        <p:spPr>
          <a:xfrm>
            <a:off x="2553523" y="152795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Pěticípá hvězda 74"/>
          <p:cNvSpPr/>
          <p:nvPr/>
        </p:nvSpPr>
        <p:spPr>
          <a:xfrm>
            <a:off x="3142938" y="1793874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Pěticípá hvězda 75"/>
          <p:cNvSpPr/>
          <p:nvPr/>
        </p:nvSpPr>
        <p:spPr>
          <a:xfrm>
            <a:off x="2106849" y="238906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Pěticípá hvězda 76"/>
          <p:cNvSpPr/>
          <p:nvPr/>
        </p:nvSpPr>
        <p:spPr>
          <a:xfrm>
            <a:off x="3142937" y="2370504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Pěticípá hvězda 77"/>
          <p:cNvSpPr/>
          <p:nvPr/>
        </p:nvSpPr>
        <p:spPr>
          <a:xfrm>
            <a:off x="2304142" y="1902989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Pěticípá hvězda 78"/>
          <p:cNvSpPr/>
          <p:nvPr/>
        </p:nvSpPr>
        <p:spPr>
          <a:xfrm>
            <a:off x="2964456" y="1615231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Pěticípá hvězda 79"/>
          <p:cNvSpPr/>
          <p:nvPr/>
        </p:nvSpPr>
        <p:spPr>
          <a:xfrm>
            <a:off x="3062322" y="854404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Pěticípá hvězda 80"/>
          <p:cNvSpPr/>
          <p:nvPr/>
        </p:nvSpPr>
        <p:spPr>
          <a:xfrm>
            <a:off x="2647160" y="2033228"/>
            <a:ext cx="329643" cy="36004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21537" y="830085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 rot="5400000">
            <a:off x="4651863" y="4758951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2093949" y="821927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 rot="5400000">
            <a:off x="4651866" y="2532464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 rot="5400000">
            <a:off x="7036780" y="413307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 rot="5400000">
            <a:off x="7017778" y="2532467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 rot="5400000">
            <a:off x="4651866" y="407870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2106849" y="4085288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276402" y="4085288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 rot="5400000">
            <a:off x="7036779" y="4772300"/>
            <a:ext cx="1436066" cy="20451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áček 23"/>
          <p:cNvSpPr/>
          <p:nvPr/>
        </p:nvSpPr>
        <p:spPr>
          <a:xfrm>
            <a:off x="417548" y="4137602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láček 93"/>
          <p:cNvSpPr/>
          <p:nvPr/>
        </p:nvSpPr>
        <p:spPr>
          <a:xfrm>
            <a:off x="742631" y="4471055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láček 94"/>
          <p:cNvSpPr/>
          <p:nvPr/>
        </p:nvSpPr>
        <p:spPr>
          <a:xfrm>
            <a:off x="994435" y="4137601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láček 95"/>
          <p:cNvSpPr/>
          <p:nvPr/>
        </p:nvSpPr>
        <p:spPr>
          <a:xfrm>
            <a:off x="1239242" y="4480179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láček 96"/>
          <p:cNvSpPr/>
          <p:nvPr/>
        </p:nvSpPr>
        <p:spPr>
          <a:xfrm>
            <a:off x="321537" y="4742559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láček 97"/>
          <p:cNvSpPr/>
          <p:nvPr/>
        </p:nvSpPr>
        <p:spPr>
          <a:xfrm>
            <a:off x="716164" y="4902442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láček 98"/>
          <p:cNvSpPr/>
          <p:nvPr/>
        </p:nvSpPr>
        <p:spPr>
          <a:xfrm>
            <a:off x="1187315" y="5107861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láček 99"/>
          <p:cNvSpPr/>
          <p:nvPr/>
        </p:nvSpPr>
        <p:spPr>
          <a:xfrm>
            <a:off x="671024" y="5389370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láček 100"/>
          <p:cNvSpPr/>
          <p:nvPr/>
        </p:nvSpPr>
        <p:spPr>
          <a:xfrm>
            <a:off x="1088539" y="5640769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láček 101"/>
          <p:cNvSpPr/>
          <p:nvPr/>
        </p:nvSpPr>
        <p:spPr>
          <a:xfrm>
            <a:off x="321537" y="5170840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áček 102"/>
          <p:cNvSpPr/>
          <p:nvPr/>
        </p:nvSpPr>
        <p:spPr>
          <a:xfrm>
            <a:off x="2115905" y="4164403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láček 103"/>
          <p:cNvSpPr/>
          <p:nvPr/>
        </p:nvSpPr>
        <p:spPr>
          <a:xfrm>
            <a:off x="378043" y="5796919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áček 104"/>
          <p:cNvSpPr/>
          <p:nvPr/>
        </p:nvSpPr>
        <p:spPr>
          <a:xfrm>
            <a:off x="2596282" y="4137600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áček 105"/>
          <p:cNvSpPr/>
          <p:nvPr/>
        </p:nvSpPr>
        <p:spPr>
          <a:xfrm>
            <a:off x="3062322" y="4164403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láček 106"/>
          <p:cNvSpPr/>
          <p:nvPr/>
        </p:nvSpPr>
        <p:spPr>
          <a:xfrm>
            <a:off x="2189960" y="5644264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láček 107"/>
          <p:cNvSpPr/>
          <p:nvPr/>
        </p:nvSpPr>
        <p:spPr>
          <a:xfrm>
            <a:off x="2672077" y="5640768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láček 108"/>
          <p:cNvSpPr/>
          <p:nvPr/>
        </p:nvSpPr>
        <p:spPr>
          <a:xfrm>
            <a:off x="3036161" y="5788523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láček 109"/>
          <p:cNvSpPr/>
          <p:nvPr/>
        </p:nvSpPr>
        <p:spPr>
          <a:xfrm>
            <a:off x="3072815" y="5248615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láček 110"/>
          <p:cNvSpPr/>
          <p:nvPr/>
        </p:nvSpPr>
        <p:spPr>
          <a:xfrm>
            <a:off x="2626712" y="5248615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láček 111"/>
          <p:cNvSpPr/>
          <p:nvPr/>
        </p:nvSpPr>
        <p:spPr>
          <a:xfrm>
            <a:off x="2106849" y="5229439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láček 112"/>
          <p:cNvSpPr/>
          <p:nvPr/>
        </p:nvSpPr>
        <p:spPr>
          <a:xfrm>
            <a:off x="2133817" y="4883312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láček 113"/>
          <p:cNvSpPr/>
          <p:nvPr/>
        </p:nvSpPr>
        <p:spPr>
          <a:xfrm>
            <a:off x="2618680" y="4902441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láček 114"/>
          <p:cNvSpPr/>
          <p:nvPr/>
        </p:nvSpPr>
        <p:spPr>
          <a:xfrm>
            <a:off x="3075880" y="4883313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láček 115"/>
          <p:cNvSpPr/>
          <p:nvPr/>
        </p:nvSpPr>
        <p:spPr>
          <a:xfrm>
            <a:off x="2984122" y="4540844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láček 116"/>
          <p:cNvSpPr/>
          <p:nvPr/>
        </p:nvSpPr>
        <p:spPr>
          <a:xfrm>
            <a:off x="2531095" y="4627112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láček 117"/>
          <p:cNvSpPr/>
          <p:nvPr/>
        </p:nvSpPr>
        <p:spPr>
          <a:xfrm>
            <a:off x="2107208" y="4464773"/>
            <a:ext cx="457200" cy="28150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ěsíc 24"/>
          <p:cNvSpPr/>
          <p:nvPr/>
        </p:nvSpPr>
        <p:spPr>
          <a:xfrm>
            <a:off x="5695099" y="815814"/>
            <a:ext cx="114300" cy="257917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932040" y="763289"/>
            <a:ext cx="268117" cy="451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133" y="880139"/>
            <a:ext cx="247665" cy="416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4" name="Měsíc 123"/>
          <p:cNvSpPr/>
          <p:nvPr/>
        </p:nvSpPr>
        <p:spPr>
          <a:xfrm>
            <a:off x="6768656" y="842103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631656" y="1234102"/>
            <a:ext cx="217948" cy="366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6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802596" y="1389894"/>
            <a:ext cx="223837" cy="37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7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023369" y="1666634"/>
            <a:ext cx="280818" cy="472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8" name="Picture 2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702476" y="1782736"/>
            <a:ext cx="142875" cy="240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9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423631" y="1256462"/>
            <a:ext cx="220377" cy="370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0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298461" y="1188121"/>
            <a:ext cx="280297" cy="471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117209" y="1682372"/>
            <a:ext cx="252690" cy="425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2" name="Picture 2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507321" y="1701569"/>
            <a:ext cx="187778" cy="316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042818" y="1297221"/>
            <a:ext cx="207453" cy="349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4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243554" y="842103"/>
            <a:ext cx="247332" cy="416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672616" y="1272155"/>
            <a:ext cx="256607" cy="431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6" name="Picture 2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020808" y="1464781"/>
            <a:ext cx="179350" cy="301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7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566506" y="1765221"/>
            <a:ext cx="220377" cy="370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8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572570" y="767978"/>
            <a:ext cx="214313" cy="36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9" name="Měsíc 138"/>
          <p:cNvSpPr/>
          <p:nvPr/>
        </p:nvSpPr>
        <p:spPr>
          <a:xfrm>
            <a:off x="6833964" y="1633505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Měsíc 139"/>
          <p:cNvSpPr/>
          <p:nvPr/>
        </p:nvSpPr>
        <p:spPr>
          <a:xfrm>
            <a:off x="7291164" y="1643924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Měsíc 140"/>
          <p:cNvSpPr/>
          <p:nvPr/>
        </p:nvSpPr>
        <p:spPr>
          <a:xfrm>
            <a:off x="7372765" y="897478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Měsíc 141"/>
          <p:cNvSpPr/>
          <p:nvPr/>
        </p:nvSpPr>
        <p:spPr>
          <a:xfrm>
            <a:off x="8418140" y="1527951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Měsíc 142"/>
          <p:cNvSpPr/>
          <p:nvPr/>
        </p:nvSpPr>
        <p:spPr>
          <a:xfrm>
            <a:off x="7728962" y="970259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Měsíc 143"/>
          <p:cNvSpPr/>
          <p:nvPr/>
        </p:nvSpPr>
        <p:spPr>
          <a:xfrm>
            <a:off x="8172400" y="899565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Měsíc 144"/>
          <p:cNvSpPr/>
          <p:nvPr/>
        </p:nvSpPr>
        <p:spPr>
          <a:xfrm>
            <a:off x="8532440" y="910611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Měsíc 145"/>
          <p:cNvSpPr/>
          <p:nvPr/>
        </p:nvSpPr>
        <p:spPr>
          <a:xfrm>
            <a:off x="7671812" y="1417541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Měsíc 146"/>
          <p:cNvSpPr/>
          <p:nvPr/>
        </p:nvSpPr>
        <p:spPr>
          <a:xfrm>
            <a:off x="8058100" y="1688691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Měsíc 147"/>
          <p:cNvSpPr/>
          <p:nvPr/>
        </p:nvSpPr>
        <p:spPr>
          <a:xfrm>
            <a:off x="8620392" y="1759518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Měsíc 148"/>
          <p:cNvSpPr/>
          <p:nvPr/>
        </p:nvSpPr>
        <p:spPr>
          <a:xfrm>
            <a:off x="7919814" y="1251558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Měsíc 149"/>
          <p:cNvSpPr/>
          <p:nvPr/>
        </p:nvSpPr>
        <p:spPr>
          <a:xfrm>
            <a:off x="8229550" y="1349147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Měsíc 150"/>
          <p:cNvSpPr/>
          <p:nvPr/>
        </p:nvSpPr>
        <p:spPr>
          <a:xfrm>
            <a:off x="6948264" y="976422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Měsíc 151"/>
          <p:cNvSpPr/>
          <p:nvPr/>
        </p:nvSpPr>
        <p:spPr>
          <a:xfrm>
            <a:off x="6825806" y="1228148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Měsíc 152"/>
          <p:cNvSpPr/>
          <p:nvPr/>
        </p:nvSpPr>
        <p:spPr>
          <a:xfrm>
            <a:off x="7176864" y="1120276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Měsíc 153"/>
          <p:cNvSpPr/>
          <p:nvPr/>
        </p:nvSpPr>
        <p:spPr>
          <a:xfrm>
            <a:off x="7062564" y="1695036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Měsíc 154"/>
          <p:cNvSpPr/>
          <p:nvPr/>
        </p:nvSpPr>
        <p:spPr>
          <a:xfrm>
            <a:off x="7510242" y="1310081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Měsíc 155"/>
          <p:cNvSpPr/>
          <p:nvPr/>
        </p:nvSpPr>
        <p:spPr>
          <a:xfrm>
            <a:off x="7824564" y="1738422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Měsíc 156"/>
          <p:cNvSpPr/>
          <p:nvPr/>
        </p:nvSpPr>
        <p:spPr>
          <a:xfrm>
            <a:off x="7943800" y="796785"/>
            <a:ext cx="114300" cy="323491"/>
          </a:xfrm>
          <a:prstGeom prst="mo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899474" y="5161288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Blesk 28"/>
          <p:cNvSpPr/>
          <p:nvPr/>
        </p:nvSpPr>
        <p:spPr>
          <a:xfrm>
            <a:off x="4506122" y="2923047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Slunce 160"/>
          <p:cNvSpPr/>
          <p:nvPr/>
        </p:nvSpPr>
        <p:spPr>
          <a:xfrm>
            <a:off x="4411724" y="5569663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Slunce 161"/>
          <p:cNvSpPr/>
          <p:nvPr/>
        </p:nvSpPr>
        <p:spPr>
          <a:xfrm>
            <a:off x="5336104" y="5316767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Slunce 162"/>
          <p:cNvSpPr/>
          <p:nvPr/>
        </p:nvSpPr>
        <p:spPr>
          <a:xfrm>
            <a:off x="4688644" y="577802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Slunce 163"/>
          <p:cNvSpPr/>
          <p:nvPr/>
        </p:nvSpPr>
        <p:spPr>
          <a:xfrm>
            <a:off x="5872483" y="535966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Slunce 164"/>
          <p:cNvSpPr/>
          <p:nvPr/>
        </p:nvSpPr>
        <p:spPr>
          <a:xfrm>
            <a:off x="7386395" y="5154846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Slunce 165"/>
          <p:cNvSpPr/>
          <p:nvPr/>
        </p:nvSpPr>
        <p:spPr>
          <a:xfrm>
            <a:off x="5642264" y="5157397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Slunce 166"/>
          <p:cNvSpPr/>
          <p:nvPr/>
        </p:nvSpPr>
        <p:spPr>
          <a:xfrm>
            <a:off x="4423631" y="5157397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Slunce 167"/>
          <p:cNvSpPr/>
          <p:nvPr/>
        </p:nvSpPr>
        <p:spPr>
          <a:xfrm>
            <a:off x="4786883" y="5461265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Slunce 168"/>
          <p:cNvSpPr/>
          <p:nvPr/>
        </p:nvSpPr>
        <p:spPr>
          <a:xfrm>
            <a:off x="4941665" y="6004327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lunce 169"/>
          <p:cNvSpPr/>
          <p:nvPr/>
        </p:nvSpPr>
        <p:spPr>
          <a:xfrm>
            <a:off x="7695959" y="578502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Slunce 170"/>
          <p:cNvSpPr/>
          <p:nvPr/>
        </p:nvSpPr>
        <p:spPr>
          <a:xfrm>
            <a:off x="5181322" y="5603745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unce 171"/>
          <p:cNvSpPr/>
          <p:nvPr/>
        </p:nvSpPr>
        <p:spPr>
          <a:xfrm>
            <a:off x="4477319" y="614858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Slunce 172"/>
          <p:cNvSpPr/>
          <p:nvPr/>
        </p:nvSpPr>
        <p:spPr>
          <a:xfrm>
            <a:off x="8465610" y="6004327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Slunce 173"/>
          <p:cNvSpPr/>
          <p:nvPr/>
        </p:nvSpPr>
        <p:spPr>
          <a:xfrm>
            <a:off x="6031777" y="6144633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Slunce 174"/>
          <p:cNvSpPr/>
          <p:nvPr/>
        </p:nvSpPr>
        <p:spPr>
          <a:xfrm>
            <a:off x="6027404" y="5713918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Slunce 175"/>
          <p:cNvSpPr/>
          <p:nvPr/>
        </p:nvSpPr>
        <p:spPr>
          <a:xfrm>
            <a:off x="6769897" y="5637263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Slunce 176"/>
          <p:cNvSpPr/>
          <p:nvPr/>
        </p:nvSpPr>
        <p:spPr>
          <a:xfrm>
            <a:off x="6924450" y="530165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Slunce 177"/>
          <p:cNvSpPr/>
          <p:nvPr/>
        </p:nvSpPr>
        <p:spPr>
          <a:xfrm>
            <a:off x="7581030" y="5476228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Slunce 178"/>
          <p:cNvSpPr/>
          <p:nvPr/>
        </p:nvSpPr>
        <p:spPr>
          <a:xfrm>
            <a:off x="7219757" y="5670879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Slunce 179"/>
          <p:cNvSpPr/>
          <p:nvPr/>
        </p:nvSpPr>
        <p:spPr>
          <a:xfrm>
            <a:off x="6981600" y="597143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Slunce 180"/>
          <p:cNvSpPr/>
          <p:nvPr/>
        </p:nvSpPr>
        <p:spPr>
          <a:xfrm>
            <a:off x="5258119" y="6137376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Slunce 181"/>
          <p:cNvSpPr/>
          <p:nvPr/>
        </p:nvSpPr>
        <p:spPr>
          <a:xfrm>
            <a:off x="8367978" y="5215407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Slunce 182"/>
          <p:cNvSpPr/>
          <p:nvPr/>
        </p:nvSpPr>
        <p:spPr>
          <a:xfrm>
            <a:off x="8189068" y="5756284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Slunce 183"/>
          <p:cNvSpPr/>
          <p:nvPr/>
        </p:nvSpPr>
        <p:spPr>
          <a:xfrm>
            <a:off x="7515000" y="6103011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Slunce 184"/>
          <p:cNvSpPr/>
          <p:nvPr/>
        </p:nvSpPr>
        <p:spPr>
          <a:xfrm>
            <a:off x="5604950" y="5892255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Slunce 185"/>
          <p:cNvSpPr/>
          <p:nvPr/>
        </p:nvSpPr>
        <p:spPr>
          <a:xfrm>
            <a:off x="8060178" y="6083220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Slunce 186"/>
          <p:cNvSpPr/>
          <p:nvPr/>
        </p:nvSpPr>
        <p:spPr>
          <a:xfrm>
            <a:off x="7977136" y="534227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Slunce 187"/>
          <p:cNvSpPr/>
          <p:nvPr/>
        </p:nvSpPr>
        <p:spPr>
          <a:xfrm>
            <a:off x="5571079" y="5590162"/>
            <a:ext cx="309564" cy="28851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Blesk 188"/>
          <p:cNvSpPr/>
          <p:nvPr/>
        </p:nvSpPr>
        <p:spPr>
          <a:xfrm>
            <a:off x="5196564" y="2961880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Blesk 189"/>
          <p:cNvSpPr/>
          <p:nvPr/>
        </p:nvSpPr>
        <p:spPr>
          <a:xfrm>
            <a:off x="5533628" y="3018933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Blesk 190"/>
          <p:cNvSpPr/>
          <p:nvPr/>
        </p:nvSpPr>
        <p:spPr>
          <a:xfrm>
            <a:off x="5860247" y="3529082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Blesk 191"/>
          <p:cNvSpPr/>
          <p:nvPr/>
        </p:nvSpPr>
        <p:spPr>
          <a:xfrm>
            <a:off x="5914514" y="2961880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Blesk 192"/>
          <p:cNvSpPr/>
          <p:nvPr/>
        </p:nvSpPr>
        <p:spPr>
          <a:xfrm>
            <a:off x="5450947" y="3682022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Blesk 193"/>
          <p:cNvSpPr/>
          <p:nvPr/>
        </p:nvSpPr>
        <p:spPr>
          <a:xfrm>
            <a:off x="6028416" y="3324813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Blesk 194"/>
          <p:cNvSpPr/>
          <p:nvPr/>
        </p:nvSpPr>
        <p:spPr>
          <a:xfrm>
            <a:off x="5526825" y="3402098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Blesk 195"/>
          <p:cNvSpPr/>
          <p:nvPr/>
        </p:nvSpPr>
        <p:spPr>
          <a:xfrm>
            <a:off x="5216744" y="3754595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Blesk 196"/>
          <p:cNvSpPr/>
          <p:nvPr/>
        </p:nvSpPr>
        <p:spPr>
          <a:xfrm>
            <a:off x="5818927" y="3839036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Blesk 197"/>
          <p:cNvSpPr/>
          <p:nvPr/>
        </p:nvSpPr>
        <p:spPr>
          <a:xfrm>
            <a:off x="4860322" y="3297264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Blesk 198"/>
          <p:cNvSpPr/>
          <p:nvPr/>
        </p:nvSpPr>
        <p:spPr>
          <a:xfrm>
            <a:off x="5200157" y="3308681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Blesk 199"/>
          <p:cNvSpPr/>
          <p:nvPr/>
        </p:nvSpPr>
        <p:spPr>
          <a:xfrm>
            <a:off x="4902151" y="2970719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Blesk 201"/>
          <p:cNvSpPr/>
          <p:nvPr/>
        </p:nvSpPr>
        <p:spPr>
          <a:xfrm>
            <a:off x="5063740" y="3487106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Blesk 202"/>
          <p:cNvSpPr/>
          <p:nvPr/>
        </p:nvSpPr>
        <p:spPr>
          <a:xfrm>
            <a:off x="4445517" y="3932348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Blesk 203"/>
          <p:cNvSpPr/>
          <p:nvPr/>
        </p:nvSpPr>
        <p:spPr>
          <a:xfrm>
            <a:off x="4656269" y="3875625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Blesk 204"/>
          <p:cNvSpPr/>
          <p:nvPr/>
        </p:nvSpPr>
        <p:spPr>
          <a:xfrm>
            <a:off x="4843426" y="3533156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Blesk 205"/>
          <p:cNvSpPr/>
          <p:nvPr/>
        </p:nvSpPr>
        <p:spPr>
          <a:xfrm>
            <a:off x="5062272" y="3950283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Blesk 206"/>
          <p:cNvSpPr/>
          <p:nvPr/>
        </p:nvSpPr>
        <p:spPr>
          <a:xfrm>
            <a:off x="7624542" y="2939201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Blesk 207"/>
          <p:cNvSpPr/>
          <p:nvPr/>
        </p:nvSpPr>
        <p:spPr>
          <a:xfrm>
            <a:off x="8290088" y="3644403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Blesk 208"/>
          <p:cNvSpPr/>
          <p:nvPr/>
        </p:nvSpPr>
        <p:spPr>
          <a:xfrm>
            <a:off x="7929342" y="3142896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Blesk 209"/>
          <p:cNvSpPr/>
          <p:nvPr/>
        </p:nvSpPr>
        <p:spPr>
          <a:xfrm>
            <a:off x="8358821" y="2938108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Blesk 210"/>
          <p:cNvSpPr/>
          <p:nvPr/>
        </p:nvSpPr>
        <p:spPr>
          <a:xfrm>
            <a:off x="7129693" y="2970788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Blesk 211"/>
          <p:cNvSpPr/>
          <p:nvPr/>
        </p:nvSpPr>
        <p:spPr>
          <a:xfrm>
            <a:off x="6860611" y="2970719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Blesk 212"/>
          <p:cNvSpPr/>
          <p:nvPr/>
        </p:nvSpPr>
        <p:spPr>
          <a:xfrm>
            <a:off x="7833289" y="3402098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Blesk 213"/>
          <p:cNvSpPr/>
          <p:nvPr/>
        </p:nvSpPr>
        <p:spPr>
          <a:xfrm>
            <a:off x="8014317" y="2909643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Blesk 214"/>
          <p:cNvSpPr/>
          <p:nvPr/>
        </p:nvSpPr>
        <p:spPr>
          <a:xfrm>
            <a:off x="8451704" y="3374522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Blesk 215"/>
          <p:cNvSpPr/>
          <p:nvPr/>
        </p:nvSpPr>
        <p:spPr>
          <a:xfrm>
            <a:off x="7420188" y="3223202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Blesk 216"/>
          <p:cNvSpPr/>
          <p:nvPr/>
        </p:nvSpPr>
        <p:spPr>
          <a:xfrm>
            <a:off x="7720249" y="3722685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Blesk 217"/>
          <p:cNvSpPr/>
          <p:nvPr/>
        </p:nvSpPr>
        <p:spPr>
          <a:xfrm>
            <a:off x="6794155" y="3558968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Blesk 218"/>
          <p:cNvSpPr/>
          <p:nvPr/>
        </p:nvSpPr>
        <p:spPr>
          <a:xfrm>
            <a:off x="8081742" y="3869455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Blesk 219"/>
          <p:cNvSpPr/>
          <p:nvPr/>
        </p:nvSpPr>
        <p:spPr>
          <a:xfrm>
            <a:off x="8394554" y="3932348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Blesk 220"/>
          <p:cNvSpPr/>
          <p:nvPr/>
        </p:nvSpPr>
        <p:spPr>
          <a:xfrm>
            <a:off x="7253550" y="3563575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Blesk 221"/>
          <p:cNvSpPr/>
          <p:nvPr/>
        </p:nvSpPr>
        <p:spPr>
          <a:xfrm>
            <a:off x="7278257" y="3904177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3" name="Blesk 222"/>
          <p:cNvSpPr/>
          <p:nvPr/>
        </p:nvSpPr>
        <p:spPr>
          <a:xfrm>
            <a:off x="6850632" y="3907535"/>
            <a:ext cx="309564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4" name="Blesk 223"/>
          <p:cNvSpPr/>
          <p:nvPr/>
        </p:nvSpPr>
        <p:spPr>
          <a:xfrm>
            <a:off x="6838319" y="3267760"/>
            <a:ext cx="275771" cy="305880"/>
          </a:xfrm>
          <a:prstGeom prst="lightningBolt">
            <a:avLst/>
          </a:prstGeom>
          <a:solidFill>
            <a:srgbClr val="F14E1B"/>
          </a:solidFill>
          <a:ln>
            <a:solidFill>
              <a:srgbClr val="F14E1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Obdélník 226"/>
          <p:cNvSpPr/>
          <p:nvPr/>
        </p:nvSpPr>
        <p:spPr>
          <a:xfrm rot="10800000">
            <a:off x="1716230" y="3062583"/>
            <a:ext cx="4237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228" name="Obdélník 227"/>
          <p:cNvSpPr/>
          <p:nvPr/>
        </p:nvSpPr>
        <p:spPr>
          <a:xfrm>
            <a:off x="6495845" y="2357307"/>
            <a:ext cx="4237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229" name="Obdélník 228"/>
          <p:cNvSpPr/>
          <p:nvPr/>
        </p:nvSpPr>
        <p:spPr>
          <a:xfrm rot="10800000">
            <a:off x="6467543" y="214237"/>
            <a:ext cx="4237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230" name="Obdélník 229"/>
          <p:cNvSpPr/>
          <p:nvPr/>
        </p:nvSpPr>
        <p:spPr>
          <a:xfrm>
            <a:off x="6392470" y="4533109"/>
            <a:ext cx="4237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231" name="Obdélník 230"/>
          <p:cNvSpPr/>
          <p:nvPr/>
        </p:nvSpPr>
        <p:spPr>
          <a:xfrm rot="10800000">
            <a:off x="1870380" y="6281631"/>
            <a:ext cx="4237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15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3" grpId="0" animBg="1"/>
      <p:bldP spid="44" grpId="0" animBg="1"/>
      <p:bldP spid="45" grpId="0" animBg="1"/>
      <p:bldP spid="48" grpId="0" animBg="1"/>
      <p:bldP spid="227" grpId="0"/>
      <p:bldP spid="228" grpId="0"/>
      <p:bldP spid="230" grpId="0"/>
      <p:bldP spid="2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  <a:t>Přečti čísla menší než …</a:t>
            </a:r>
            <a:b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</a:br>
            <a: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  <a:t>Ukaž číslo hned za…, hned před….</a:t>
            </a:r>
            <a:b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</a:br>
            <a: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  <a:t>Přečti čísla větší než…</a:t>
            </a:r>
            <a:b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</a:br>
            <a: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  <a:t>porovnej čísla … a …</a:t>
            </a:r>
            <a:br>
              <a:rPr lang="cs-CZ" i="1" dirty="0" smtClean="0">
                <a:solidFill>
                  <a:srgbClr val="C00000"/>
                </a:solidFill>
                <a:latin typeface="Arabic Typesetting" pitchFamily="66" charset="-78"/>
                <a:cs typeface="Arabic Typesetting" pitchFamily="66" charset="-78"/>
              </a:rPr>
            </a:br>
            <a:endParaRPr lang="cs-CZ" i="1" dirty="0">
              <a:solidFill>
                <a:srgbClr val="C00000"/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4" name="Zástupný symbol pro text 33"/>
          <p:cNvSpPr>
            <a:spLocks noGrp="1"/>
          </p:cNvSpPr>
          <p:nvPr>
            <p:ph type="body" idx="1"/>
          </p:nvPr>
        </p:nvSpPr>
        <p:spPr>
          <a:xfrm>
            <a:off x="633883" y="4005064"/>
            <a:ext cx="7860830" cy="2664296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569192"/>
              </p:ext>
            </p:extLst>
          </p:nvPr>
        </p:nvGraphicFramePr>
        <p:xfrm>
          <a:off x="395536" y="2708920"/>
          <a:ext cx="41806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2750023"/>
              </p:ext>
            </p:extLst>
          </p:nvPr>
        </p:nvGraphicFramePr>
        <p:xfrm>
          <a:off x="4575362" y="2708920"/>
          <a:ext cx="41806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  <a:gridCol w="4180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50179" y="264787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4952" y="268037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2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66172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3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105" y="263754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4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24990" y="266172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47311" y="265005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6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77767" y="265955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7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267071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8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7533" y="265005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9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89174" y="266172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39185" y="262761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11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85945" y="262377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12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58082" y="262634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13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0041" y="263754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14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81399" y="265005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32375" y="2628801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16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21760" y="265005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17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427409" y="2647873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18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62391" y="265005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19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43982" y="262377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20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29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Doplň číselnou řadu.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725144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3789040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558924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04248" y="1700808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2160" y="1706991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220072" y="1706991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24328" y="1706991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19464" y="1700808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75573" y="1700808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83768" y="1700808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87624" y="1700808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835696" y="1700808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9552" y="1700808"/>
            <a:ext cx="457200" cy="4572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834952" y="2815912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83768" y="2815912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25352" y="2779556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75573" y="2815912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20072" y="2779556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63869" y="2767421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519464" y="2779556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12160" y="2767421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59559" y="2789922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804248" y="2779556"/>
            <a:ext cx="457200" cy="457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225352" y="3789040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534607" y="3788683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835696" y="3789040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539471" y="3788683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220072" y="3788683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175573" y="3788683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622099" y="3767723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012160" y="3788683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805914" y="3788683"/>
            <a:ext cx="457200" cy="457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187624" y="4732815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848031" y="4725144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534607" y="4732815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175573" y="4733559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606222" y="4715009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539471" y="4725144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233151" y="4725144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046021" y="4712033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05914" y="4732814"/>
            <a:ext cx="457200" cy="457200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149152" y="561588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1834952" y="561588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534607" y="561588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185561" y="561588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622099" y="5594029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539471" y="561588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233151" y="561588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6059100" y="558924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832848" y="5589240"/>
            <a:ext cx="457200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735076" y="552131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15</a:t>
            </a:r>
            <a:endParaRPr lang="cs-CZ" sz="3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948249" y="462044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ED8333"/>
                </a:solidFill>
              </a:rPr>
              <a:t>17</a:t>
            </a:r>
            <a:endParaRPr lang="cs-CZ" sz="3600" dirty="0">
              <a:solidFill>
                <a:srgbClr val="ED8333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426556" y="272134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</a:rPr>
              <a:t>20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135379" y="369411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14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135379" y="160624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13</a:t>
            </a:r>
            <a:endParaRPr lang="cs-CZ" sz="3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737180" y="549946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ED8333"/>
                </a:solidFill>
              </a:rPr>
              <a:t>18</a:t>
            </a:r>
            <a:endParaRPr lang="cs-CZ" sz="3600" dirty="0">
              <a:solidFill>
                <a:srgbClr val="ED8333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124456" y="463824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12</a:t>
            </a:r>
            <a:endParaRPr lang="cs-CZ" sz="36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436835" y="365362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19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41780" y="159192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11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1124457" y="265872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16</a:t>
            </a:r>
            <a:endParaRPr lang="cs-CZ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44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55" y="1470219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13" descr="C:\Users\08C1\AppData\Local\Microsoft\Windows\Temporary Internet Files\Content.IE5\YYPZW21M\MC9004370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7415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08C1\AppData\Local\Microsoft\Windows\Temporary Internet Files\Content.IE5\AM1I8PN9\MC90043705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74" y="323798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C1\AppData\Local\Microsoft\Windows\Temporary Internet Files\Content.IE5\K0O7W0UI\MC90043705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5884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AppData\Local\Microsoft\Windows\Temporary Internet Files\Content.IE5\AM1I8PN9\MC90043705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935" y="45811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7IACVERO\MC90043705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687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LDOPNIE0\MC90043705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44" y="482238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A2754ZST\MC90043705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649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C1\AppData\Local\Microsoft\Windows\Temporary Internet Files\Content.IE5\YYPZW21M\MC900437054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185" y="238073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534" y="4822388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87624" y="548681"/>
            <a:ext cx="56703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Ukaž menší  číslo.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Ukaž větší číslo. 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80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19"/>
          <p:cNvSpPr>
            <a:spLocks noChangeArrowheads="1"/>
          </p:cNvSpPr>
          <p:nvPr/>
        </p:nvSpPr>
        <p:spPr bwMode="auto">
          <a:xfrm>
            <a:off x="291581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1119"/>
          <p:cNvSpPr>
            <a:spLocks noChangeArrowheads="1"/>
          </p:cNvSpPr>
          <p:nvPr/>
        </p:nvSpPr>
        <p:spPr bwMode="auto">
          <a:xfrm>
            <a:off x="183569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Rectangle 1119"/>
          <p:cNvSpPr>
            <a:spLocks noChangeArrowheads="1"/>
          </p:cNvSpPr>
          <p:nvPr/>
        </p:nvSpPr>
        <p:spPr bwMode="auto">
          <a:xfrm>
            <a:off x="3577550" y="131383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1119"/>
          <p:cNvSpPr>
            <a:spLocks noChangeArrowheads="1"/>
          </p:cNvSpPr>
          <p:nvPr/>
        </p:nvSpPr>
        <p:spPr bwMode="auto">
          <a:xfrm>
            <a:off x="1150854" y="1322092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836623" y="304958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1119"/>
          <p:cNvSpPr>
            <a:spLocks noChangeArrowheads="1"/>
          </p:cNvSpPr>
          <p:nvPr/>
        </p:nvSpPr>
        <p:spPr bwMode="auto">
          <a:xfrm>
            <a:off x="6812841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1119"/>
          <p:cNvSpPr>
            <a:spLocks noChangeArrowheads="1"/>
          </p:cNvSpPr>
          <p:nvPr/>
        </p:nvSpPr>
        <p:spPr bwMode="auto">
          <a:xfrm>
            <a:off x="7342065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1119"/>
          <p:cNvSpPr>
            <a:spLocks noChangeArrowheads="1"/>
          </p:cNvSpPr>
          <p:nvPr/>
        </p:nvSpPr>
        <p:spPr bwMode="auto">
          <a:xfrm>
            <a:off x="4860032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1119"/>
          <p:cNvSpPr>
            <a:spLocks noChangeArrowheads="1"/>
          </p:cNvSpPr>
          <p:nvPr/>
        </p:nvSpPr>
        <p:spPr bwMode="auto">
          <a:xfrm>
            <a:off x="5508104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6" y="3053910"/>
            <a:ext cx="381001" cy="397603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1119"/>
          <p:cNvSpPr>
            <a:spLocks noChangeArrowheads="1"/>
          </p:cNvSpPr>
          <p:nvPr/>
        </p:nvSpPr>
        <p:spPr bwMode="auto">
          <a:xfrm>
            <a:off x="7498689" y="4671169"/>
            <a:ext cx="381000" cy="3866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1119"/>
          <p:cNvSpPr>
            <a:spLocks noChangeArrowheads="1"/>
          </p:cNvSpPr>
          <p:nvPr/>
        </p:nvSpPr>
        <p:spPr bwMode="auto">
          <a:xfrm>
            <a:off x="6857737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1119"/>
          <p:cNvSpPr>
            <a:spLocks noChangeArrowheads="1"/>
          </p:cNvSpPr>
          <p:nvPr/>
        </p:nvSpPr>
        <p:spPr bwMode="auto">
          <a:xfrm>
            <a:off x="5626795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407162" y="651494"/>
            <a:ext cx="643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15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7" name="Rectangle 1119"/>
          <p:cNvSpPr>
            <a:spLocks noChangeArrowheads="1"/>
          </p:cNvSpPr>
          <p:nvPr/>
        </p:nvSpPr>
        <p:spPr bwMode="auto">
          <a:xfrm>
            <a:off x="1514225" y="6206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9" name="Rectangle 1119"/>
          <p:cNvSpPr>
            <a:spLocks noChangeArrowheads="1"/>
          </p:cNvSpPr>
          <p:nvPr/>
        </p:nvSpPr>
        <p:spPr bwMode="auto">
          <a:xfrm>
            <a:off x="7193841" y="407851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2" name="Rectangle 1119"/>
          <p:cNvSpPr>
            <a:spLocks noChangeArrowheads="1"/>
          </p:cNvSpPr>
          <p:nvPr/>
        </p:nvSpPr>
        <p:spPr bwMode="auto">
          <a:xfrm>
            <a:off x="7085902" y="651495"/>
            <a:ext cx="412788" cy="400052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2400" dirty="0" smtClean="0">
                <a:solidFill>
                  <a:srgbClr val="C00000"/>
                </a:solidFill>
              </a:rPr>
              <a:t>20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3" name="Rectangle 1119"/>
          <p:cNvSpPr>
            <a:spLocks noChangeArrowheads="1"/>
          </p:cNvSpPr>
          <p:nvPr/>
        </p:nvSpPr>
        <p:spPr bwMode="auto">
          <a:xfrm>
            <a:off x="3229398" y="651494"/>
            <a:ext cx="381000" cy="4000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4" name="Rectangle 1119"/>
          <p:cNvSpPr>
            <a:spLocks noChangeArrowheads="1"/>
          </p:cNvSpPr>
          <p:nvPr/>
        </p:nvSpPr>
        <p:spPr bwMode="auto">
          <a:xfrm>
            <a:off x="513588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122982" y="651494"/>
            <a:ext cx="714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18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50532" y="620688"/>
            <a:ext cx="625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16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407162" y="2369649"/>
            <a:ext cx="605369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19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122981" y="2369649"/>
            <a:ext cx="714437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10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050532" y="2369649"/>
            <a:ext cx="570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12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48237" y="2420889"/>
            <a:ext cx="606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14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341354" y="4005064"/>
            <a:ext cx="570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17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229398" y="4005064"/>
            <a:ext cx="6768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245047" y="4005064"/>
            <a:ext cx="64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11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121039" y="4005064"/>
            <a:ext cx="601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10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50" name="Přímá spojnice 49"/>
          <p:cNvCxnSpPr/>
          <p:nvPr/>
        </p:nvCxnSpPr>
        <p:spPr>
          <a:xfrm>
            <a:off x="1886493" y="1082353"/>
            <a:ext cx="140630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551688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4" idx="0"/>
          </p:cNvCxnSpPr>
          <p:nvPr/>
        </p:nvCxnSpPr>
        <p:spPr>
          <a:xfrm flipH="1" flipV="1">
            <a:off x="3650475" y="1101808"/>
            <a:ext cx="117575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 flipV="1">
            <a:off x="7415063" y="10726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 flipV="1">
            <a:off x="361565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4" idx="0"/>
          </p:cNvCxnSpPr>
          <p:nvPr/>
        </p:nvCxnSpPr>
        <p:spPr>
          <a:xfrm flipH="1" flipV="1">
            <a:off x="5629235" y="4446185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21" idx="0"/>
          </p:cNvCxnSpPr>
          <p:nvPr/>
        </p:nvCxnSpPr>
        <p:spPr>
          <a:xfrm flipH="1" flipV="1">
            <a:off x="7574841" y="4478565"/>
            <a:ext cx="114348" cy="192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1255664" y="1041818"/>
            <a:ext cx="276190" cy="262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5"/>
            <a:ext cx="84154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V="1">
            <a:off x="7020238" y="1024765"/>
            <a:ext cx="131327" cy="242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>
            <a:stCxn id="12" idx="0"/>
          </p:cNvCxnSpPr>
          <p:nvPr/>
        </p:nvCxnSpPr>
        <p:spPr>
          <a:xfrm flipV="1">
            <a:off x="5050532" y="1051547"/>
            <a:ext cx="85348" cy="24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3025990" y="1082353"/>
            <a:ext cx="156898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>
            <a:stCxn id="22" idx="0"/>
          </p:cNvCxnSpPr>
          <p:nvPr/>
        </p:nvCxnSpPr>
        <p:spPr>
          <a:xfrm flipV="1">
            <a:off x="7048237" y="4466729"/>
            <a:ext cx="145604" cy="186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Nadpis 116"/>
          <p:cNvSpPr>
            <a:spLocks noGrp="1"/>
          </p:cNvSpPr>
          <p:nvPr>
            <p:ph type="title" idx="4294967295"/>
          </p:nvPr>
        </p:nvSpPr>
        <p:spPr>
          <a:xfrm rot="10800000" flipV="1">
            <a:off x="539552" y="5445224"/>
            <a:ext cx="7690048" cy="93652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 Narrow" pitchFamily="34" charset="0"/>
              </a:rPr>
              <a:t>Rozlož čísla na desítky a jednotky.</a:t>
            </a:r>
            <a:endParaRPr lang="cs-CZ" dirty="0">
              <a:solidFill>
                <a:srgbClr val="C00000"/>
              </a:solidFill>
              <a:latin typeface="Arial Narrow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098900" y="128303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877739" y="1267603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791364" y="124237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731718" y="124237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107209" y="301469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846044" y="303086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4802707" y="30187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6779966" y="300253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041575" y="462232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2924599" y="462232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4839094" y="462232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800412" y="462232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1779298" y="12585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5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3499804" y="126760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0070C0"/>
                </a:solidFill>
              </a:rPr>
              <a:t>8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5427763" y="124237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6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00655" y="125998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802999" y="300253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9</a:t>
            </a:r>
          </a:p>
        </p:txBody>
      </p:sp>
      <p:sp>
        <p:nvSpPr>
          <p:cNvPr id="99" name="TextovéPole 98"/>
          <p:cNvSpPr txBox="1"/>
          <p:nvPr/>
        </p:nvSpPr>
        <p:spPr>
          <a:xfrm>
            <a:off x="3577550" y="303086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5458424" y="30146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2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7441364" y="30146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4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773784" y="46372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7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3677816" y="463723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3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5569470" y="459615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7425082" y="465049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946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22.1.2012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04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195</Words>
  <Application>Microsoft Office PowerPoint</Application>
  <PresentationFormat>Předvádění na obrazovce (4:3)</PresentationFormat>
  <Paragraphs>113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Kolik je na kterém počítadle kuliček? Počítej po jedné!</vt:lpstr>
      <vt:lpstr>Porovnej počet.</vt:lpstr>
      <vt:lpstr>Přečti čísla menší než … Ukaž číslo hned za…, hned před…. Přečti čísla větší než… porovnej čísla … a … </vt:lpstr>
      <vt:lpstr>Doplň číselnou řadu.</vt:lpstr>
      <vt:lpstr>Prezentace aplikace PowerPoint</vt:lpstr>
      <vt:lpstr>Rozlož čísla na desítky a jednotky.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23</cp:revision>
  <dcterms:created xsi:type="dcterms:W3CDTF">2012-01-22T12:40:56Z</dcterms:created>
  <dcterms:modified xsi:type="dcterms:W3CDTF">2012-08-21T09:40:18Z</dcterms:modified>
</cp:coreProperties>
</file>