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71" r:id="rId3"/>
    <p:sldId id="272" r:id="rId4"/>
    <p:sldId id="275" r:id="rId5"/>
    <p:sldId id="276" r:id="rId6"/>
    <p:sldId id="273" r:id="rId7"/>
    <p:sldId id="274" r:id="rId8"/>
    <p:sldId id="270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NÁZEV:VY_32_INOVACE_06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DO DVACETI TYPU 16+3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47CC3A-B457-4EA2-B97A-B79F5D92B077}" type="presOf" srcId="{4C35D32F-0EAB-4CD7-82EE-45574DC2A586}" destId="{890E4F0B-2866-4A3F-A3C7-2A14B1797930}" srcOrd="1" destOrd="0" presId="urn:microsoft.com/office/officeart/2005/8/layout/target3"/>
    <dgm:cxn modelId="{44B095C3-59D4-43BC-9C03-7ED45463C416}" type="presOf" srcId="{D8197B8C-B260-4A16-BDF4-0947B075E274}" destId="{5A5FFA88-C948-4069-8E93-59FA12366E83}" srcOrd="1" destOrd="0" presId="urn:microsoft.com/office/officeart/2005/8/layout/target3"/>
    <dgm:cxn modelId="{DFD4FB51-C6B9-4C36-9FFF-2062743E81C0}" type="presOf" srcId="{D1D4F407-5343-4D3F-B5B9-D407B03CAEB4}" destId="{AED2198E-93D5-4001-81B4-73124B309672}" srcOrd="1" destOrd="0" presId="urn:microsoft.com/office/officeart/2005/8/layout/target3"/>
    <dgm:cxn modelId="{1A2D840A-106D-40F1-822B-9803CDB8021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C06184-64A7-4BB4-8B6B-D914B2858871}" type="presOf" srcId="{757F3AB3-0718-4624-B441-E567A8F0AB56}" destId="{333A1088-737F-45CB-B68E-254E46348037}" srcOrd="0" destOrd="0" presId="urn:microsoft.com/office/officeart/2005/8/layout/target3"/>
    <dgm:cxn modelId="{9B4CF92C-1209-43CD-A656-98961E137694}" type="presOf" srcId="{D8197B8C-B260-4A16-BDF4-0947B075E274}" destId="{25B08C86-7E15-44DC-BE7F-FFB55DD49D12}" srcOrd="0" destOrd="0" presId="urn:microsoft.com/office/officeart/2005/8/layout/target3"/>
    <dgm:cxn modelId="{08238760-0EA6-4264-9212-BA405752E170}" type="presOf" srcId="{D1B46980-6531-4606-95E6-44980827E919}" destId="{2BE915AB-18AA-4053-B92C-3BFC9ED204BB}" srcOrd="1" destOrd="0" presId="urn:microsoft.com/office/officeart/2005/8/layout/target3"/>
    <dgm:cxn modelId="{F6DE4589-A8DB-47C2-9C40-054928F8A5DF}" type="presOf" srcId="{4C35D32F-0EAB-4CD7-82EE-45574DC2A586}" destId="{8BEBB6EC-1DAA-4CAC-8A25-BC0FCBD5DBD5}" srcOrd="0" destOrd="0" presId="urn:microsoft.com/office/officeart/2005/8/layout/target3"/>
    <dgm:cxn modelId="{3B4358F6-4731-49B0-A164-C022E0E234AD}" type="presOf" srcId="{D1B46980-6531-4606-95E6-44980827E919}" destId="{6140AFEC-043D-4C43-A2F9-D0F5331DF3A3}" srcOrd="0" destOrd="0" presId="urn:microsoft.com/office/officeart/2005/8/layout/target3"/>
    <dgm:cxn modelId="{2846E1E4-FFAF-42EC-BCC7-9CAB5ED63AE2}" type="presOf" srcId="{D1D4F407-5343-4D3F-B5B9-D407B03CAEB4}" destId="{D005CE8C-CC26-4C3E-AC11-E15060ECD759}" srcOrd="0" destOrd="0" presId="urn:microsoft.com/office/officeart/2005/8/layout/target3"/>
    <dgm:cxn modelId="{4797A374-66C3-4A60-A7FF-B33A0342CAD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580485-7E8A-4C27-8ECF-3A19690A894D}" type="presParOf" srcId="{333A1088-737F-45CB-B68E-254E46348037}" destId="{F5ABB229-8D3B-4694-996A-96F23CF14429}" srcOrd="0" destOrd="0" presId="urn:microsoft.com/office/officeart/2005/8/layout/target3"/>
    <dgm:cxn modelId="{C0F688B4-02C1-448F-B7E5-D23CA758BC5D}" type="presParOf" srcId="{333A1088-737F-45CB-B68E-254E46348037}" destId="{F41139FD-01EE-4571-8B17-4FB00FC51163}" srcOrd="1" destOrd="0" presId="urn:microsoft.com/office/officeart/2005/8/layout/target3"/>
    <dgm:cxn modelId="{A3B4EBB0-A399-4D37-BF09-A9675D5D872F}" type="presParOf" srcId="{333A1088-737F-45CB-B68E-254E46348037}" destId="{D005CE8C-CC26-4C3E-AC11-E15060ECD759}" srcOrd="2" destOrd="0" presId="urn:microsoft.com/office/officeart/2005/8/layout/target3"/>
    <dgm:cxn modelId="{ABB760A6-E169-4447-B9C4-02B9CFA7F8C2}" type="presParOf" srcId="{333A1088-737F-45CB-B68E-254E46348037}" destId="{2C702D82-9B77-49B7-9568-BB8EB47C3372}" srcOrd="3" destOrd="0" presId="urn:microsoft.com/office/officeart/2005/8/layout/target3"/>
    <dgm:cxn modelId="{B906542E-694E-4622-9800-AC7132609104}" type="presParOf" srcId="{333A1088-737F-45CB-B68E-254E46348037}" destId="{A52A0455-90FF-4808-ABD0-F02540D31D5A}" srcOrd="4" destOrd="0" presId="urn:microsoft.com/office/officeart/2005/8/layout/target3"/>
    <dgm:cxn modelId="{0407E63B-334D-4831-BEAB-5BA142666FC3}" type="presParOf" srcId="{333A1088-737F-45CB-B68E-254E46348037}" destId="{6140AFEC-043D-4C43-A2F9-D0F5331DF3A3}" srcOrd="5" destOrd="0" presId="urn:microsoft.com/office/officeart/2005/8/layout/target3"/>
    <dgm:cxn modelId="{C69620BB-8B09-402C-83B1-EBD990BA23B2}" type="presParOf" srcId="{333A1088-737F-45CB-B68E-254E46348037}" destId="{9358AC05-5D7D-4327-9F80-1AD486AEA664}" srcOrd="6" destOrd="0" presId="urn:microsoft.com/office/officeart/2005/8/layout/target3"/>
    <dgm:cxn modelId="{E3D7EED3-FFCA-4760-948A-9ED8259AAAB7}" type="presParOf" srcId="{333A1088-737F-45CB-B68E-254E46348037}" destId="{313FC574-E1CD-4FB4-B054-0B805CE0447D}" srcOrd="7" destOrd="0" presId="urn:microsoft.com/office/officeart/2005/8/layout/target3"/>
    <dgm:cxn modelId="{09FF5319-0A1D-4C18-8508-6D7FB40AC958}" type="presParOf" srcId="{333A1088-737F-45CB-B68E-254E46348037}" destId="{619D679B-A015-4ECF-8348-D1034C574F40}" srcOrd="8" destOrd="0" presId="urn:microsoft.com/office/officeart/2005/8/layout/target3"/>
    <dgm:cxn modelId="{0452120E-43B3-4859-8657-767004E5532E}" type="presParOf" srcId="{333A1088-737F-45CB-B68E-254E46348037}" destId="{322283A8-4A27-4CDA-BAE3-F381106A9174}" srcOrd="9" destOrd="0" presId="urn:microsoft.com/office/officeart/2005/8/layout/target3"/>
    <dgm:cxn modelId="{D9037075-E0D0-4AA5-A8CB-C456EBACC55F}" type="presParOf" srcId="{333A1088-737F-45CB-B68E-254E46348037}" destId="{FFC9F71D-1B4F-4AD9-A4A6-86ADEFC8AF5C}" srcOrd="10" destOrd="0" presId="urn:microsoft.com/office/officeart/2005/8/layout/target3"/>
    <dgm:cxn modelId="{4FE52382-F359-4E4D-9610-1E5BE82B57AE}" type="presParOf" srcId="{333A1088-737F-45CB-B68E-254E46348037}" destId="{25B08C86-7E15-44DC-BE7F-FFB55DD49D12}" srcOrd="11" destOrd="0" presId="urn:microsoft.com/office/officeart/2005/8/layout/target3"/>
    <dgm:cxn modelId="{D0DD3808-3C99-4CB4-8FA9-19AF9EBD21A9}" type="presParOf" srcId="{333A1088-737F-45CB-B68E-254E46348037}" destId="{76644BE8-9D7C-4C09-B250-3D10AF48CBB7}" srcOrd="12" destOrd="0" presId="urn:microsoft.com/office/officeart/2005/8/layout/target3"/>
    <dgm:cxn modelId="{4A2C6A7B-CD6A-4FDF-8C9F-BB29046C0DCA}" type="presParOf" srcId="{333A1088-737F-45CB-B68E-254E46348037}" destId="{EE85B701-7295-41C0-BA7A-34D3756A2AE6}" srcOrd="13" destOrd="0" presId="urn:microsoft.com/office/officeart/2005/8/layout/target3"/>
    <dgm:cxn modelId="{94E46DAB-328A-44C0-90A1-9FAC7BC60E7F}" type="presParOf" srcId="{333A1088-737F-45CB-B68E-254E46348037}" destId="{8BEBB6EC-1DAA-4CAC-8A25-BC0FCBD5DBD5}" srcOrd="14" destOrd="0" presId="urn:microsoft.com/office/officeart/2005/8/layout/target3"/>
    <dgm:cxn modelId="{DCCA4E27-10FB-4763-B66B-30716ADA04D4}" type="presParOf" srcId="{333A1088-737F-45CB-B68E-254E46348037}" destId="{AED2198E-93D5-4001-81B4-73124B309672}" srcOrd="15" destOrd="0" presId="urn:microsoft.com/office/officeart/2005/8/layout/target3"/>
    <dgm:cxn modelId="{5D0D97EA-08EA-43EB-B231-82EA7965D2F4}" type="presParOf" srcId="{333A1088-737F-45CB-B68E-254E46348037}" destId="{2BE915AB-18AA-4053-B92C-3BFC9ED204BB}" srcOrd="16" destOrd="0" presId="urn:microsoft.com/office/officeart/2005/8/layout/target3"/>
    <dgm:cxn modelId="{A5E814DE-D3D6-42D5-9610-28D79A7B823F}" type="presParOf" srcId="{333A1088-737F-45CB-B68E-254E46348037}" destId="{6BB5E863-4638-4E1D-BFDE-399D028AC4ED}" srcOrd="17" destOrd="0" presId="urn:microsoft.com/office/officeart/2005/8/layout/target3"/>
    <dgm:cxn modelId="{C5BC324A-B7E0-4325-9F7B-67E288E11E95}" type="presParOf" srcId="{333A1088-737F-45CB-B68E-254E46348037}" destId="{5A5FFA88-C948-4069-8E93-59FA12366E83}" srcOrd="18" destOrd="0" presId="urn:microsoft.com/office/officeart/2005/8/layout/target3"/>
    <dgm:cxn modelId="{5E3C182E-3C6E-466E-B066-8A27C14DB7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NÁZEV:VY_32_INOVACE_06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DO DVACETI TYPU 16+3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058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899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97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96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849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625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60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576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109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474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966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CE85D-15D0-4C7A-99CB-6E43374DD1B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603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39022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82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04813"/>
            <a:ext cx="8064500" cy="2238375"/>
          </a:xfrm>
        </p:spPr>
        <p:txBody>
          <a:bodyPr>
            <a:noAutofit/>
          </a:bodyPr>
          <a:lstStyle/>
          <a:p>
            <a:r>
              <a:rPr lang="cs-CZ" sz="2800" dirty="0" smtClean="0"/>
              <a:t>  Anotace</a:t>
            </a:r>
          </a:p>
          <a:p>
            <a:endParaRPr lang="cs-CZ" sz="2800" dirty="0"/>
          </a:p>
          <a:p>
            <a:r>
              <a:rPr lang="cs-CZ" sz="2800" dirty="0" smtClean="0"/>
              <a:t>Sčítání do 20 typu 16 + 3</a:t>
            </a:r>
          </a:p>
          <a:p>
            <a:r>
              <a:rPr lang="cs-CZ" sz="2800" dirty="0" smtClean="0"/>
              <a:t>Různé typy příkladů</a:t>
            </a:r>
          </a:p>
          <a:p>
            <a:r>
              <a:rPr lang="cs-CZ" sz="2800" dirty="0" smtClean="0"/>
              <a:t>Slovní úlohy</a:t>
            </a:r>
          </a:p>
          <a:p>
            <a:endParaRPr lang="cs-CZ" sz="2800" dirty="0" smtClean="0"/>
          </a:p>
          <a:p>
            <a:r>
              <a:rPr lang="cs-CZ" sz="2800" dirty="0" smtClean="0"/>
              <a:t>Žáci pracují na interaktivní tabuli fixem</a:t>
            </a:r>
          </a:p>
          <a:p>
            <a:r>
              <a:rPr lang="cs-CZ" sz="2800" dirty="0" smtClean="0"/>
              <a:t>Správné řešení se objeví po kliknutí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907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08C1\AppData\Local\Microsoft\Windows\Temporary Internet Files\Content.IE5\YYPZW21M\MP900439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89" y="650599"/>
            <a:ext cx="2532947" cy="16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36" y="263691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669" y="268210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860" y="270892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29" y="268210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411" y="436842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49" y="347930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416" y="3467263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382" y="4342717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85" y="436842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859" y="436842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757" y="355969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413" y="3521758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66883" y="650598"/>
            <a:ext cx="62771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Každý z vás má dnes na svačinu jablko nebo hrušku.</a:t>
            </a:r>
          </a:p>
          <a:p>
            <a:r>
              <a:rPr lang="cs-CZ" sz="2400" dirty="0" smtClean="0"/>
              <a:t>Kolik je to jablíček a hrušek dohromady?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77878" y="3022105"/>
            <a:ext cx="28385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  </a:t>
            </a:r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12 + 4 =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3022105"/>
            <a:ext cx="1224136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16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2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880258" y="5259868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2011963" y="5203486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4577970" y="5259868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3346100" y="5259386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599997" y="3906499"/>
            <a:ext cx="1297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chemeClr val="bg1">
                    <a:lumMod val="50000"/>
                  </a:schemeClr>
                </a:solidFill>
              </a:rPr>
              <a:t>10  2</a:t>
            </a:r>
            <a:endParaRPr lang="cs-CZ" sz="4400" i="1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5885039" y="3726479"/>
            <a:ext cx="320032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248572" y="3726479"/>
            <a:ext cx="339652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16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485" y="394503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05" y="2689701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05" y="175111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590" y="177879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156" y="177879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275" y="1820353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262" y="178149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022" y="943377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021" y="90577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527" y="84726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191" y="83067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0" y="81096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118" y="392241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138" y="3904929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1" y="3905851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145" y="394503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486" y="469279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658" y="467623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26" y="468827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2" y="468827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418" y="472930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767" y="566835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169" y="5661248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3" y="5661248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0450" y="0"/>
            <a:ext cx="3440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Vytvoř příklady!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3105" y="3362578"/>
            <a:ext cx="8068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</a:t>
            </a:r>
            <a:endParaRPr lang="cs-CZ" dirty="0"/>
          </a:p>
        </p:txBody>
      </p:sp>
      <p:pic>
        <p:nvPicPr>
          <p:cNvPr id="1029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1839168" y="2509594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2691398" y="2588639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3680555" y="2580095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6861614" y="5590075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5886133" y="5590074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4783498" y="5590075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5" descr="C:\Users\08C1\AppData\Local\Microsoft\Windows\Temporary Internet Files\Content.IE5\7IACVERO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4444">
            <a:off x="3780063" y="5572807"/>
            <a:ext cx="644982" cy="94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Vypočítej!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814927" y="4675313"/>
            <a:ext cx="1297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chemeClr val="bg1">
                    <a:lumMod val="50000"/>
                  </a:schemeClr>
                </a:solidFill>
              </a:rPr>
              <a:t>10  4</a:t>
            </a:r>
            <a:endParaRPr lang="cs-CZ" sz="44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86955" y="2521496"/>
            <a:ext cx="1297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chemeClr val="bg1">
                    <a:lumMod val="50000"/>
                  </a:schemeClr>
                </a:solidFill>
              </a:rPr>
              <a:t>10  1</a:t>
            </a:r>
            <a:endParaRPr lang="cs-CZ" sz="44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64836" y="3905851"/>
            <a:ext cx="28385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  </a:t>
            </a:r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14 + 4 =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904278" y="1581346"/>
            <a:ext cx="28385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  </a:t>
            </a:r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11 + 3 =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110473" y="3945036"/>
            <a:ext cx="1224136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18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244408" y="1581345"/>
            <a:ext cx="1224136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14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6657611" y="4596014"/>
            <a:ext cx="290653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550477" y="2205545"/>
            <a:ext cx="292799" cy="315951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6205071" y="2189133"/>
            <a:ext cx="320032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6230445" y="4596014"/>
            <a:ext cx="320032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795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0" grpId="0"/>
      <p:bldP spid="42" grpId="0"/>
      <p:bldP spid="43" grpId="0"/>
      <p:bldP spid="44" grpId="0"/>
      <p:bldP spid="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7427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Zástupný symbol pro obsah 55"/>
          <p:cNvSpPr>
            <a:spLocks noGrp="1"/>
          </p:cNvSpPr>
          <p:nvPr>
            <p:ph idx="1"/>
          </p:nvPr>
        </p:nvSpPr>
        <p:spPr>
          <a:xfrm>
            <a:off x="395536" y="2357428"/>
            <a:ext cx="8291264" cy="376873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sz="5400" b="1" dirty="0" smtClean="0">
                <a:solidFill>
                  <a:srgbClr val="FF0000"/>
                </a:solidFill>
              </a:rPr>
              <a:t>15  +  3  =  18        </a:t>
            </a:r>
          </a:p>
          <a:p>
            <a:pPr marL="0" indent="0">
              <a:buNone/>
            </a:pP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 10   5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327065"/>
              </p:ext>
            </p:extLst>
          </p:nvPr>
        </p:nvGraphicFramePr>
        <p:xfrm>
          <a:off x="179512" y="1628800"/>
          <a:ext cx="417646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8"/>
                <a:gridCol w="417644"/>
                <a:gridCol w="417646"/>
                <a:gridCol w="417646"/>
                <a:gridCol w="417646"/>
                <a:gridCol w="417646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4792350"/>
              </p:ext>
            </p:extLst>
          </p:nvPr>
        </p:nvGraphicFramePr>
        <p:xfrm>
          <a:off x="6516216" y="3607194"/>
          <a:ext cx="208823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</a:tblGrid>
              <a:tr h="2160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05607"/>
              </p:ext>
            </p:extLst>
          </p:nvPr>
        </p:nvGraphicFramePr>
        <p:xfrm>
          <a:off x="4355976" y="1628800"/>
          <a:ext cx="208823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</a:tblGrid>
              <a:tr h="2160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0" y="1988096"/>
            <a:ext cx="884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0      1      2      3      4     5      6      7      8     9     10    11   12    13   14    15   16    17   18    19    20</a:t>
            </a:r>
            <a:endParaRPr lang="cs-CZ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1527207" y="3801616"/>
            <a:ext cx="524513" cy="3547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1095159" y="3801616"/>
            <a:ext cx="432048" cy="3963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87457"/>
              </p:ext>
            </p:extLst>
          </p:nvPr>
        </p:nvGraphicFramePr>
        <p:xfrm>
          <a:off x="6444208" y="1628799"/>
          <a:ext cx="1247799" cy="372763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15933"/>
                <a:gridCol w="415933"/>
                <a:gridCol w="415933"/>
              </a:tblGrid>
              <a:tr h="3727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647077"/>
              </p:ext>
            </p:extLst>
          </p:nvPr>
        </p:nvGraphicFramePr>
        <p:xfrm>
          <a:off x="7668344" y="1612148"/>
          <a:ext cx="805576" cy="3828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2788"/>
                <a:gridCol w="402788"/>
              </a:tblGrid>
              <a:tr h="3828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louk 4"/>
          <p:cNvSpPr/>
          <p:nvPr/>
        </p:nvSpPr>
        <p:spPr>
          <a:xfrm rot="19153485">
            <a:off x="6322323" y="1057013"/>
            <a:ext cx="1385506" cy="1244238"/>
          </a:xfrm>
          <a:prstGeom prst="arc">
            <a:avLst>
              <a:gd name="adj1" fmla="val 13795672"/>
              <a:gd name="adj2" fmla="val 20631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81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7455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22" y="167455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0883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028" y="170883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07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7455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395" y="969525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7663"/>
            <a:ext cx="8180784" cy="59503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Zapiš příklad a vypočítej!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569840"/>
              </p:ext>
            </p:extLst>
          </p:nvPr>
        </p:nvGraphicFramePr>
        <p:xfrm>
          <a:off x="201982" y="2655432"/>
          <a:ext cx="8708272" cy="1451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5985"/>
                <a:gridCol w="2592287"/>
              </a:tblGrid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5" name="Přímá spojnice se šipkou 14"/>
          <p:cNvCxnSpPr/>
          <p:nvPr/>
        </p:nvCxnSpPr>
        <p:spPr>
          <a:xfrm>
            <a:off x="6963847" y="1507148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630189" y="1522197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920358"/>
              </p:ext>
            </p:extLst>
          </p:nvPr>
        </p:nvGraphicFramePr>
        <p:xfrm>
          <a:off x="184207" y="4365104"/>
          <a:ext cx="8708272" cy="144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5985"/>
                <a:gridCol w="2592287"/>
              </a:tblGrid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146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2" name="Picture 8" descr="C:\Users\08C1\AppData\Local\Microsoft\Windows\Temporary Internet Files\Content.IE5\DE4CGPLA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425">
            <a:off x="5005488" y="1734995"/>
            <a:ext cx="483602" cy="66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83" y="2623015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08C1\AppData\Local\Microsoft\Windows\Temporary Internet Files\Content.IE5\DE4CGPLA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425">
            <a:off x="4411043" y="1715538"/>
            <a:ext cx="483602" cy="66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08C1\AppData\Local\Microsoft\Windows\Temporary Internet Files\Content.IE5\DE4CGPLA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425">
            <a:off x="3763477" y="1682798"/>
            <a:ext cx="483602" cy="66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4860780"/>
              </p:ext>
            </p:extLst>
          </p:nvPr>
        </p:nvGraphicFramePr>
        <p:xfrm>
          <a:off x="173682" y="954476"/>
          <a:ext cx="8708272" cy="1451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5985"/>
                <a:gridCol w="2592287"/>
              </a:tblGrid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28" name="Přímá spojnice se šipkou 27"/>
          <p:cNvCxnSpPr/>
          <p:nvPr/>
        </p:nvCxnSpPr>
        <p:spPr>
          <a:xfrm flipH="1">
            <a:off x="6571576" y="4955506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6583170" y="3132979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896633" y="4949612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903728" y="3132979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03" y="2637017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07" y="3356592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67783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178" y="2694996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658" y="339301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646" y="3356592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735" y="337208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103" y="265115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155" y="263701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649" y="265115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395" y="266431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737" y="2697792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57" y="4401287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23650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544" y="4469245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996" y="4451339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333" y="4431714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83" y="5139570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632" y="5148156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731" y="5185648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335" y="5185650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554" y="5185651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682" y="4469246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433" y="4439433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058" y="4439432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3568890" y="1058765"/>
            <a:ext cx="0" cy="475111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516216" y="975345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11  +  7  =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52253" y="1804592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10   1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34243" y="9695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500619" y="2648425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15  +  2  =</a:t>
            </a:r>
            <a:endParaRPr lang="cs-CZ" sz="32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519053" y="4451341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13  +  6  =</a:t>
            </a:r>
            <a:endParaRPr lang="cs-CZ" sz="32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333473" y="5274195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10   5</a:t>
            </a:r>
            <a:endParaRPr lang="cs-CZ" sz="32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352252" y="3467795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10   3</a:t>
            </a:r>
            <a:endParaRPr lang="cs-CZ" sz="32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8211214" y="439309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</a:t>
            </a:r>
            <a:endParaRPr lang="cs-CZ" sz="32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8262555" y="265115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17</a:t>
            </a:r>
            <a:endParaRPr lang="cs-CZ" sz="3200" dirty="0"/>
          </a:p>
        </p:txBody>
      </p:sp>
      <p:pic>
        <p:nvPicPr>
          <p:cNvPr id="71" name="Picture 10" descr="C:\Users\08C1\AppData\Local\Microsoft\Windows\Temporary Internet Files\Content.IE5\S7687CZ2\MC9004368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2123">
            <a:off x="5401536" y="254977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LDOPNIE0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35">
            <a:off x="5732965" y="992495"/>
            <a:ext cx="488219" cy="67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C:\Users\08C1\AppData\Local\Microsoft\Windows\Temporary Internet Files\Content.IE5\LDOPNIE0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35">
            <a:off x="5262767" y="992495"/>
            <a:ext cx="488219" cy="67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C:\Users\08C1\AppData\Local\Microsoft\Windows\Temporary Internet Files\Content.IE5\LDOPNIE0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35">
            <a:off x="4802334" y="977445"/>
            <a:ext cx="488219" cy="67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3" descr="C:\Users\08C1\AppData\Local\Microsoft\Windows\Temporary Internet Files\Content.IE5\LDOPNIE0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35">
            <a:off x="4273123" y="955625"/>
            <a:ext cx="488219" cy="67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10" descr="C:\Users\08C1\AppData\Local\Microsoft\Windows\Temporary Internet Files\Content.IE5\S7687CZ2\MC9004368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2123">
            <a:off x="5321975" y="425371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0" descr="C:\Users\08C1\AppData\Local\Microsoft\Windows\Temporary Internet Files\Content.IE5\S7687CZ2\MC9004368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2123">
            <a:off x="4568115" y="496456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0" descr="C:\Users\08C1\AppData\Local\Microsoft\Windows\Temporary Internet Files\Content.IE5\S7687CZ2\MC9004368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2123">
            <a:off x="3696367" y="498805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7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74" grpId="0"/>
      <p:bldP spid="75" grpId="0"/>
      <p:bldP spid="76" grpId="0"/>
      <p:bldP spid="77" grpId="0"/>
      <p:bldP spid="7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2773306"/>
              </p:ext>
            </p:extLst>
          </p:nvPr>
        </p:nvGraphicFramePr>
        <p:xfrm>
          <a:off x="44431" y="5232745"/>
          <a:ext cx="9017887" cy="1451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99777"/>
                <a:gridCol w="2618110"/>
              </a:tblGrid>
              <a:tr h="725551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baseline="0" dirty="0" smtClean="0"/>
                        <a:t> </a:t>
                      </a:r>
                      <a:endParaRPr lang="cs-CZ" sz="3200" dirty="0"/>
                    </a:p>
                  </a:txBody>
                  <a:tcPr/>
                </a:tc>
              </a:tr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723796"/>
              </p:ext>
            </p:extLst>
          </p:nvPr>
        </p:nvGraphicFramePr>
        <p:xfrm>
          <a:off x="65631" y="2076693"/>
          <a:ext cx="9023492" cy="147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78577"/>
                <a:gridCol w="2644915"/>
              </a:tblGrid>
              <a:tr h="7386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386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799848"/>
              </p:ext>
            </p:extLst>
          </p:nvPr>
        </p:nvGraphicFramePr>
        <p:xfrm>
          <a:off x="35496" y="480652"/>
          <a:ext cx="9001000" cy="1419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9173"/>
                <a:gridCol w="2611827"/>
              </a:tblGrid>
              <a:tr h="7095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</a:tr>
              <a:tr h="7095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74723"/>
              </p:ext>
            </p:extLst>
          </p:nvPr>
        </p:nvGraphicFramePr>
        <p:xfrm>
          <a:off x="80145" y="3686475"/>
          <a:ext cx="8964488" cy="14096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4063"/>
                <a:gridCol w="2600425"/>
              </a:tblGrid>
              <a:tr h="7048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048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92" y="51884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 flipH="1">
            <a:off x="6695869" y="1034702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623201" y="2541512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6713287" y="4103843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713287" y="5652925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6979562" y="2541512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7030516" y="1032067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979562" y="4137140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979562" y="5697990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44868" y="54422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87240" y="523555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387241" y="368943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405527" y="2156580"/>
            <a:ext cx="601445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</a:t>
            </a:r>
            <a:endParaRPr lang="cs-CZ" sz="3200" dirty="0"/>
          </a:p>
        </p:txBody>
      </p:sp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07" y="1229110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698" y="473746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173" y="489993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18" y="1188471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18" y="48065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011" y="1188470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607" y="518843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614" y="1189565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387" y="1144467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100" y="48065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593" y="480653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4581888" y="4471956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4043443" y="4434614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3529654" y="4471956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522820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915327" y="3767302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355895" y="3724827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565105" y="4471956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968601" y="4438271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355895" y="4438659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3495747" y="3767066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4043443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5012426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4565229" y="3736985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5555225" y="3736985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740677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734805" y="4454444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89480" y="4454444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66177" y="3736985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3577029" y="496135"/>
            <a:ext cx="0" cy="613542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8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1" y="5171748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21918">
            <a:off x="5502038" y="5213081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89" y="5198386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39" y="5895772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0" y="5858739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794" y="5895773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795" y="5207003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568" y="5912022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252" y="5926537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568" y="5232745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789" y="5206036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911" y="5196934"/>
            <a:ext cx="758386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256" y="5203802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542" y="5198386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424" y="5171748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262" y="527518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779" y="1242700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611" y="1282521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538" y="1276397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929" y="1282521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779" y="544223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316" y="1283340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" descr="C:\Users\08C1\AppData\Local\Microsoft\Windows\Temporary Internet Files\Content.IE5\7IACVERO\MC900088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65" y="544223"/>
            <a:ext cx="667724" cy="56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89938">
            <a:off x="5165867" y="5970592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633510" y="5953191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36917">
            <a:off x="4056473" y="5886475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3476905" y="5899910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65977">
            <a:off x="5535248" y="4240633"/>
            <a:ext cx="454331" cy="879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6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3543257" y="2770254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5704019" y="2086176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5156705" y="2086175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4633510" y="2106263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4056472" y="2086175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3430316" y="2093898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180407" y="2049233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822180" y="2100132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1522909" y="2032724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124299" y="2069768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759612" y="2011696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677328" y="2840637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1392683" y="2840638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9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69216" y="2792751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011898" y="2827966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745176" y="2812572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701" y="2791027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525" y="2782364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225" y="2780865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5" name="TextovéPole 154"/>
          <p:cNvSpPr txBox="1"/>
          <p:nvPr/>
        </p:nvSpPr>
        <p:spPr>
          <a:xfrm>
            <a:off x="6516216" y="505003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12  +  8  =</a:t>
            </a:r>
            <a:endParaRPr lang="cs-CZ" sz="3200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6435182" y="1290269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10   2</a:t>
            </a:r>
            <a:endParaRPr lang="cs-CZ" sz="3200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6538626" y="2063338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16  +  3  =</a:t>
            </a:r>
            <a:endParaRPr lang="cs-CZ" sz="3200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6460659" y="2929784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10   6</a:t>
            </a:r>
            <a:endParaRPr lang="cs-CZ" sz="32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6623201" y="3736985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18  +  1  =</a:t>
            </a:r>
            <a:endParaRPr lang="cs-CZ" sz="3200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6538626" y="4467600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10   8</a:t>
            </a:r>
            <a:endParaRPr lang="cs-CZ" sz="3200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6613906" y="5207003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14  +  5  =</a:t>
            </a:r>
            <a:endParaRPr lang="cs-CZ" sz="3200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6486136" y="6020558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10   4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8300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5" grpId="0"/>
      <p:bldP spid="26" grpId="0"/>
      <p:bldP spid="27" grpId="0"/>
      <p:bldP spid="155" grpId="0"/>
      <p:bldP spid="156" grpId="0"/>
      <p:bldP spid="157" grpId="0"/>
      <p:bldP spid="158" grpId="0"/>
      <p:bldP spid="159" grpId="0"/>
      <p:bldP spid="160" grpId="0"/>
      <p:bldP spid="161" grpId="0"/>
      <p:bldP spid="16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8422418"/>
              </p:ext>
            </p:extLst>
          </p:nvPr>
        </p:nvGraphicFramePr>
        <p:xfrm>
          <a:off x="137347" y="1216783"/>
          <a:ext cx="8899150" cy="2068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</a:tblGrid>
              <a:tr h="6894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94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4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83358" y="1216784"/>
            <a:ext cx="8337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14   18    15     20   11    17    12    13   16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3359" y="1863115"/>
            <a:ext cx="8337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</a:t>
            </a:r>
            <a:r>
              <a:rPr lang="cs-CZ" sz="4000" dirty="0" smtClean="0">
                <a:solidFill>
                  <a:srgbClr val="7030A0"/>
                </a:solidFill>
              </a:rPr>
              <a:t>      3     5     4      8     1     3      6     2     4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137348" y="2578286"/>
            <a:ext cx="8208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a+b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Vypočítej!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262171"/>
              </p:ext>
            </p:extLst>
          </p:nvPr>
        </p:nvGraphicFramePr>
        <p:xfrm>
          <a:off x="128367" y="4005064"/>
          <a:ext cx="8899150" cy="2068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  <a:gridCol w="889915"/>
              </a:tblGrid>
              <a:tr h="6894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94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4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83359" y="4005064"/>
            <a:ext cx="8337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14   18    15     20   11    17    12    13   16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3358" y="4651395"/>
            <a:ext cx="8337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</a:t>
            </a:r>
            <a:r>
              <a:rPr lang="cs-CZ" sz="4000" dirty="0" smtClean="0">
                <a:solidFill>
                  <a:srgbClr val="7030A0"/>
                </a:solidFill>
              </a:rPr>
              <a:t>      3     5     4      8     1     3      6     2     4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137348" y="5378994"/>
            <a:ext cx="8208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a+b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40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04813"/>
            <a:ext cx="8748712" cy="12954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95288" y="2276475"/>
            <a:ext cx="8748712" cy="2322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Obrázky byly vytvořeny v otevřené galerii Microsoft </a:t>
            </a:r>
            <a:r>
              <a:rPr lang="cs-CZ" sz="2400" dirty="0" err="1" smtClean="0"/>
              <a:t>office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smtClean="0"/>
              <a:t>Text </a:t>
            </a:r>
            <a:r>
              <a:rPr lang="cs-CZ" sz="2400" dirty="0" smtClean="0"/>
              <a:t>je vytvořen autorem materiálu.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15.2.2012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99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1345</TotalTime>
  <Words>257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Vypočítej!</vt:lpstr>
      <vt:lpstr>PAMATUJ!</vt:lpstr>
      <vt:lpstr>Zapiš příklad a vypočítej!</vt:lpstr>
      <vt:lpstr>Prezentace aplikace PowerPoint</vt:lpstr>
      <vt:lpstr>Vypočítej!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58</cp:revision>
  <dcterms:created xsi:type="dcterms:W3CDTF">2012-02-15T14:58:26Z</dcterms:created>
  <dcterms:modified xsi:type="dcterms:W3CDTF">2012-12-11T17:04:49Z</dcterms:modified>
</cp:coreProperties>
</file>