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58" r:id="rId3"/>
    <p:sldId id="256" r:id="rId4"/>
    <p:sldId id="261" r:id="rId5"/>
    <p:sldId id="270" r:id="rId6"/>
    <p:sldId id="272" r:id="rId7"/>
    <p:sldId id="271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NÁZEV:VY_32_INOVACE_07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TEMAČ: ODČÍTÁNÍ DO 20 TYPU 16-3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748217-15EB-4ED6-A17C-1A93D8D2A29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F9041C8-9989-435C-B2A0-00A59B176658}" type="presOf" srcId="{D8197B8C-B260-4A16-BDF4-0947B075E274}" destId="{5A5FFA88-C948-4069-8E93-59FA12366E83}" srcOrd="1" destOrd="0" presId="urn:microsoft.com/office/officeart/2005/8/layout/target3"/>
    <dgm:cxn modelId="{BE15C42F-AEF5-471E-9D4D-AD421CB01F16}" type="presOf" srcId="{D1B46980-6531-4606-95E6-44980827E919}" destId="{6140AFEC-043D-4C43-A2F9-D0F5331DF3A3}" srcOrd="0" destOrd="0" presId="urn:microsoft.com/office/officeart/2005/8/layout/target3"/>
    <dgm:cxn modelId="{4BED164F-5CF1-4C58-AE01-5223D2B21AFC}" type="presOf" srcId="{D8197B8C-B260-4A16-BDF4-0947B075E274}" destId="{25B08C86-7E15-44DC-BE7F-FFB55DD49D12}" srcOrd="0" destOrd="0" presId="urn:microsoft.com/office/officeart/2005/8/layout/target3"/>
    <dgm:cxn modelId="{5937EB85-FC6C-4F0D-952F-7C2361BA7A8F}" type="presOf" srcId="{4C35D32F-0EAB-4CD7-82EE-45574DC2A586}" destId="{8BEBB6EC-1DAA-4CAC-8A25-BC0FCBD5DBD5}" srcOrd="0" destOrd="0" presId="urn:microsoft.com/office/officeart/2005/8/layout/target3"/>
    <dgm:cxn modelId="{FEFD89CB-705D-4A36-A7FD-96EA94A22E79}" type="presOf" srcId="{4C35D32F-0EAB-4CD7-82EE-45574DC2A586}" destId="{890E4F0B-2866-4A3F-A3C7-2A14B1797930}" srcOrd="1" destOrd="0" presId="urn:microsoft.com/office/officeart/2005/8/layout/target3"/>
    <dgm:cxn modelId="{9D4E26E5-5875-4045-AD2C-172A6503BA1C}" type="presOf" srcId="{D1B46980-6531-4606-95E6-44980827E919}" destId="{2BE915AB-18AA-4053-B92C-3BFC9ED204BB}" srcOrd="1" destOrd="0" presId="urn:microsoft.com/office/officeart/2005/8/layout/target3"/>
    <dgm:cxn modelId="{8073E972-2C6D-4447-91D4-A92347C9520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86A97CD-DE36-4251-B124-0D2DF50DB2F0}" type="presOf" srcId="{757F3AB3-0718-4624-B441-E567A8F0AB56}" destId="{333A1088-737F-45CB-B68E-254E46348037}" srcOrd="0" destOrd="0" presId="urn:microsoft.com/office/officeart/2005/8/layout/target3"/>
    <dgm:cxn modelId="{C491DBE5-64F8-49E1-9B1F-7D2DC65E56C8}" type="presOf" srcId="{B651F6E3-6281-48DB-9319-2AEAFDAE7572}" destId="{6BB5E863-4638-4E1D-BFDE-399D028AC4ED}" srcOrd="1" destOrd="0" presId="urn:microsoft.com/office/officeart/2005/8/layout/target3"/>
    <dgm:cxn modelId="{371258FD-69AC-41D9-901F-5FF0211D9D31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1E0469C-28B3-4381-89E7-FB08247BC931}" type="presParOf" srcId="{333A1088-737F-45CB-B68E-254E46348037}" destId="{F5ABB229-8D3B-4694-996A-96F23CF14429}" srcOrd="0" destOrd="0" presId="urn:microsoft.com/office/officeart/2005/8/layout/target3"/>
    <dgm:cxn modelId="{F9CF8EBA-4828-4324-82FF-F2CFBF9F5D31}" type="presParOf" srcId="{333A1088-737F-45CB-B68E-254E46348037}" destId="{F41139FD-01EE-4571-8B17-4FB00FC51163}" srcOrd="1" destOrd="0" presId="urn:microsoft.com/office/officeart/2005/8/layout/target3"/>
    <dgm:cxn modelId="{5E3FF197-C2AA-4DBB-992F-19A7B9D831DA}" type="presParOf" srcId="{333A1088-737F-45CB-B68E-254E46348037}" destId="{D005CE8C-CC26-4C3E-AC11-E15060ECD759}" srcOrd="2" destOrd="0" presId="urn:microsoft.com/office/officeart/2005/8/layout/target3"/>
    <dgm:cxn modelId="{4440DA62-E710-4562-9DDD-161B48C3475C}" type="presParOf" srcId="{333A1088-737F-45CB-B68E-254E46348037}" destId="{2C702D82-9B77-49B7-9568-BB8EB47C3372}" srcOrd="3" destOrd="0" presId="urn:microsoft.com/office/officeart/2005/8/layout/target3"/>
    <dgm:cxn modelId="{1116DECB-3847-4807-B23C-16F030E877A6}" type="presParOf" srcId="{333A1088-737F-45CB-B68E-254E46348037}" destId="{A52A0455-90FF-4808-ABD0-F02540D31D5A}" srcOrd="4" destOrd="0" presId="urn:microsoft.com/office/officeart/2005/8/layout/target3"/>
    <dgm:cxn modelId="{B602C2BE-975E-4E4C-AED8-C8DB15C203AF}" type="presParOf" srcId="{333A1088-737F-45CB-B68E-254E46348037}" destId="{6140AFEC-043D-4C43-A2F9-D0F5331DF3A3}" srcOrd="5" destOrd="0" presId="urn:microsoft.com/office/officeart/2005/8/layout/target3"/>
    <dgm:cxn modelId="{276C2518-A8CA-43C0-8C2C-9022118C77A4}" type="presParOf" srcId="{333A1088-737F-45CB-B68E-254E46348037}" destId="{9358AC05-5D7D-4327-9F80-1AD486AEA664}" srcOrd="6" destOrd="0" presId="urn:microsoft.com/office/officeart/2005/8/layout/target3"/>
    <dgm:cxn modelId="{AFC6DE4A-3504-4121-B981-6467C0783594}" type="presParOf" srcId="{333A1088-737F-45CB-B68E-254E46348037}" destId="{313FC574-E1CD-4FB4-B054-0B805CE0447D}" srcOrd="7" destOrd="0" presId="urn:microsoft.com/office/officeart/2005/8/layout/target3"/>
    <dgm:cxn modelId="{4080DD4F-1034-4839-88D2-A4668FD3E9DE}" type="presParOf" srcId="{333A1088-737F-45CB-B68E-254E46348037}" destId="{619D679B-A015-4ECF-8348-D1034C574F40}" srcOrd="8" destOrd="0" presId="urn:microsoft.com/office/officeart/2005/8/layout/target3"/>
    <dgm:cxn modelId="{D6AFDC2F-3922-4E8C-BDC1-A6FBB31812B8}" type="presParOf" srcId="{333A1088-737F-45CB-B68E-254E46348037}" destId="{322283A8-4A27-4CDA-BAE3-F381106A9174}" srcOrd="9" destOrd="0" presId="urn:microsoft.com/office/officeart/2005/8/layout/target3"/>
    <dgm:cxn modelId="{C34BD5AC-A6F1-4827-A8FD-46FF46AB0187}" type="presParOf" srcId="{333A1088-737F-45CB-B68E-254E46348037}" destId="{FFC9F71D-1B4F-4AD9-A4A6-86ADEFC8AF5C}" srcOrd="10" destOrd="0" presId="urn:microsoft.com/office/officeart/2005/8/layout/target3"/>
    <dgm:cxn modelId="{6F3FFC09-13AA-4FE2-8098-DC1A8DBF0337}" type="presParOf" srcId="{333A1088-737F-45CB-B68E-254E46348037}" destId="{25B08C86-7E15-44DC-BE7F-FFB55DD49D12}" srcOrd="11" destOrd="0" presId="urn:microsoft.com/office/officeart/2005/8/layout/target3"/>
    <dgm:cxn modelId="{765FA49D-F65C-4ADF-9E4E-98AC6F80AD54}" type="presParOf" srcId="{333A1088-737F-45CB-B68E-254E46348037}" destId="{76644BE8-9D7C-4C09-B250-3D10AF48CBB7}" srcOrd="12" destOrd="0" presId="urn:microsoft.com/office/officeart/2005/8/layout/target3"/>
    <dgm:cxn modelId="{DB8AB3A3-B73E-4509-8824-F342480E9476}" type="presParOf" srcId="{333A1088-737F-45CB-B68E-254E46348037}" destId="{EE85B701-7295-41C0-BA7A-34D3756A2AE6}" srcOrd="13" destOrd="0" presId="urn:microsoft.com/office/officeart/2005/8/layout/target3"/>
    <dgm:cxn modelId="{FCF27C48-2B6A-45C3-A086-E0AA0A8DCA37}" type="presParOf" srcId="{333A1088-737F-45CB-B68E-254E46348037}" destId="{8BEBB6EC-1DAA-4CAC-8A25-BC0FCBD5DBD5}" srcOrd="14" destOrd="0" presId="urn:microsoft.com/office/officeart/2005/8/layout/target3"/>
    <dgm:cxn modelId="{C26E951B-4A6A-4CCE-BF7E-28C9148A5CA2}" type="presParOf" srcId="{333A1088-737F-45CB-B68E-254E46348037}" destId="{AED2198E-93D5-4001-81B4-73124B309672}" srcOrd="15" destOrd="0" presId="urn:microsoft.com/office/officeart/2005/8/layout/target3"/>
    <dgm:cxn modelId="{97D9F4E5-E86B-4ED3-B45D-CAC7AE219506}" type="presParOf" srcId="{333A1088-737F-45CB-B68E-254E46348037}" destId="{2BE915AB-18AA-4053-B92C-3BFC9ED204BB}" srcOrd="16" destOrd="0" presId="urn:microsoft.com/office/officeart/2005/8/layout/target3"/>
    <dgm:cxn modelId="{37EFC9AA-0C29-4EF1-8E53-A728D149BD82}" type="presParOf" srcId="{333A1088-737F-45CB-B68E-254E46348037}" destId="{6BB5E863-4638-4E1D-BFDE-399D028AC4ED}" srcOrd="17" destOrd="0" presId="urn:microsoft.com/office/officeart/2005/8/layout/target3"/>
    <dgm:cxn modelId="{D2D5127A-CE76-4662-A164-8BBA35E59FEB}" type="presParOf" srcId="{333A1088-737F-45CB-B68E-254E46348037}" destId="{5A5FFA88-C948-4069-8E93-59FA12366E83}" srcOrd="18" destOrd="0" presId="urn:microsoft.com/office/officeart/2005/8/layout/target3"/>
    <dgm:cxn modelId="{956B0BB6-DD3C-4CB5-87D5-6EED2B2BDF5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NÁZEV:VY_32_INOVACE_07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TEMAČ: ODČÍTÁNÍ DO 20 TYPU 16-3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879D8-D9FA-4DD5-813D-0108361F87CB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F22C5C-BD87-4366-BB87-810988C1B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265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274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046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436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723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311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277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380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107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109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68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559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2B7144-5BC6-488A-A604-B3F9BE50E6DA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7544D-BB03-435F-BFF7-D73867F5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805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wmf"/><Relationship Id="rId7" Type="http://schemas.openxmlformats.org/officeDocument/2006/relationships/image" Target="../media/image19.png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90469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08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9386">
        <p14:reveal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95536" y="404665"/>
            <a:ext cx="7668964" cy="2238524"/>
          </a:xfrm>
        </p:spPr>
        <p:txBody>
          <a:bodyPr>
            <a:noAutofit/>
          </a:bodyPr>
          <a:lstStyle/>
          <a:p>
            <a:r>
              <a:rPr lang="cs-CZ" sz="2800" dirty="0" smtClean="0"/>
              <a:t>  Anotace</a:t>
            </a:r>
          </a:p>
          <a:p>
            <a:endParaRPr lang="cs-CZ" sz="2800" dirty="0"/>
          </a:p>
          <a:p>
            <a:r>
              <a:rPr lang="cs-CZ" sz="2800" dirty="0" smtClean="0"/>
              <a:t>Odčítání do 20 typu 16-3</a:t>
            </a:r>
          </a:p>
          <a:p>
            <a:r>
              <a:rPr lang="cs-CZ" sz="2800" dirty="0" smtClean="0"/>
              <a:t>Různé typy příkladů</a:t>
            </a:r>
          </a:p>
          <a:p>
            <a:r>
              <a:rPr lang="cs-CZ" sz="2800" dirty="0" smtClean="0"/>
              <a:t>Slovní úlohy</a:t>
            </a:r>
          </a:p>
          <a:p>
            <a:endParaRPr lang="cs-CZ" sz="2800" dirty="0" smtClean="0"/>
          </a:p>
          <a:p>
            <a:r>
              <a:rPr lang="cs-CZ" sz="2800" dirty="0" smtClean="0"/>
              <a:t>Žáci pracují na interaktivní tabuli fixem</a:t>
            </a:r>
          </a:p>
          <a:p>
            <a:r>
              <a:rPr lang="cs-CZ" sz="2800" dirty="0" smtClean="0"/>
              <a:t>Správné řešení se objeví po kliknutí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61688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57" y="5373216"/>
            <a:ext cx="1236624" cy="82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YYPZW21M\MP900439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89" y="650599"/>
            <a:ext cx="2532947" cy="169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36" y="263691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669" y="268210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860" y="2708920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29" y="268210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411" y="436842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49" y="3479304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416" y="3467263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382" y="4342717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85" y="436842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859" y="436842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757" y="355969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413" y="3521758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939" y="5373216"/>
            <a:ext cx="1173992" cy="785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136" y="5377182"/>
            <a:ext cx="1230697" cy="82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66883" y="650598"/>
            <a:ext cx="6277117" cy="1569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Každý z vás má dnes na svačinu jablko. </a:t>
            </a:r>
          </a:p>
          <a:p>
            <a:r>
              <a:rPr lang="cs-CZ" sz="2400" dirty="0" smtClean="0"/>
              <a:t>Kolik je to jablíček? </a:t>
            </a:r>
            <a:endParaRPr lang="cs-CZ" sz="2400" dirty="0"/>
          </a:p>
          <a:p>
            <a:r>
              <a:rPr lang="cs-CZ" sz="2400" dirty="0" smtClean="0"/>
              <a:t>Čtyři z vás  už  jablko snědli.</a:t>
            </a:r>
          </a:p>
          <a:p>
            <a:r>
              <a:rPr lang="cs-CZ" sz="2400" dirty="0" smtClean="0"/>
              <a:t>Kolik ještě  jablíček není snědených?</a:t>
            </a:r>
            <a:endParaRPr lang="cs-CZ" sz="2400" dirty="0"/>
          </a:p>
        </p:txBody>
      </p:sp>
      <p:pic>
        <p:nvPicPr>
          <p:cNvPr id="27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660" y="5323666"/>
            <a:ext cx="1390674" cy="93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77878" y="3022104"/>
            <a:ext cx="37602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  </a:t>
            </a:r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</a:rPr>
              <a:t>16 – 4 =</a:t>
            </a:r>
            <a:endParaRPr lang="cs-CZ" sz="4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2360" y="3022105"/>
            <a:ext cx="1224136" cy="830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50000"/>
                  </a:schemeClr>
                </a:solidFill>
              </a:rPr>
              <a:t>12</a:t>
            </a:r>
            <a:endParaRPr lang="cs-CZ" sz="4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24128" y="3897391"/>
            <a:ext cx="12971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schemeClr val="bg1">
                    <a:lumMod val="50000"/>
                  </a:schemeClr>
                </a:solidFill>
              </a:rPr>
              <a:t>10  6</a:t>
            </a:r>
            <a:endParaRPr lang="cs-CZ" sz="4400" i="1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6372703" y="3717032"/>
            <a:ext cx="287529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6052671" y="3726930"/>
            <a:ext cx="320032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65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485" y="394503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105" y="2689701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105" y="175111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590" y="1778790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156" y="1778790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275" y="1820353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2262" y="1781494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4022" y="943377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021" y="90577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527" y="84726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191" y="83067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0" y="810962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118" y="3922410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138" y="3904929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1" y="3905851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8145" y="394503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486" y="4692794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658" y="4676235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926" y="468827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2" y="468827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418" y="4729306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767" y="5668354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169" y="5661248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7" descr="C:\Users\08C1\AppData\Local\Microsoft\Windows\Temporary Internet Files\Content.IE5\K0O7W0UI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3" y="5661248"/>
            <a:ext cx="1151467" cy="77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580" y="5555071"/>
            <a:ext cx="1236624" cy="82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976" y="2741389"/>
            <a:ext cx="1236624" cy="82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610" y="2736346"/>
            <a:ext cx="1236624" cy="82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590" y="2706199"/>
            <a:ext cx="1236624" cy="82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0450" y="0"/>
            <a:ext cx="3440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Vytvoř příklady!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2190" y="1628171"/>
            <a:ext cx="20505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  14 – 3 =</a:t>
            </a:r>
            <a:endParaRPr lang="cs-CZ" sz="4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13105" y="3362578"/>
            <a:ext cx="8068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</a:t>
            </a:r>
            <a:endParaRPr lang="cs-CZ" dirty="0"/>
          </a:p>
        </p:txBody>
      </p:sp>
      <p:pic>
        <p:nvPicPr>
          <p:cNvPr id="46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410" y="5580109"/>
            <a:ext cx="1236624" cy="82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224" y="5580109"/>
            <a:ext cx="1236624" cy="82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5712190" y="4112258"/>
            <a:ext cx="20505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  19 – 5 =</a:t>
            </a:r>
            <a:endParaRPr lang="cs-CZ" sz="4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0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512" y="5582668"/>
            <a:ext cx="1236624" cy="82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" descr="C:\Users\08C1\AppData\Local\Microsoft\Windows\Temporary Internet Files\Content.IE5\AM1I8PN9\MP900403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400" y="5594076"/>
            <a:ext cx="1236624" cy="82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5796136" y="4775920"/>
            <a:ext cx="12234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/>
              <a:t> </a:t>
            </a:r>
            <a:r>
              <a:rPr lang="cs-CZ" sz="3600" i="1" dirty="0" smtClean="0">
                <a:solidFill>
                  <a:schemeClr val="bg1">
                    <a:lumMod val="50000"/>
                  </a:schemeClr>
                </a:solidFill>
              </a:rPr>
              <a:t>10  9</a:t>
            </a:r>
            <a:endParaRPr lang="cs-CZ" sz="3600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79069" y="2383033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chemeClr val="bg1">
                    <a:lumMod val="50000"/>
                  </a:schemeClr>
                </a:solidFill>
              </a:rPr>
              <a:t>10  4</a:t>
            </a:r>
            <a:endParaRPr lang="cs-CZ" sz="3600" i="1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42" name="Přímá spojnice 41"/>
          <p:cNvCxnSpPr/>
          <p:nvPr/>
        </p:nvCxnSpPr>
        <p:spPr>
          <a:xfrm flipH="1">
            <a:off x="6302782" y="4675313"/>
            <a:ext cx="212092" cy="289665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6197722" y="2205545"/>
            <a:ext cx="210121" cy="31053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514873" y="4604938"/>
            <a:ext cx="287529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407842" y="2156037"/>
            <a:ext cx="287529" cy="36004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7740872" y="165292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11</a:t>
            </a:r>
            <a:endParaRPr lang="cs-CZ" sz="4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820180" y="411225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14</a:t>
            </a:r>
            <a:endParaRPr lang="cs-CZ" sz="40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165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1" grpId="0"/>
      <p:bldP spid="38" grpId="0"/>
      <p:bldP spid="40" grpId="0"/>
      <p:bldP spid="61" grpId="0"/>
      <p:bldP spid="6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6" name="Zástupný symbol pro obsah 55"/>
          <p:cNvSpPr>
            <a:spLocks noGrp="1"/>
          </p:cNvSpPr>
          <p:nvPr>
            <p:ph idx="1"/>
          </p:nvPr>
        </p:nvSpPr>
        <p:spPr>
          <a:xfrm>
            <a:off x="395536" y="2357428"/>
            <a:ext cx="8291264" cy="376873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sz="5400" b="1" dirty="0" smtClean="0">
                <a:solidFill>
                  <a:srgbClr val="FF0000"/>
                </a:solidFill>
              </a:rPr>
              <a:t>15  -  3  =  12        </a:t>
            </a:r>
          </a:p>
          <a:p>
            <a:pPr marL="0" indent="0">
              <a:buNone/>
            </a:pPr>
            <a:r>
              <a:rPr lang="cs-CZ" sz="5400" b="1" dirty="0">
                <a:solidFill>
                  <a:srgbClr val="FF0000"/>
                </a:solidFill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 10   5</a:t>
            </a:r>
            <a:endParaRPr lang="cs-CZ" sz="5400" b="1" dirty="0">
              <a:solidFill>
                <a:srgbClr val="FF0000"/>
              </a:solidFill>
            </a:endParaRPr>
          </a:p>
        </p:txBody>
      </p:sp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7283782"/>
              </p:ext>
            </p:extLst>
          </p:nvPr>
        </p:nvGraphicFramePr>
        <p:xfrm>
          <a:off x="179512" y="1628800"/>
          <a:ext cx="417646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"/>
                <a:gridCol w="417646"/>
                <a:gridCol w="417646"/>
                <a:gridCol w="417646"/>
                <a:gridCol w="417648"/>
                <a:gridCol w="417644"/>
                <a:gridCol w="417646"/>
                <a:gridCol w="417646"/>
                <a:gridCol w="417646"/>
                <a:gridCol w="417646"/>
              </a:tblGrid>
              <a:tr h="1497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2171266"/>
              </p:ext>
            </p:extLst>
          </p:nvPr>
        </p:nvGraphicFramePr>
        <p:xfrm>
          <a:off x="6444208" y="1628800"/>
          <a:ext cx="208823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</a:tblGrid>
              <a:tr h="2160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9218036"/>
              </p:ext>
            </p:extLst>
          </p:nvPr>
        </p:nvGraphicFramePr>
        <p:xfrm>
          <a:off x="4355976" y="1628800"/>
          <a:ext cx="2088230" cy="3657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</a:tblGrid>
              <a:tr h="2160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3" name="TextovéPole 42"/>
          <p:cNvSpPr txBox="1"/>
          <p:nvPr/>
        </p:nvSpPr>
        <p:spPr>
          <a:xfrm>
            <a:off x="0" y="1988096"/>
            <a:ext cx="8848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0      1      2      3      4     5      6      7      8     9     10    11   12    13   14    15   16    17   18    19    20</a:t>
            </a:r>
            <a:endParaRPr lang="cs-CZ" dirty="0"/>
          </a:p>
        </p:txBody>
      </p:sp>
      <p:cxnSp>
        <p:nvCxnSpPr>
          <p:cNvPr id="47" name="Přímá spojnice 46"/>
          <p:cNvCxnSpPr/>
          <p:nvPr/>
        </p:nvCxnSpPr>
        <p:spPr>
          <a:xfrm>
            <a:off x="1527207" y="3801616"/>
            <a:ext cx="524513" cy="3547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1095159" y="3801616"/>
            <a:ext cx="432048" cy="3963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5220072" y="1664978"/>
            <a:ext cx="288032" cy="313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652120" y="1659687"/>
            <a:ext cx="288032" cy="313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6156176" y="1645715"/>
            <a:ext cx="288032" cy="313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335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7455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22" y="167455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0883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028" y="170883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07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7455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954476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395" y="969525"/>
            <a:ext cx="72008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7663"/>
            <a:ext cx="8180784" cy="595033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Zapiš příklad a vypočítej!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0495033"/>
              </p:ext>
            </p:extLst>
          </p:nvPr>
        </p:nvGraphicFramePr>
        <p:xfrm>
          <a:off x="201982" y="2655432"/>
          <a:ext cx="8708272" cy="14511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15985"/>
                <a:gridCol w="2592287"/>
              </a:tblGrid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endParaRPr lang="cs-CZ" sz="3200" dirty="0"/>
                    </a:p>
                  </a:txBody>
                  <a:tcPr/>
                </a:tc>
              </a:tr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5" name="Přímá spojnice se šipkou 14"/>
          <p:cNvCxnSpPr/>
          <p:nvPr/>
        </p:nvCxnSpPr>
        <p:spPr>
          <a:xfrm>
            <a:off x="6963847" y="1507148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6630189" y="1522197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313797"/>
              </p:ext>
            </p:extLst>
          </p:nvPr>
        </p:nvGraphicFramePr>
        <p:xfrm>
          <a:off x="184207" y="4365104"/>
          <a:ext cx="8708272" cy="144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15985"/>
                <a:gridCol w="2592287"/>
              </a:tblGrid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endParaRPr lang="cs-CZ" sz="3200" dirty="0"/>
                    </a:p>
                  </a:txBody>
                  <a:tcPr/>
                </a:tc>
              </a:tr>
              <a:tr h="7146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4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83" y="2623015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77783"/>
              </p:ext>
            </p:extLst>
          </p:nvPr>
        </p:nvGraphicFramePr>
        <p:xfrm>
          <a:off x="184207" y="983285"/>
          <a:ext cx="8708272" cy="14511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15985"/>
                <a:gridCol w="2592287"/>
              </a:tblGrid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28" name="Přímá spojnice se šipkou 27"/>
          <p:cNvCxnSpPr/>
          <p:nvPr/>
        </p:nvCxnSpPr>
        <p:spPr>
          <a:xfrm flipH="1">
            <a:off x="6571576" y="4955506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6583170" y="3132979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6896633" y="4949612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6903728" y="3132979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603" y="2637017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07" y="3356592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67783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6658" y="339301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646" y="3356592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735" y="337208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103" y="265115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155" y="263701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649" y="2651158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604" y="2680629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0" descr="C:\Users\08C1\AppData\Local\Microsoft\Windows\Temporary Internet Files\Content.IE5\7IACVERO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988" y="2664317"/>
            <a:ext cx="770003" cy="77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57" y="4401287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23650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544" y="4469245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996" y="4451339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333" y="4431714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83" y="5139570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632" y="5148156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731" y="5185648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335" y="5185650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554" y="5185651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682" y="4469246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7" descr="C:\Users\08C1\AppData\Local\Microsoft\Windows\Temporary Internet Files\Content.IE5\LDOPNIE0\MC90043689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433" y="4439433"/>
            <a:ext cx="554219" cy="55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3568890" y="1058765"/>
            <a:ext cx="0" cy="475111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516216" y="975345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13  -  2  =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52253" y="1804592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10   3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34243" y="96952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11</a:t>
            </a:r>
            <a:endParaRPr lang="cs-CZ" sz="32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500619" y="2648425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  -  4  =</a:t>
            </a:r>
            <a:endParaRPr lang="cs-CZ" sz="32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6519053" y="4451341"/>
            <a:ext cx="1697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15  -  3  =</a:t>
            </a:r>
            <a:endParaRPr lang="cs-CZ" sz="32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333473" y="5274195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10   5</a:t>
            </a:r>
            <a:endParaRPr lang="cs-CZ" sz="32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352252" y="3467795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10   6</a:t>
            </a:r>
            <a:endParaRPr lang="cs-CZ" sz="32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8222200" y="443606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8262555" y="265115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pic>
        <p:nvPicPr>
          <p:cNvPr id="84" name="Picture 3" descr="C:\Users\08C1\AppData\Local\Microsoft\Windows\Temporary Internet Files\Content.IE5\YYPZW21M\MP9004031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751" y="1032512"/>
            <a:ext cx="864096" cy="578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3" descr="C:\Users\08C1\AppData\Local\Microsoft\Windows\Temporary Internet Files\Content.IE5\YYPZW21M\MP9004031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234" y="1040505"/>
            <a:ext cx="864096" cy="578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240" y="4454338"/>
            <a:ext cx="590681" cy="554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275" y="4454338"/>
            <a:ext cx="558907" cy="524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8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799" y="4469245"/>
            <a:ext cx="558907" cy="524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6867" y="3590743"/>
            <a:ext cx="533136" cy="374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9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4391">
            <a:off x="5758921" y="2848883"/>
            <a:ext cx="533136" cy="374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3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22354">
            <a:off x="5225785" y="2834743"/>
            <a:ext cx="533136" cy="374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1033">
            <a:off x="4741184" y="2834742"/>
            <a:ext cx="533136" cy="374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0718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74" grpId="0"/>
      <p:bldP spid="75" grpId="0"/>
      <p:bldP spid="76" grpId="0"/>
      <p:bldP spid="77" grpId="0"/>
      <p:bldP spid="7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683941"/>
              </p:ext>
            </p:extLst>
          </p:nvPr>
        </p:nvGraphicFramePr>
        <p:xfrm>
          <a:off x="44431" y="5232745"/>
          <a:ext cx="9017887" cy="14511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99777"/>
                <a:gridCol w="2618110"/>
              </a:tblGrid>
              <a:tr h="725551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7255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0153621"/>
              </p:ext>
            </p:extLst>
          </p:nvPr>
        </p:nvGraphicFramePr>
        <p:xfrm>
          <a:off x="65631" y="2076693"/>
          <a:ext cx="9023492" cy="147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78577"/>
                <a:gridCol w="2644915"/>
              </a:tblGrid>
              <a:tr h="7386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endParaRPr lang="cs-CZ" sz="3200" dirty="0"/>
                    </a:p>
                  </a:txBody>
                  <a:tcPr/>
                </a:tc>
              </a:tr>
              <a:tr h="7386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6156243"/>
              </p:ext>
            </p:extLst>
          </p:nvPr>
        </p:nvGraphicFramePr>
        <p:xfrm>
          <a:off x="35496" y="480652"/>
          <a:ext cx="9001000" cy="1419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89173"/>
                <a:gridCol w="2611827"/>
              </a:tblGrid>
              <a:tr h="7095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</a:t>
                      </a:r>
                      <a:endParaRPr lang="cs-CZ" sz="3200" dirty="0"/>
                    </a:p>
                  </a:txBody>
                  <a:tcPr/>
                </a:tc>
              </a:tr>
              <a:tr h="7095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8985619"/>
              </p:ext>
            </p:extLst>
          </p:nvPr>
        </p:nvGraphicFramePr>
        <p:xfrm>
          <a:off x="80145" y="3686475"/>
          <a:ext cx="8964488" cy="14096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64063"/>
                <a:gridCol w="2600425"/>
              </a:tblGrid>
              <a:tr h="7048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endParaRPr lang="cs-CZ" sz="3200" dirty="0"/>
                    </a:p>
                  </a:txBody>
                  <a:tcPr/>
                </a:tc>
              </a:tr>
              <a:tr h="7048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92" y="518844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se šipkou 14"/>
          <p:cNvCxnSpPr/>
          <p:nvPr/>
        </p:nvCxnSpPr>
        <p:spPr>
          <a:xfrm flipH="1">
            <a:off x="6592888" y="1022157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623201" y="2541512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6713287" y="4103843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6713287" y="5652925"/>
            <a:ext cx="291752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6979562" y="2541512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6914953" y="1022157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6979562" y="4137140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979562" y="5697990"/>
            <a:ext cx="231126" cy="3348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271673" y="52362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13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271674" y="523555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271675" y="368647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271676" y="2076694"/>
            <a:ext cx="601445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207" y="1229110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698" y="473746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173" y="489993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18" y="1188471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518" y="480654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011" y="1188470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607" y="518843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614" y="1189565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387" y="1144467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100" y="480654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593" y="480653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522820" y="3759820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915327" y="3767302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355895" y="3724827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565105" y="4471956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968601" y="4438271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355895" y="4438659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3495747" y="3767066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4043443" y="3759820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740677" y="3759820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734805" y="4454444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89480" y="4454444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5" descr="C:\Users\08C1\AppData\Local\Microsoft\Windows\Temporary Internet Files\Content.IE5\A2754ZST\MC900193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66177" y="3736985"/>
            <a:ext cx="691545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3577029" y="496135"/>
            <a:ext cx="0" cy="613542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028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1" y="5171748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89" y="5198386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39" y="5895772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0" y="5858739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794" y="5895773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795" y="5207003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568" y="5912022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252" y="5926537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568" y="5232745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789" y="5206036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0911" y="5196934"/>
            <a:ext cx="758386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4" descr="C:\Users\08C1\AppData\Local\Microsoft\Windows\Temporary Internet Files\Content.IE5\YYPZW21M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919" y="5203802"/>
            <a:ext cx="772819" cy="77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4056472" y="2086175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3430316" y="2093898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180407" y="2049233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822180" y="2100132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1522909" y="2032724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5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2124299" y="2069768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6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2759612" y="2011696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7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2677328" y="2840637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8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1392683" y="2840638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9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69216" y="2792751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0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2011898" y="2827966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1" name="Picture 6" descr="C:\Users\08C1\AppData\Local\Microsoft\Windows\Temporary Internet Files\Content.IE5\YYPZW21M\MC90043690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49500">
            <a:off x="745176" y="2812572"/>
            <a:ext cx="797041" cy="79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123" y="4544440"/>
            <a:ext cx="516642" cy="396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0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978" y="712847"/>
            <a:ext cx="475019" cy="36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951" y="486914"/>
            <a:ext cx="607493" cy="67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030" y="2228195"/>
            <a:ext cx="4667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272" y="2228195"/>
            <a:ext cx="4667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134" y="2211113"/>
            <a:ext cx="4667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3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525" y="2930878"/>
            <a:ext cx="4667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973" y="2930878"/>
            <a:ext cx="4667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498" y="4544440"/>
            <a:ext cx="516642" cy="396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0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056" y="4602893"/>
            <a:ext cx="516642" cy="396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030" y="3851451"/>
            <a:ext cx="516642" cy="396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3859" y="3875179"/>
            <a:ext cx="516642" cy="396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911" y="3875179"/>
            <a:ext cx="516642" cy="396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314" y="6086900"/>
            <a:ext cx="5429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5389" y="6036492"/>
            <a:ext cx="5429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464" y="6086901"/>
            <a:ext cx="5429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793" y="6036493"/>
            <a:ext cx="5429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830" y="5296218"/>
            <a:ext cx="5429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913" y="5296219"/>
            <a:ext cx="5429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988" y="5300508"/>
            <a:ext cx="5429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09895" y="533981"/>
            <a:ext cx="1790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14  -  3  =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14172" y="1386982"/>
            <a:ext cx="995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10  4</a:t>
            </a:r>
            <a:endParaRPr lang="cs-CZ" sz="3200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6591147" y="2105656"/>
            <a:ext cx="1790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17  -  5  =</a:t>
            </a:r>
            <a:endParaRPr lang="cs-CZ" sz="3200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6452119" y="2876328"/>
            <a:ext cx="995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10  7</a:t>
            </a:r>
            <a:endParaRPr lang="cs-CZ" sz="3200" dirty="0"/>
          </a:p>
        </p:txBody>
      </p:sp>
      <p:sp>
        <p:nvSpPr>
          <p:cNvPr id="126" name="TextovéPole 125"/>
          <p:cNvSpPr txBox="1"/>
          <p:nvPr/>
        </p:nvSpPr>
        <p:spPr>
          <a:xfrm>
            <a:off x="6552466" y="3688655"/>
            <a:ext cx="1790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18  -  6  =</a:t>
            </a:r>
            <a:endParaRPr lang="cs-CZ" sz="3200" dirty="0"/>
          </a:p>
        </p:txBody>
      </p:sp>
      <p:sp>
        <p:nvSpPr>
          <p:cNvPr id="128" name="TextovéPole 127"/>
          <p:cNvSpPr txBox="1"/>
          <p:nvPr/>
        </p:nvSpPr>
        <p:spPr>
          <a:xfrm>
            <a:off x="6532623" y="4469466"/>
            <a:ext cx="995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10  8</a:t>
            </a:r>
            <a:endParaRPr lang="cs-CZ" sz="3200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6574008" y="5239608"/>
            <a:ext cx="1790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19  -  7  =</a:t>
            </a:r>
            <a:endParaRPr lang="cs-CZ" sz="3200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6472926" y="5964787"/>
            <a:ext cx="995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10  9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15688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5" grpId="0"/>
      <p:bldP spid="26" grpId="0"/>
      <p:bldP spid="27" grpId="0"/>
      <p:bldP spid="8" grpId="0"/>
      <p:bldP spid="10" grpId="0"/>
      <p:bldP spid="124" grpId="0"/>
      <p:bldP spid="125" grpId="0"/>
      <p:bldP spid="126" grpId="0"/>
      <p:bldP spid="128" grpId="0"/>
      <p:bldP spid="129" grpId="0"/>
      <p:bldP spid="1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4948324"/>
              </p:ext>
            </p:extLst>
          </p:nvPr>
        </p:nvGraphicFramePr>
        <p:xfrm>
          <a:off x="179509" y="1196751"/>
          <a:ext cx="8676970" cy="208823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867697"/>
                <a:gridCol w="867697"/>
                <a:gridCol w="867697"/>
                <a:gridCol w="867697"/>
                <a:gridCol w="867697"/>
                <a:gridCol w="867697"/>
                <a:gridCol w="867697"/>
                <a:gridCol w="867697"/>
                <a:gridCol w="867697"/>
                <a:gridCol w="867697"/>
              </a:tblGrid>
              <a:tr h="696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83358" y="1216784"/>
            <a:ext cx="90571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14   18    15    20    11    17    12    13    16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3358" y="1863115"/>
            <a:ext cx="84811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b</a:t>
            </a:r>
            <a:r>
              <a:rPr lang="cs-CZ" sz="4000" dirty="0" smtClean="0">
                <a:solidFill>
                  <a:srgbClr val="7030A0"/>
                </a:solidFill>
              </a:rPr>
              <a:t>      3     5     4      8      1     3     2     2     4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137349" y="2571001"/>
            <a:ext cx="8208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 - b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smtClean="0"/>
              <a:t>Vypočítej!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5907601"/>
              </p:ext>
            </p:extLst>
          </p:nvPr>
        </p:nvGraphicFramePr>
        <p:xfrm>
          <a:off x="300692" y="4077072"/>
          <a:ext cx="8676970" cy="208823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867697"/>
                <a:gridCol w="867697"/>
                <a:gridCol w="867697"/>
                <a:gridCol w="867697"/>
                <a:gridCol w="867697"/>
                <a:gridCol w="867697"/>
                <a:gridCol w="867697"/>
                <a:gridCol w="867697"/>
                <a:gridCol w="867697"/>
                <a:gridCol w="867697"/>
              </a:tblGrid>
              <a:tr h="696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</a:tr>
              <a:tr h="696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520272" y="4725093"/>
            <a:ext cx="8371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b</a:t>
            </a:r>
            <a:r>
              <a:rPr lang="cs-CZ" sz="4000" dirty="0" smtClean="0">
                <a:solidFill>
                  <a:srgbClr val="7030A0"/>
                </a:solidFill>
              </a:rPr>
              <a:t>      3    5     4      8     1     3      6      2     4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300692" y="5432979"/>
            <a:ext cx="8208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 - b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3358" y="4078762"/>
            <a:ext cx="90571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17   15    16    19    14    18    16    13    20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337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27.2.2012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65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960</TotalTime>
  <Words>266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PAMATUJ!</vt:lpstr>
      <vt:lpstr>Zapiš příklad a vypočítej!</vt:lpstr>
      <vt:lpstr>Prezentace aplikace PowerPoint</vt:lpstr>
      <vt:lpstr>Vypočítej!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39</cp:revision>
  <dcterms:created xsi:type="dcterms:W3CDTF">2012-02-27T15:28:37Z</dcterms:created>
  <dcterms:modified xsi:type="dcterms:W3CDTF">2012-12-11T17:05:19Z</dcterms:modified>
</cp:coreProperties>
</file>