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8" r:id="rId3"/>
    <p:sldId id="261" r:id="rId4"/>
    <p:sldId id="264" r:id="rId5"/>
    <p:sldId id="262" r:id="rId6"/>
    <p:sldId id="263" r:id="rId7"/>
    <p:sldId id="265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NÁZEV:VY_32_INOVACE_09_ </a:t>
          </a:r>
          <a:r>
            <a:rPr lang="cs-CZ" sz="2000" dirty="0" smtClean="0"/>
            <a:t>MATEMATIKA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VZTAHY O NĚKOLIK VÍCE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1682D9-8505-44AA-B8D5-24CAD8B9296A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EE040A-69F5-4408-9BC7-A2A1DB4F2C8F}" type="presOf" srcId="{B651F6E3-6281-48DB-9319-2AEAFDAE7572}" destId="{6BB5E863-4638-4E1D-BFDE-399D028AC4ED}" srcOrd="1" destOrd="0" presId="urn:microsoft.com/office/officeart/2005/8/layout/target3"/>
    <dgm:cxn modelId="{1F9620CA-72D8-439F-BFCA-EB3E49954BD2}" type="presOf" srcId="{4C35D32F-0EAB-4CD7-82EE-45574DC2A586}" destId="{890E4F0B-2866-4A3F-A3C7-2A14B1797930}" srcOrd="1" destOrd="0" presId="urn:microsoft.com/office/officeart/2005/8/layout/target3"/>
    <dgm:cxn modelId="{EA06C541-36E9-4E8B-B136-91ED685397EB}" type="presOf" srcId="{D8197B8C-B260-4A16-BDF4-0947B075E274}" destId="{25B08C86-7E15-44DC-BE7F-FFB55DD49D12}" srcOrd="0" destOrd="0" presId="urn:microsoft.com/office/officeart/2005/8/layout/target3"/>
    <dgm:cxn modelId="{8E36D2C1-70E0-457B-A748-546CEFB1A456}" type="presOf" srcId="{757F3AB3-0718-4624-B441-E567A8F0AB56}" destId="{333A1088-737F-45CB-B68E-254E46348037}" srcOrd="0" destOrd="0" presId="urn:microsoft.com/office/officeart/2005/8/layout/target3"/>
    <dgm:cxn modelId="{92C8FD00-4627-48DD-B67B-B1562E9021B5}" type="presOf" srcId="{D8197B8C-B260-4A16-BDF4-0947B075E274}" destId="{5A5FFA88-C948-4069-8E93-59FA12366E83}" srcOrd="1" destOrd="0" presId="urn:microsoft.com/office/officeart/2005/8/layout/target3"/>
    <dgm:cxn modelId="{1AA72FD2-4D88-4162-9B15-6F73A1B3761C}" type="presOf" srcId="{D1B46980-6531-4606-95E6-44980827E919}" destId="{6140AFEC-043D-4C43-A2F9-D0F5331DF3A3}" srcOrd="0" destOrd="0" presId="urn:microsoft.com/office/officeart/2005/8/layout/target3"/>
    <dgm:cxn modelId="{32340525-F4E0-4BEB-A348-0B5385555D73}" type="presOf" srcId="{B651F6E3-6281-48DB-9319-2AEAFDAE7572}" destId="{619D679B-A015-4ECF-8348-D1034C574F40}" srcOrd="0" destOrd="0" presId="urn:microsoft.com/office/officeart/2005/8/layout/target3"/>
    <dgm:cxn modelId="{FE3D6049-1A96-480E-B3E3-B6413652ABEA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D4C706-D636-4CB8-9990-1E91705C90E3}" type="presOf" srcId="{4C35D32F-0EAB-4CD7-82EE-45574DC2A586}" destId="{8BEBB6EC-1DAA-4CAC-8A25-BC0FCBD5DBD5}" srcOrd="0" destOrd="0" presId="urn:microsoft.com/office/officeart/2005/8/layout/target3"/>
    <dgm:cxn modelId="{7ACE5DD5-3645-4093-BD47-E212A48D166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BCE7C22-D46A-4C43-B858-CDD647F4FB1C}" type="presParOf" srcId="{333A1088-737F-45CB-B68E-254E46348037}" destId="{F5ABB229-8D3B-4694-996A-96F23CF14429}" srcOrd="0" destOrd="0" presId="urn:microsoft.com/office/officeart/2005/8/layout/target3"/>
    <dgm:cxn modelId="{85F69508-EC5B-47EA-8328-165E97B5CBC0}" type="presParOf" srcId="{333A1088-737F-45CB-B68E-254E46348037}" destId="{F41139FD-01EE-4571-8B17-4FB00FC51163}" srcOrd="1" destOrd="0" presId="urn:microsoft.com/office/officeart/2005/8/layout/target3"/>
    <dgm:cxn modelId="{3BABA460-B48F-45AA-9FD0-24089D19F640}" type="presParOf" srcId="{333A1088-737F-45CB-B68E-254E46348037}" destId="{D005CE8C-CC26-4C3E-AC11-E15060ECD759}" srcOrd="2" destOrd="0" presId="urn:microsoft.com/office/officeart/2005/8/layout/target3"/>
    <dgm:cxn modelId="{9C5C4A3B-3282-4EE8-9861-88C62CDB4279}" type="presParOf" srcId="{333A1088-737F-45CB-B68E-254E46348037}" destId="{2C702D82-9B77-49B7-9568-BB8EB47C3372}" srcOrd="3" destOrd="0" presId="urn:microsoft.com/office/officeart/2005/8/layout/target3"/>
    <dgm:cxn modelId="{102C9321-9B54-40DF-AC20-FF911C9D9CC3}" type="presParOf" srcId="{333A1088-737F-45CB-B68E-254E46348037}" destId="{A52A0455-90FF-4808-ABD0-F02540D31D5A}" srcOrd="4" destOrd="0" presId="urn:microsoft.com/office/officeart/2005/8/layout/target3"/>
    <dgm:cxn modelId="{5969FF56-4D42-45F3-9355-09BA3E1C7C91}" type="presParOf" srcId="{333A1088-737F-45CB-B68E-254E46348037}" destId="{6140AFEC-043D-4C43-A2F9-D0F5331DF3A3}" srcOrd="5" destOrd="0" presId="urn:microsoft.com/office/officeart/2005/8/layout/target3"/>
    <dgm:cxn modelId="{F254FF71-0DDE-467D-B4D7-B0D4D4133DA3}" type="presParOf" srcId="{333A1088-737F-45CB-B68E-254E46348037}" destId="{9358AC05-5D7D-4327-9F80-1AD486AEA664}" srcOrd="6" destOrd="0" presId="urn:microsoft.com/office/officeart/2005/8/layout/target3"/>
    <dgm:cxn modelId="{B8800F1E-4DB1-4B94-8126-04CF477DB12A}" type="presParOf" srcId="{333A1088-737F-45CB-B68E-254E46348037}" destId="{313FC574-E1CD-4FB4-B054-0B805CE0447D}" srcOrd="7" destOrd="0" presId="urn:microsoft.com/office/officeart/2005/8/layout/target3"/>
    <dgm:cxn modelId="{C984172F-B8FB-426A-9913-2A9493519801}" type="presParOf" srcId="{333A1088-737F-45CB-B68E-254E46348037}" destId="{619D679B-A015-4ECF-8348-D1034C574F40}" srcOrd="8" destOrd="0" presId="urn:microsoft.com/office/officeart/2005/8/layout/target3"/>
    <dgm:cxn modelId="{DAC982A5-0E1A-41B9-91B4-72776E957896}" type="presParOf" srcId="{333A1088-737F-45CB-B68E-254E46348037}" destId="{322283A8-4A27-4CDA-BAE3-F381106A9174}" srcOrd="9" destOrd="0" presId="urn:microsoft.com/office/officeart/2005/8/layout/target3"/>
    <dgm:cxn modelId="{6788A36E-F4D5-4BC8-AD0B-46976F0B0D3D}" type="presParOf" srcId="{333A1088-737F-45CB-B68E-254E46348037}" destId="{FFC9F71D-1B4F-4AD9-A4A6-86ADEFC8AF5C}" srcOrd="10" destOrd="0" presId="urn:microsoft.com/office/officeart/2005/8/layout/target3"/>
    <dgm:cxn modelId="{FEDB089A-CD23-4EFB-B362-426F740B4680}" type="presParOf" srcId="{333A1088-737F-45CB-B68E-254E46348037}" destId="{25B08C86-7E15-44DC-BE7F-FFB55DD49D12}" srcOrd="11" destOrd="0" presId="urn:microsoft.com/office/officeart/2005/8/layout/target3"/>
    <dgm:cxn modelId="{955890CD-50AC-4366-BD17-6AD407F4747D}" type="presParOf" srcId="{333A1088-737F-45CB-B68E-254E46348037}" destId="{76644BE8-9D7C-4C09-B250-3D10AF48CBB7}" srcOrd="12" destOrd="0" presId="urn:microsoft.com/office/officeart/2005/8/layout/target3"/>
    <dgm:cxn modelId="{315C39E2-BC3A-43DD-A4FF-A1224535B854}" type="presParOf" srcId="{333A1088-737F-45CB-B68E-254E46348037}" destId="{EE85B701-7295-41C0-BA7A-34D3756A2AE6}" srcOrd="13" destOrd="0" presId="urn:microsoft.com/office/officeart/2005/8/layout/target3"/>
    <dgm:cxn modelId="{60335080-9E3B-49AF-8A6C-CD3739364CAA}" type="presParOf" srcId="{333A1088-737F-45CB-B68E-254E46348037}" destId="{8BEBB6EC-1DAA-4CAC-8A25-BC0FCBD5DBD5}" srcOrd="14" destOrd="0" presId="urn:microsoft.com/office/officeart/2005/8/layout/target3"/>
    <dgm:cxn modelId="{D8BA7B4B-AB13-4A40-935F-C8DBE2071BE7}" type="presParOf" srcId="{333A1088-737F-45CB-B68E-254E46348037}" destId="{AED2198E-93D5-4001-81B4-73124B309672}" srcOrd="15" destOrd="0" presId="urn:microsoft.com/office/officeart/2005/8/layout/target3"/>
    <dgm:cxn modelId="{48594F75-CF84-466D-B928-E903E5EF65F3}" type="presParOf" srcId="{333A1088-737F-45CB-B68E-254E46348037}" destId="{2BE915AB-18AA-4053-B92C-3BFC9ED204BB}" srcOrd="16" destOrd="0" presId="urn:microsoft.com/office/officeart/2005/8/layout/target3"/>
    <dgm:cxn modelId="{98173A9D-64DE-4EEA-BCFA-A441F12A71FE}" type="presParOf" srcId="{333A1088-737F-45CB-B68E-254E46348037}" destId="{6BB5E863-4638-4E1D-BFDE-399D028AC4ED}" srcOrd="17" destOrd="0" presId="urn:microsoft.com/office/officeart/2005/8/layout/target3"/>
    <dgm:cxn modelId="{796EB5FB-BDE0-4C6B-A3CD-CCE6E6DCEA85}" type="presParOf" srcId="{333A1088-737F-45CB-B68E-254E46348037}" destId="{5A5FFA88-C948-4069-8E93-59FA12366E83}" srcOrd="18" destOrd="0" presId="urn:microsoft.com/office/officeart/2005/8/layout/target3"/>
    <dgm:cxn modelId="{5E033C98-D8C9-42A2-8363-2D40C22B720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NÁZEV:VY_32_INOVACE_09_ </a:t>
          </a:r>
          <a:r>
            <a:rPr lang="cs-CZ" sz="2000" kern="1200" dirty="0" smtClean="0"/>
            <a:t>MATEMATIKA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VZTAHY O NĚKOLIK VÍCE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BFEC7-2B20-493E-8F5E-71189239AA1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846582-8964-40B1-850A-9D2EDC7A6E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83BFEC7-2B20-493E-8F5E-71189239AA1D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846582-8964-40B1-850A-9D2EDC7A6EC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jpeg"/><Relationship Id="rId7" Type="http://schemas.openxmlformats.org/officeDocument/2006/relationships/image" Target="../media/image21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869957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855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86"/>
    </mc:Choice>
    <mc:Fallback xmlns="">
      <p:transition spd="slow" advTm="938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187624" y="1268760"/>
            <a:ext cx="8064500" cy="22383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/>
              <a:t>Anotace</a:t>
            </a:r>
          </a:p>
          <a:p>
            <a:pPr marL="1371600" lvl="3" indent="0">
              <a:buNone/>
            </a:pPr>
            <a:endParaRPr lang="cs-CZ" dirty="0"/>
          </a:p>
          <a:p>
            <a:r>
              <a:rPr lang="cs-CZ" dirty="0" smtClean="0"/>
              <a:t>Vztahy o několik více</a:t>
            </a:r>
          </a:p>
          <a:p>
            <a:r>
              <a:rPr lang="cs-CZ" dirty="0" smtClean="0"/>
              <a:t>Porovnávání počtu</a:t>
            </a:r>
          </a:p>
          <a:p>
            <a:r>
              <a:rPr lang="cs-CZ" dirty="0" smtClean="0"/>
              <a:t>Slovní úlohy o několik více</a:t>
            </a:r>
          </a:p>
          <a:p>
            <a:r>
              <a:rPr lang="cs-CZ" dirty="0" smtClean="0"/>
              <a:t>Práce s kartičkami čísel</a:t>
            </a:r>
          </a:p>
          <a:p>
            <a:endParaRPr lang="cs-CZ" dirty="0" smtClean="0"/>
          </a:p>
          <a:p>
            <a:r>
              <a:rPr lang="cs-CZ" dirty="0" smtClean="0"/>
              <a:t>Žáci pracují na interaktivní tabuli fixem</a:t>
            </a:r>
          </a:p>
          <a:p>
            <a:r>
              <a:rPr lang="cs-CZ" dirty="0" smtClean="0"/>
              <a:t>Správné řešení se objeví po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550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Users\08C1\AppData\Local\Microsoft\Windows\Temporary Internet Files\Content.IE5\7IACVERO\MP9004491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8568" y="2024090"/>
            <a:ext cx="1325432" cy="1325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C1\AppData\Local\Microsoft\Windows\Temporary Internet Files\Content.IE5\AM1I8PN9\MP9004491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40" y="1397273"/>
            <a:ext cx="1970652" cy="1970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08C1\AppData\Local\Microsoft\Windows\Temporary Internet Files\Content.IE5\LDOPNIE0\MC90043639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38384" flipH="1">
            <a:off x="7747615" y="5072509"/>
            <a:ext cx="595140" cy="751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08C1\AppData\Local\Microsoft\Windows\Temporary Internet Files\Content.IE5\S7687CZ2\MC90043618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51" y="3861048"/>
            <a:ext cx="3785682" cy="1201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08C1\AppData\Local\Microsoft\Windows\Temporary Internet Files\Content.IE5\AM1I8PN9\MP9004491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277" y="1397273"/>
            <a:ext cx="2003087" cy="2003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08C1\AppData\Local\Microsoft\Windows\Temporary Internet Files\Content.IE5\AM1I8PN9\MP90044913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0362" y="1397273"/>
            <a:ext cx="1952249" cy="1952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08C1\AppData\Local\Microsoft\Windows\Temporary Internet Files\Content.IE5\AM1I8PN9\MP90044913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611" y="1405522"/>
            <a:ext cx="1954153" cy="1954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2" descr="C:\Users\08C1\AppData\Local\Microsoft\Windows\Temporary Internet Files\Content.IE5\S7687CZ2\MC90043618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732" y="3861048"/>
            <a:ext cx="3785682" cy="127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2" descr="C:\Users\08C1\AppData\Local\Microsoft\Windows\Temporary Internet Files\Content.IE5\S7687CZ2\MC90043618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5533" y="4719921"/>
            <a:ext cx="3785682" cy="1322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2" descr="C:\Users\08C1\AppData\Local\Microsoft\Windows\Temporary Internet Files\Content.IE5\S7687CZ2\MC90043618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304" y="4719921"/>
            <a:ext cx="3785682" cy="1210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1" descr="C:\Users\08C1\AppData\Local\Microsoft\Windows\Temporary Internet Files\Content.IE5\LDOPNIE0\MC90043639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95626" flipH="1">
            <a:off x="8463300" y="5058520"/>
            <a:ext cx="595140" cy="751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7"/>
            <a:ext cx="8229600" cy="907203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Děti malovaly velikonoční vajíčka</a:t>
            </a:r>
            <a:r>
              <a:rPr lang="cs-CZ" sz="2400" dirty="0" smtClean="0">
                <a:solidFill>
                  <a:srgbClr val="7030A0"/>
                </a:solidFill>
              </a:rPr>
              <a:t>. Ukládaly </a:t>
            </a:r>
            <a:r>
              <a:rPr lang="cs-CZ" sz="2400" dirty="0" smtClean="0">
                <a:solidFill>
                  <a:srgbClr val="7030A0"/>
                </a:solidFill>
              </a:rPr>
              <a:t>je do dvou řad. </a:t>
            </a:r>
            <a:r>
              <a:rPr lang="cs-CZ" sz="2400" dirty="0" smtClean="0">
                <a:solidFill>
                  <a:srgbClr val="7030A0"/>
                </a:solidFill>
              </a:rPr>
              <a:t>Je </a:t>
            </a:r>
            <a:r>
              <a:rPr lang="cs-CZ" sz="2400" dirty="0" smtClean="0">
                <a:solidFill>
                  <a:srgbClr val="7030A0"/>
                </a:solidFill>
              </a:rPr>
              <a:t>v řadách </a:t>
            </a:r>
            <a:r>
              <a:rPr lang="cs-CZ" sz="2400" dirty="0" smtClean="0">
                <a:solidFill>
                  <a:srgbClr val="7030A0"/>
                </a:solidFill>
              </a:rPr>
              <a:t>stejně</a:t>
            </a:r>
            <a:r>
              <a:rPr lang="cs-CZ" sz="2400" dirty="0" smtClean="0">
                <a:solidFill>
                  <a:srgbClr val="7030A0"/>
                </a:solidFill>
              </a:rPr>
              <a:t>? Porovnej!</a:t>
            </a:r>
            <a:endParaRPr lang="cs-CZ" sz="24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4714071"/>
              </p:ext>
            </p:extLst>
          </p:nvPr>
        </p:nvGraphicFramePr>
        <p:xfrm>
          <a:off x="6662804" y="3400360"/>
          <a:ext cx="2327919" cy="5710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5973"/>
                <a:gridCol w="775973"/>
                <a:gridCol w="775973"/>
              </a:tblGrid>
              <a:tr h="571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1352924"/>
              </p:ext>
            </p:extLst>
          </p:nvPr>
        </p:nvGraphicFramePr>
        <p:xfrm>
          <a:off x="6654608" y="6024151"/>
          <a:ext cx="2327919" cy="5710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5973"/>
                <a:gridCol w="775973"/>
                <a:gridCol w="775973"/>
              </a:tblGrid>
              <a:tr h="571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833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1" descr="C:\Users\08C1\AppData\Local\Microsoft\Windows\Temporary Internet Files\Content.IE5\AM1I8PN9\MC900234342[1].wmf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68738"/>
            <a:ext cx="4500563" cy="1298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Users\08C1\AppData\Local\Microsoft\Windows\Temporary Internet Files\Content.IE5\AM1I8PN9\MC9002343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44" y="5143791"/>
            <a:ext cx="4500563" cy="1298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08C1\AppData\Local\Microsoft\Windows\Temporary Internet Files\Content.IE5\AM1I8PN9\MC9002343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680" y="5137187"/>
            <a:ext cx="4500563" cy="1298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C:\Users\08C1\AppData\Local\Microsoft\Windows\Temporary Internet Files\Content.IE5\7IACVERO\MP9004491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07" y="1484784"/>
            <a:ext cx="3155478" cy="1564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08C1\AppData\Local\Microsoft\Windows\Temporary Internet Files\Content.IE5\7IACVERO\MP9004491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44" y="116632"/>
            <a:ext cx="3155478" cy="1574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C:\Users\08C1\AppData\Local\Microsoft\Windows\Temporary Internet Files\Content.IE5\7IACVERO\MP9004491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947" y="1484784"/>
            <a:ext cx="3155478" cy="156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1355090"/>
              </p:ext>
            </p:extLst>
          </p:nvPr>
        </p:nvGraphicFramePr>
        <p:xfrm>
          <a:off x="6718858" y="4437112"/>
          <a:ext cx="2327919" cy="5710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5973"/>
                <a:gridCol w="775973"/>
                <a:gridCol w="775973"/>
              </a:tblGrid>
              <a:tr h="571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4751642"/>
              </p:ext>
            </p:extLst>
          </p:nvPr>
        </p:nvGraphicFramePr>
        <p:xfrm>
          <a:off x="6752546" y="2267217"/>
          <a:ext cx="2327919" cy="5710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5973"/>
                <a:gridCol w="775973"/>
                <a:gridCol w="775973"/>
              </a:tblGrid>
              <a:tr h="571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5865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08C1\AppData\Local\Microsoft\Windows\Temporary Internet Files\Content.IE5\7IACVERO\MC90043618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907" y="1031485"/>
            <a:ext cx="4300359" cy="1349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C1\AppData\Local\Microsoft\Windows\Temporary Internet Files\Content.IE5\A2754ZST\MC90043618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79" y="4725144"/>
            <a:ext cx="4375262" cy="98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6474" y="116631"/>
            <a:ext cx="9289032" cy="999215"/>
          </a:xfrm>
        </p:spPr>
        <p:txBody>
          <a:bodyPr>
            <a:normAutofit fontScale="90000"/>
          </a:bodyPr>
          <a:lstStyle/>
          <a:p>
            <a:r>
              <a:rPr lang="cs-CZ" sz="3600" i="1" dirty="0" smtClean="0">
                <a:solidFill>
                  <a:srgbClr val="7030A0"/>
                </a:solidFill>
              </a:rPr>
              <a:t>Namaluj:</a:t>
            </a:r>
            <a:r>
              <a:rPr lang="cs-CZ" i="1" dirty="0" smtClean="0"/>
              <a:t> </a:t>
            </a:r>
            <a:r>
              <a:rPr lang="cs-CZ" sz="3600" i="1" dirty="0" smtClean="0">
                <a:solidFill>
                  <a:srgbClr val="7030A0"/>
                </a:solidFill>
              </a:rPr>
              <a:t>stejný počet                         </a:t>
            </a:r>
            <a:r>
              <a:rPr lang="cs-CZ" sz="3600" i="1" dirty="0" smtClean="0">
                <a:solidFill>
                  <a:srgbClr val="7030A0"/>
                </a:solidFill>
              </a:rPr>
              <a:t/>
            </a:r>
            <a:br>
              <a:rPr lang="cs-CZ" sz="3600" i="1" dirty="0" smtClean="0">
                <a:solidFill>
                  <a:srgbClr val="7030A0"/>
                </a:solidFill>
              </a:rPr>
            </a:br>
            <a:r>
              <a:rPr lang="cs-CZ" sz="3600" i="1" dirty="0">
                <a:solidFill>
                  <a:srgbClr val="7030A0"/>
                </a:solidFill>
              </a:rPr>
              <a:t> </a:t>
            </a:r>
            <a:r>
              <a:rPr lang="cs-CZ" sz="3600" i="1" dirty="0" smtClean="0">
                <a:solidFill>
                  <a:srgbClr val="7030A0"/>
                </a:solidFill>
              </a:rPr>
              <a:t>                                         </a:t>
            </a:r>
            <a:r>
              <a:rPr lang="cs-CZ" sz="3600" i="1" dirty="0" smtClean="0">
                <a:solidFill>
                  <a:srgbClr val="7030A0"/>
                </a:solidFill>
              </a:rPr>
              <a:t>o </a:t>
            </a:r>
            <a:r>
              <a:rPr lang="cs-CZ" sz="3600" i="1" dirty="0" smtClean="0">
                <a:solidFill>
                  <a:srgbClr val="7030A0"/>
                </a:solidFill>
              </a:rPr>
              <a:t>5 více</a:t>
            </a:r>
            <a:endParaRPr lang="cs-CZ" sz="3600" i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4557" y="2755085"/>
            <a:ext cx="88494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              </a:t>
            </a:r>
          </a:p>
        </p:txBody>
      </p:sp>
      <p:pic>
        <p:nvPicPr>
          <p:cNvPr id="4104" name="Picture 8" descr="C:\Users\08C1\AppData\Local\Microsoft\Windows\Temporary Internet Files\Content.IE5\A2754ZST\MC9003311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75583">
            <a:off x="6134259" y="1498086"/>
            <a:ext cx="1760065" cy="826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724128" y="3726186"/>
            <a:ext cx="2580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o 3 více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6474" y="6021288"/>
            <a:ext cx="9262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1" y="3851835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accent4">
                    <a:lumMod val="75000"/>
                  </a:schemeClr>
                </a:solidFill>
              </a:rPr>
              <a:t>o 2 více</a:t>
            </a:r>
            <a:endParaRPr lang="cs-CZ" sz="3200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5" name="Picture 4" descr="C:\Users\08C1\AppData\Local\Microsoft\Windows\Temporary Internet Files\Content.IE5\YYPZW21M\MC9002873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382227"/>
            <a:ext cx="1767395" cy="1108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8449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318" y="5796"/>
            <a:ext cx="7560840" cy="908720"/>
          </a:xfrm>
        </p:spPr>
        <p:txBody>
          <a:bodyPr>
            <a:no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Nakresli a napiš příklady!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>
          <a:xfrm>
            <a:off x="572134" y="883677"/>
            <a:ext cx="8229600" cy="5904656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sz="3300" dirty="0" smtClean="0"/>
          </a:p>
          <a:p>
            <a:pPr marL="0" indent="0">
              <a:buNone/>
            </a:pPr>
            <a:r>
              <a:rPr lang="cs-CZ" sz="3300" dirty="0" smtClean="0"/>
              <a:t>O 4  více_____________________________</a:t>
            </a:r>
          </a:p>
          <a:p>
            <a:pPr marL="0" indent="0">
              <a:buNone/>
            </a:pPr>
            <a:endParaRPr lang="cs-CZ" sz="3300" dirty="0"/>
          </a:p>
          <a:p>
            <a:pPr marL="0" indent="0">
              <a:buNone/>
            </a:pPr>
            <a:endParaRPr lang="cs-CZ" sz="3300" dirty="0" smtClean="0"/>
          </a:p>
          <a:p>
            <a:pPr marL="0" indent="0">
              <a:buNone/>
            </a:pPr>
            <a:endParaRPr lang="cs-CZ" sz="3300" dirty="0" smtClean="0"/>
          </a:p>
          <a:p>
            <a:pPr marL="0" indent="0">
              <a:buNone/>
            </a:pPr>
            <a:r>
              <a:rPr lang="cs-CZ" sz="3300" dirty="0" smtClean="0"/>
              <a:t>O 3  </a:t>
            </a:r>
            <a:r>
              <a:rPr lang="cs-CZ" sz="3300" dirty="0"/>
              <a:t>více_____________________________</a:t>
            </a:r>
          </a:p>
          <a:p>
            <a:pPr marL="0" indent="0">
              <a:buNone/>
            </a:pPr>
            <a:endParaRPr lang="cs-CZ" sz="3300" dirty="0"/>
          </a:p>
          <a:p>
            <a:pPr marL="0" indent="0">
              <a:buNone/>
            </a:pPr>
            <a:endParaRPr lang="cs-CZ" sz="3300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O 2  </a:t>
            </a:r>
            <a:r>
              <a:rPr lang="cs-CZ" sz="3600" dirty="0"/>
              <a:t>více_____________________________</a:t>
            </a:r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400" dirty="0" smtClean="0"/>
              <a:t>O 5  </a:t>
            </a:r>
            <a:r>
              <a:rPr lang="cs-CZ" sz="3400" dirty="0"/>
              <a:t>více</a:t>
            </a:r>
            <a:r>
              <a:rPr lang="cs-CZ" dirty="0" smtClean="0"/>
              <a:t>_______________________________________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Picture 7" descr="C:\Users\08C1\AppData\Local\Microsoft\Windows\Temporary Internet Files\Content.IE5\LDOPNIE0\MP900405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1091" y="692696"/>
            <a:ext cx="964787" cy="689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08C1\AppData\Local\Microsoft\Windows\Temporary Internet Files\Content.IE5\LDOPNIE0\MP9004053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961" y="715069"/>
            <a:ext cx="933463" cy="666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08C1\AppData\Local\Microsoft\Windows\Temporary Internet Files\Content.IE5\LDOPNIE0\MP9004053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6340" y="692696"/>
            <a:ext cx="964787" cy="689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08C1\AppData\Local\Microsoft\Windows\Temporary Internet Files\Content.IE5\7IACVERO\MC90043637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6718" y="2054048"/>
            <a:ext cx="652555" cy="652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08C1\AppData\Local\Microsoft\Windows\Temporary Internet Files\Content.IE5\7IACVERO\MC90043637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1669" y="2063057"/>
            <a:ext cx="713234" cy="71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08C1\AppData\Local\Microsoft\Windows\Temporary Internet Files\Content.IE5\7IACVERO\MC90043637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150" y="2063057"/>
            <a:ext cx="713234" cy="71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08C1\AppData\Local\Microsoft\Windows\Temporary Internet Files\Content.IE5\7IACVERO\MC90043637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384" y="2107071"/>
            <a:ext cx="649852" cy="649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08C1\AppData\Local\Microsoft\Windows\Temporary Internet Files\Content.IE5\7IACVERO\MC90043637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6236" y="2063057"/>
            <a:ext cx="681397" cy="681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4095747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C:\Users\08C1\AppData\Local\Microsoft\Windows\Temporary Internet Files\Content.IE5\AM1I8PN9\MC90043631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5852" y="3535783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08C1\AppData\Local\Microsoft\Windows\Temporary Internet Files\Content.IE5\AM1I8PN9\MC90043631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545" y="3535783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08C1\AppData\Local\Microsoft\Windows\Temporary Internet Files\Content.IE5\AM1I8PN9\MC90043631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9852" y="3557130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08C1\AppData\Local\Microsoft\Windows\Temporary Internet Files\Content.IE5\AM1I8PN9\MC90043631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377" y="3545089"/>
            <a:ext cx="914286" cy="9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C1\AppData\Local\Microsoft\Windows\Temporary Internet Files\Content.IE5\YYPZW21M\MC9003054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9157" y="3303719"/>
            <a:ext cx="912569" cy="1064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C1\AppData\Local\Microsoft\Windows\Temporary Internet Files\Content.IE5\YYPZW21M\MC9003540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1669" y="5092421"/>
            <a:ext cx="538694" cy="766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5" descr="C:\Users\08C1\AppData\Local\Microsoft\Windows\Temporary Internet Files\Content.IE5\S7687CZ2\MC9003540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2378" y="5029526"/>
            <a:ext cx="738027" cy="952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10" descr="C:\Users\08C1\AppData\Local\Microsoft\Windows\Temporary Internet Files\Content.IE5\YYPZW21M\MC9003540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0152" y="5078567"/>
            <a:ext cx="538694" cy="766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 flipH="1">
            <a:off x="6629551" y="863920"/>
            <a:ext cx="1645540" cy="774721"/>
          </a:xfrm>
          <a:custGeom>
            <a:avLst/>
            <a:gdLst>
              <a:gd name="connsiteX0" fmla="*/ 0 w 1118853"/>
              <a:gd name="connsiteY0" fmla="*/ 0 h 3416320"/>
              <a:gd name="connsiteX1" fmla="*/ 1118853 w 1118853"/>
              <a:gd name="connsiteY1" fmla="*/ 0 h 3416320"/>
              <a:gd name="connsiteX2" fmla="*/ 1118853 w 1118853"/>
              <a:gd name="connsiteY2" fmla="*/ 3416320 h 3416320"/>
              <a:gd name="connsiteX3" fmla="*/ 0 w 1118853"/>
              <a:gd name="connsiteY3" fmla="*/ 3416320 h 3416320"/>
              <a:gd name="connsiteX4" fmla="*/ 0 w 1118853"/>
              <a:gd name="connsiteY4" fmla="*/ 0 h 3416320"/>
              <a:gd name="connsiteX0" fmla="*/ 0 w 1118853"/>
              <a:gd name="connsiteY0" fmla="*/ 0 h 3416320"/>
              <a:gd name="connsiteX1" fmla="*/ 1118853 w 1118853"/>
              <a:gd name="connsiteY1" fmla="*/ 0 h 3416320"/>
              <a:gd name="connsiteX2" fmla="*/ 1118853 w 1118853"/>
              <a:gd name="connsiteY2" fmla="*/ 3416320 h 3416320"/>
              <a:gd name="connsiteX3" fmla="*/ 0 w 1118853"/>
              <a:gd name="connsiteY3" fmla="*/ 1006949 h 3416320"/>
              <a:gd name="connsiteX4" fmla="*/ 0 w 1118853"/>
              <a:gd name="connsiteY4" fmla="*/ 0 h 3416320"/>
              <a:gd name="connsiteX0" fmla="*/ 0 w 1147882"/>
              <a:gd name="connsiteY0" fmla="*/ 0 h 1021463"/>
              <a:gd name="connsiteX1" fmla="*/ 1118853 w 1147882"/>
              <a:gd name="connsiteY1" fmla="*/ 0 h 1021463"/>
              <a:gd name="connsiteX2" fmla="*/ 1147882 w 1147882"/>
              <a:gd name="connsiteY2" fmla="*/ 1021463 h 1021463"/>
              <a:gd name="connsiteX3" fmla="*/ 0 w 1147882"/>
              <a:gd name="connsiteY3" fmla="*/ 1006949 h 1021463"/>
              <a:gd name="connsiteX4" fmla="*/ 0 w 1147882"/>
              <a:gd name="connsiteY4" fmla="*/ 0 h 1021463"/>
              <a:gd name="connsiteX0" fmla="*/ 29028 w 1176910"/>
              <a:gd name="connsiteY0" fmla="*/ 0 h 1021463"/>
              <a:gd name="connsiteX1" fmla="*/ 1147881 w 1176910"/>
              <a:gd name="connsiteY1" fmla="*/ 0 h 1021463"/>
              <a:gd name="connsiteX2" fmla="*/ 1176910 w 1176910"/>
              <a:gd name="connsiteY2" fmla="*/ 1021463 h 1021463"/>
              <a:gd name="connsiteX3" fmla="*/ 0 w 1176910"/>
              <a:gd name="connsiteY3" fmla="*/ 658607 h 1021463"/>
              <a:gd name="connsiteX4" fmla="*/ 29028 w 1176910"/>
              <a:gd name="connsiteY4" fmla="*/ 0 h 1021463"/>
              <a:gd name="connsiteX0" fmla="*/ 29028 w 1147881"/>
              <a:gd name="connsiteY0" fmla="*/ 0 h 673121"/>
              <a:gd name="connsiteX1" fmla="*/ 1147881 w 1147881"/>
              <a:gd name="connsiteY1" fmla="*/ 0 h 673121"/>
              <a:gd name="connsiteX2" fmla="*/ 1118853 w 1147881"/>
              <a:gd name="connsiteY2" fmla="*/ 673121 h 673121"/>
              <a:gd name="connsiteX3" fmla="*/ 0 w 1147881"/>
              <a:gd name="connsiteY3" fmla="*/ 658607 h 673121"/>
              <a:gd name="connsiteX4" fmla="*/ 29028 w 1147881"/>
              <a:gd name="connsiteY4" fmla="*/ 0 h 673121"/>
              <a:gd name="connsiteX0" fmla="*/ 29028 w 1147881"/>
              <a:gd name="connsiteY0" fmla="*/ 0 h 658607"/>
              <a:gd name="connsiteX1" fmla="*/ 1147881 w 1147881"/>
              <a:gd name="connsiteY1" fmla="*/ 0 h 658607"/>
              <a:gd name="connsiteX2" fmla="*/ 1128721 w 1147881"/>
              <a:gd name="connsiteY2" fmla="*/ 152644 h 658607"/>
              <a:gd name="connsiteX3" fmla="*/ 0 w 1147881"/>
              <a:gd name="connsiteY3" fmla="*/ 658607 h 658607"/>
              <a:gd name="connsiteX4" fmla="*/ 29028 w 1147881"/>
              <a:gd name="connsiteY4" fmla="*/ 0 h 658607"/>
              <a:gd name="connsiteX0" fmla="*/ 0 w 1118853"/>
              <a:gd name="connsiteY0" fmla="*/ 0 h 152644"/>
              <a:gd name="connsiteX1" fmla="*/ 1118853 w 1118853"/>
              <a:gd name="connsiteY1" fmla="*/ 0 h 152644"/>
              <a:gd name="connsiteX2" fmla="*/ 1099693 w 1118853"/>
              <a:gd name="connsiteY2" fmla="*/ 152644 h 152644"/>
              <a:gd name="connsiteX3" fmla="*/ 578 w 1118853"/>
              <a:gd name="connsiteY3" fmla="*/ 152429 h 152644"/>
              <a:gd name="connsiteX4" fmla="*/ 0 w 1118853"/>
              <a:gd name="connsiteY4" fmla="*/ 0 h 152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8853" h="152644">
                <a:moveTo>
                  <a:pt x="0" y="0"/>
                </a:moveTo>
                <a:lnTo>
                  <a:pt x="1118853" y="0"/>
                </a:lnTo>
                <a:lnTo>
                  <a:pt x="1099693" y="152644"/>
                </a:lnTo>
                <a:lnTo>
                  <a:pt x="578" y="152429"/>
                </a:lnTo>
                <a:cubicBezTo>
                  <a:pt x="385" y="101619"/>
                  <a:pt x="193" y="50810"/>
                  <a:pt x="0" y="0"/>
                </a:cubicBezTo>
                <a:close/>
              </a:path>
            </a:pathLst>
          </a:cu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 +  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6860234" y="2657388"/>
            <a:ext cx="1600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5 +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916216" y="4250169"/>
            <a:ext cx="15442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4 +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778952" y="546188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2 +</a:t>
            </a:r>
          </a:p>
        </p:txBody>
      </p:sp>
    </p:spTree>
    <p:extLst>
      <p:ext uri="{BB962C8B-B14F-4D97-AF65-F5344CB8AC3E}">
        <p14:creationId xmlns:p14="http://schemas.microsoft.com/office/powerpoint/2010/main" val="159525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i="1" dirty="0" smtClean="0"/>
              <a:t>Vyřeš slovní úlohu!</a:t>
            </a:r>
            <a:endParaRPr lang="cs-CZ" sz="24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92696"/>
            <a:ext cx="8507288" cy="633670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000" dirty="0" smtClean="0">
                <a:solidFill>
                  <a:srgbClr val="C00000"/>
                </a:solidFill>
              </a:rPr>
              <a:t>Lída namalovala 3 vajíčka. Alena namalovala o 4 více. Kolik vajíček  namalovala Alena?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Znázorni:____________________________________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____________________________________________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Vypočítej:____________________________________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Napiš odpověď:__________________________________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_____________________________________________________</a:t>
            </a:r>
            <a:endParaRPr lang="cs-CZ" sz="2400" dirty="0"/>
          </a:p>
        </p:txBody>
      </p:sp>
      <p:pic>
        <p:nvPicPr>
          <p:cNvPr id="3079" name="Picture 7" descr="C:\Users\08C1\AppData\Local\Microsoft\Windows\Temporary Internet Files\Content.IE5\YYPZW21M\MC9003054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8974">
            <a:off x="1779341" y="2044516"/>
            <a:ext cx="681491" cy="79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08C1\AppData\Local\Microsoft\Windows\Temporary Internet Files\Content.IE5\YYPZW21M\MC9003540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6299" y="1982486"/>
            <a:ext cx="643125" cy="915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08C1\AppData\Local\Microsoft\Windows\Temporary Internet Files\Content.IE5\A2754ZST\MC9003361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7646">
            <a:off x="3315070" y="2010115"/>
            <a:ext cx="658295" cy="85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020" y="4005064"/>
            <a:ext cx="31053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3 + 4 = 7</a:t>
            </a:r>
            <a:endParaRPr lang="cs-CZ" sz="3600" i="1" dirty="0"/>
          </a:p>
        </p:txBody>
      </p:sp>
      <p:pic>
        <p:nvPicPr>
          <p:cNvPr id="13" name="Picture 7" descr="C:\Users\08C1\AppData\Local\Microsoft\Windows\Temporary Internet Files\Content.IE5\YYPZW21M\MC9003054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8974">
            <a:off x="4649764" y="2995580"/>
            <a:ext cx="631286" cy="736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08C1\AppData\Local\Microsoft\Windows\Temporary Internet Files\Content.IE5\YYPZW21M\MC9003054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8974">
            <a:off x="1761993" y="2968544"/>
            <a:ext cx="632185" cy="737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C:\Users\08C1\AppData\Local\Microsoft\Windows\Temporary Internet Files\Content.IE5\YYPZW21M\MC9003540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2290" y="2897740"/>
            <a:ext cx="551145" cy="784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0" descr="C:\Users\08C1\AppData\Local\Microsoft\Windows\Temporary Internet Files\Content.IE5\YYPZW21M\MC9003540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7869" y="2959160"/>
            <a:ext cx="559876" cy="796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Users\08C1\AppData\Local\Microsoft\Windows\Temporary Internet Files\Content.IE5\A2754ZST\MC9003361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7646">
            <a:off x="3386222" y="2910480"/>
            <a:ext cx="619689" cy="807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08C1\AppData\Local\Microsoft\Windows\Temporary Internet Files\Content.IE5\A2754ZST\MC9003361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7646">
            <a:off x="6840795" y="2926496"/>
            <a:ext cx="626598" cy="816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08C1\AppData\Local\Microsoft\Windows\Temporary Internet Files\Content.IE5\A2754ZST\MC9003361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7646">
            <a:off x="6117226" y="2887402"/>
            <a:ext cx="618074" cy="805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4121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Obrázky byly vytvořeny v otevřené galerii Microsoft </a:t>
            </a:r>
            <a:r>
              <a:rPr lang="cs-CZ" sz="2800" dirty="0" err="1" smtClean="0"/>
              <a:t>office</a:t>
            </a:r>
            <a:r>
              <a:rPr lang="cs-CZ" sz="2800" dirty="0" smtClean="0"/>
              <a:t>.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Text </a:t>
            </a:r>
            <a:r>
              <a:rPr lang="cs-CZ" sz="2800" dirty="0" smtClean="0"/>
              <a:t>je vytvořen autorem materiálu.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19.3.2012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6699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813</TotalTime>
  <Words>148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Prezentace aplikace PowerPoint</vt:lpstr>
      <vt:lpstr>Prezentace aplikace PowerPoint</vt:lpstr>
      <vt:lpstr>Děti malovaly velikonoční vajíčka. Ukládaly je do dvou řad. Je v řadách stejně? Porovnej!</vt:lpstr>
      <vt:lpstr>Prezentace aplikace PowerPoint</vt:lpstr>
      <vt:lpstr>Namaluj: stejný počet                                                                    o 5 více</vt:lpstr>
      <vt:lpstr>Nakresli a napiš příklady!</vt:lpstr>
      <vt:lpstr>Vyřeš slovní úlohu!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30</cp:revision>
  <dcterms:created xsi:type="dcterms:W3CDTF">2012-02-15T14:59:26Z</dcterms:created>
  <dcterms:modified xsi:type="dcterms:W3CDTF">2012-06-17T16:30:14Z</dcterms:modified>
</cp:coreProperties>
</file>