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75" r:id="rId4"/>
    <p:sldId id="276" r:id="rId5"/>
    <p:sldId id="277" r:id="rId6"/>
    <p:sldId id="278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Střídavý proud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85032"/>
            <a:ext cx="8352928" cy="9144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Sériový rezonanční obvod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404664"/>
            <a:ext cx="4273672" cy="5706960"/>
          </a:xfrm>
        </p:spPr>
        <p:txBody>
          <a:bodyPr>
            <a:normAutofit/>
          </a:bodyPr>
          <a:lstStyle/>
          <a:p>
            <a:r>
              <a:rPr lang="cs-CZ" sz="1300" b="1" dirty="0" smtClean="0"/>
              <a:t>Teoretický úvod</a:t>
            </a:r>
            <a:endParaRPr lang="cs-CZ" sz="1300" b="1" dirty="0"/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Rezonanční obvod vznikne </a:t>
            </a:r>
            <a:r>
              <a:rPr lang="cs-CZ" sz="1100" dirty="0"/>
              <a:t>s</a:t>
            </a:r>
            <a:r>
              <a:rPr lang="cs-CZ" sz="1100" dirty="0" smtClean="0"/>
              <a:t>ériovým spojením cívky a kondenzátoru. V </a:t>
            </a:r>
            <a:r>
              <a:rPr lang="cs-CZ" sz="1100" dirty="0"/>
              <a:t>praxi je tento obvod tvořen </a:t>
            </a:r>
            <a:r>
              <a:rPr lang="cs-CZ" sz="1100" b="1" dirty="0"/>
              <a:t>sériovým spojením skutečné cívky a skutečného kondenzátoru</a:t>
            </a:r>
            <a:r>
              <a:rPr lang="cs-CZ" sz="1100" dirty="0"/>
              <a:t>. Přitom skutečný kondenzátor uvažujeme jako ideální obvodový prvek.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Takže při stanovení vlastností sériového rezonančního obvodu vycházíme z toho, že u skutečné cívky uvažujeme její ohmický odpor a indukčnost, u kondenzátoru jen jeho kapacitu</a:t>
            </a:r>
            <a:r>
              <a:rPr lang="cs-CZ" sz="1100" dirty="0" smtClean="0"/>
              <a:t>. Z </a:t>
            </a:r>
            <a:r>
              <a:rPr lang="cs-CZ" sz="1100" dirty="0" err="1"/>
              <a:t>fázorového</a:t>
            </a:r>
            <a:r>
              <a:rPr lang="cs-CZ" sz="1100" dirty="0"/>
              <a:t> diagramu, který je na obrázku </a:t>
            </a:r>
            <a:r>
              <a:rPr lang="cs-CZ" sz="1100" dirty="0" smtClean="0"/>
              <a:t>, </a:t>
            </a:r>
            <a:r>
              <a:rPr lang="cs-CZ" sz="1100" dirty="0"/>
              <a:t>vidíme základní podmínku sériové rezonance:</a:t>
            </a:r>
          </a:p>
          <a:p>
            <a:pPr algn="ctr">
              <a:lnSpc>
                <a:spcPct val="150000"/>
              </a:lnSpc>
            </a:pPr>
            <a:r>
              <a:rPr lang="cs-CZ" sz="1100" b="1" dirty="0"/>
              <a:t>X</a:t>
            </a:r>
            <a:r>
              <a:rPr lang="cs-CZ" sz="1100" b="1" baseline="-25000" dirty="0"/>
              <a:t>L</a:t>
            </a:r>
            <a:r>
              <a:rPr lang="cs-CZ" sz="1100" b="1" dirty="0"/>
              <a:t> = X</a:t>
            </a:r>
            <a:r>
              <a:rPr lang="cs-CZ" sz="1100" b="1" baseline="-25000" dirty="0"/>
              <a:t>C</a:t>
            </a:r>
            <a:r>
              <a:rPr lang="cs-CZ" sz="1100" b="1" dirty="0"/>
              <a:t> nebo také U</a:t>
            </a:r>
            <a:r>
              <a:rPr lang="cs-CZ" sz="1100" b="1" baseline="-25000" dirty="0"/>
              <a:t>L </a:t>
            </a:r>
            <a:r>
              <a:rPr lang="cs-CZ" sz="1100" b="1" dirty="0"/>
              <a:t>= </a:t>
            </a:r>
            <a:r>
              <a:rPr lang="cs-CZ" sz="1100" b="1" dirty="0" smtClean="0"/>
              <a:t>U</a:t>
            </a:r>
            <a:r>
              <a:rPr lang="cs-CZ" sz="1100" b="1" baseline="-25000" dirty="0" smtClean="0"/>
              <a:t>C </a:t>
            </a:r>
            <a:endParaRPr lang="cs-CZ" sz="1100" dirty="0"/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Napětí </a:t>
            </a:r>
            <a:r>
              <a:rPr lang="cs-CZ" sz="1100" dirty="0"/>
              <a:t>na cívce U</a:t>
            </a:r>
            <a:r>
              <a:rPr lang="cs-CZ" sz="1100" baseline="-25000" dirty="0"/>
              <a:t>L </a:t>
            </a:r>
            <a:r>
              <a:rPr lang="cs-CZ" sz="1100" dirty="0"/>
              <a:t>a kondenzátoru U</a:t>
            </a:r>
            <a:r>
              <a:rPr lang="cs-CZ" sz="1100" baseline="-25000" dirty="0"/>
              <a:t>C</a:t>
            </a:r>
            <a:r>
              <a:rPr lang="cs-CZ" sz="1100" dirty="0"/>
              <a:t> mají stejnou velikost a jejich směry jsou opačné. Jejich účinky se tedy ruší. Musíme si ale uvědomit, že jejich velikost může nabývat hodnoty několikrát vyšší, než je napětí zdroje.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476672"/>
                <a:ext cx="3878907" cy="5490936"/>
              </a:xfrm>
            </p:spPr>
            <p:txBody>
              <a:bodyPr>
                <a:normAutofit lnSpcReduction="10000"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Výsledné napětí se bude rovnat úbytku napětí na rezistoru R a je ve fázi s celkovým proudem. V případě rezonance se chová obvod jako by měl jen činný odpor. Ze </a:t>
                </a:r>
                <a:r>
                  <a:rPr lang="cs-CZ" sz="1100" dirty="0"/>
                  <a:t>základní podmínky rezonance vyplývá, že tento jev nastane při </a:t>
                </a:r>
                <a:r>
                  <a:rPr lang="cs-CZ" sz="1100" b="1" dirty="0"/>
                  <a:t>rezonanční frekvenci</a:t>
                </a:r>
                <a:r>
                  <a:rPr lang="cs-CZ" sz="1100" dirty="0"/>
                  <a:t>, která závisí na velikosti základních parametrů obvodových prvků L a </a:t>
                </a:r>
                <a:r>
                  <a:rPr lang="cs-CZ" sz="1100" dirty="0" smtClean="0"/>
                  <a:t>C – </a:t>
                </a:r>
                <a:r>
                  <a:rPr lang="cs-CZ" sz="1100" b="1" dirty="0" smtClean="0"/>
                  <a:t>Thomsonův vzorec</a:t>
                </a:r>
                <a:r>
                  <a:rPr lang="cs-CZ" sz="1100" dirty="0" smtClean="0"/>
                  <a:t>.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2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200" b="1" i="1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1200" b="1" i="1">
                              <a:latin typeface="Cambria Math"/>
                            </a:rPr>
                            <m:t>𝒓</m:t>
                          </m:r>
                        </m:sub>
                      </m:sSub>
                      <m:r>
                        <a:rPr lang="cs-CZ" sz="1200" b="1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12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200" b="1" i="1">
                              <a:latin typeface="Cambria Math"/>
                            </a:rPr>
                            <m:t>𝟐</m:t>
                          </m:r>
                          <m:r>
                            <a:rPr lang="cs-CZ" sz="1200" b="1" i="1">
                              <a:latin typeface="Cambria Math"/>
                            </a:rPr>
                            <m:t>.</m:t>
                          </m:r>
                          <m:r>
                            <a:rPr lang="cs-CZ" sz="1200" b="1" i="1">
                              <a:latin typeface="Cambria Math"/>
                              <a:ea typeface="Cambria Math"/>
                            </a:rPr>
                            <m:t>𝝅</m:t>
                          </m:r>
                          <m:r>
                            <a:rPr lang="cs-CZ" sz="1200" b="1" i="1">
                              <a:latin typeface="Cambria Math"/>
                              <a:ea typeface="Cambria Math"/>
                            </a:rPr>
                            <m:t>.</m:t>
                          </m:r>
                          <m:rad>
                            <m:radPr>
                              <m:degHide m:val="on"/>
                              <m:ctrlPr>
                                <a:rPr lang="cs-CZ" sz="1200" b="1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200" b="1" i="1">
                                  <a:latin typeface="Cambria Math"/>
                                  <a:ea typeface="Cambria Math"/>
                                </a:rPr>
                                <m:t>𝑳</m:t>
                              </m:r>
                              <m:r>
                                <a:rPr lang="cs-CZ" sz="1200" b="1" i="1">
                                  <a:latin typeface="Cambria Math"/>
                                  <a:ea typeface="Cambria Math"/>
                                </a:rPr>
                                <m:t>.</m:t>
                              </m:r>
                              <m:r>
                                <a:rPr lang="cs-CZ" sz="1200" b="1" i="1">
                                  <a:latin typeface="Cambria Math"/>
                                  <a:ea typeface="Cambria Math"/>
                                </a:rPr>
                                <m:t>𝑪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sz="1200" dirty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Z výše uvedených vztahů dále vyplývá, že impedance při rezonanci je dána jen ohmickým odporem skutečné cívky a také obvodem protéká největší proud: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b="1" dirty="0" err="1"/>
                  <a:t>Z</a:t>
                </a:r>
                <a:r>
                  <a:rPr lang="cs-CZ" sz="1100" b="1" baseline="-25000" dirty="0" err="1"/>
                  <a:t>r</a:t>
                </a:r>
                <a:r>
                  <a:rPr lang="cs-CZ" sz="1100" b="1" dirty="0"/>
                  <a:t> = R (</a:t>
                </a:r>
                <a:r>
                  <a:rPr lang="cs-CZ" sz="1100" b="1" dirty="0" smtClean="0"/>
                  <a:t>ohm)	I</a:t>
                </a:r>
                <a:r>
                  <a:rPr lang="cs-CZ" sz="1100" b="1" baseline="-25000" dirty="0" smtClean="0"/>
                  <a:t>r</a:t>
                </a:r>
                <a:r>
                  <a:rPr lang="cs-CZ" sz="1100" b="1" dirty="0"/>
                  <a:t> </a:t>
                </a:r>
                <a:r>
                  <a:rPr lang="cs-CZ" sz="1100" b="1" dirty="0" smtClean="0"/>
                  <a:t>= </a:t>
                </a:r>
                <a:r>
                  <a:rPr lang="cs-CZ" sz="1100" b="1" dirty="0"/>
                  <a:t>U / R (A; V</a:t>
                </a:r>
                <a:r>
                  <a:rPr lang="cs-CZ" sz="1100" b="1" dirty="0" smtClean="0"/>
                  <a:t>, ohm)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Kvalitu rezonančního obvodu vyjadřuje tzv. </a:t>
                </a:r>
                <a:r>
                  <a:rPr lang="cs-CZ" sz="1100" b="1" dirty="0" smtClean="0"/>
                  <a:t>činitel jakosti </a:t>
                </a:r>
                <a:r>
                  <a:rPr lang="cs-CZ" sz="1100" dirty="0" smtClean="0"/>
                  <a:t>– bezrozměrné číslo, který lze zjistit ze vztahu:</a:t>
                </a:r>
              </a:p>
              <a:p>
                <a:pPr marL="0" indent="0" algn="ctr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cs-CZ" sz="1400" b="1" i="1" smtClean="0">
                        <a:latin typeface="Cambria Math"/>
                      </a:rPr>
                      <m:t>𝑸</m:t>
                    </m:r>
                    <m:r>
                      <a:rPr lang="cs-CZ" sz="1400" b="1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1400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  <m:sSub>
                          <m:sSubPr>
                            <m:ctrlPr>
                              <a:rPr lang="cs-CZ" sz="1400" b="1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1400" b="1" i="1" smtClean="0">
                                <a:latin typeface="Cambria Math"/>
                                <a:ea typeface="Cambria Math"/>
                              </a:rPr>
                              <m:t>𝒇</m:t>
                            </m:r>
                          </m:e>
                          <m:sub>
                            <m:r>
                              <a:rPr lang="cs-CZ" sz="1400" b="1" i="1" smtClean="0">
                                <a:latin typeface="Cambria Math"/>
                                <a:ea typeface="Cambria Math"/>
                              </a:rPr>
                              <m:t>𝒓</m:t>
                            </m:r>
                          </m:sub>
                        </m:sSub>
                        <m:r>
                          <a:rPr lang="cs-CZ" sz="1400" b="1" i="1" smtClean="0">
                            <a:latin typeface="Cambria Math"/>
                            <a:ea typeface="Cambria Math"/>
                          </a:rPr>
                          <m:t>.</m:t>
                        </m:r>
                        <m:r>
                          <a:rPr lang="cs-CZ" sz="1400" b="1" i="1" smtClean="0">
                            <a:latin typeface="Cambria Math"/>
                            <a:ea typeface="Cambria Math"/>
                          </a:rPr>
                          <m:t>𝑳</m:t>
                        </m:r>
                      </m:num>
                      <m:den>
                        <m:r>
                          <a:rPr lang="cs-CZ" sz="1400" b="1" i="1" smtClean="0">
                            <a:latin typeface="Cambria Math"/>
                          </a:rPr>
                          <m:t>𝑹</m:t>
                        </m:r>
                      </m:den>
                    </m:f>
                  </m:oMath>
                </a14:m>
                <a:r>
                  <a:rPr lang="cs-CZ" sz="1400" b="1" dirty="0" smtClean="0"/>
                  <a:t> </a:t>
                </a:r>
                <a:endParaRPr lang="cs-CZ" sz="14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476672"/>
                <a:ext cx="3878907" cy="5490936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744" y="620688"/>
            <a:ext cx="4296594" cy="4248472"/>
          </a:xfrm>
        </p:spPr>
      </p:pic>
    </p:spTree>
    <p:extLst>
      <p:ext uri="{BB962C8B-B14F-4D97-AF65-F5344CB8AC3E}">
        <p14:creationId xmlns:p14="http://schemas.microsoft.com/office/powerpoint/2010/main" val="405798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404664"/>
            <a:ext cx="3913632" cy="570696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 smtClean="0"/>
              <a:t>Tento vztah lze také vyjádřit</a:t>
            </a:r>
            <a:r>
              <a:rPr lang="cs-CZ" sz="1100" b="1" dirty="0" smtClean="0"/>
              <a:t> </a:t>
            </a:r>
            <a:r>
              <a:rPr lang="cs-CZ" sz="1100" b="1" dirty="0"/>
              <a:t>X</a:t>
            </a:r>
            <a:r>
              <a:rPr lang="cs-CZ" sz="1100" b="1" baseline="-25000" dirty="0"/>
              <a:t>L</a:t>
            </a:r>
            <a:r>
              <a:rPr lang="cs-CZ" sz="1100" b="1" dirty="0"/>
              <a:t> / </a:t>
            </a:r>
            <a:r>
              <a:rPr lang="cs-CZ" sz="1100" b="1" dirty="0" smtClean="0"/>
              <a:t>R</a:t>
            </a:r>
            <a:r>
              <a:rPr lang="cs-CZ" sz="1100" dirty="0" smtClean="0"/>
              <a:t>. </a:t>
            </a:r>
            <a:r>
              <a:rPr lang="cs-CZ" sz="1100" dirty="0"/>
              <a:t>Po dosazení </a:t>
            </a:r>
            <a:r>
              <a:rPr lang="cs-CZ" sz="1100" dirty="0" smtClean="0"/>
              <a:t>za </a:t>
            </a:r>
            <a:r>
              <a:rPr lang="cs-CZ" sz="1100" dirty="0"/>
              <a:t>X</a:t>
            </a:r>
            <a:r>
              <a:rPr lang="cs-CZ" sz="1100" baseline="-25000" dirty="0"/>
              <a:t>L</a:t>
            </a:r>
            <a:r>
              <a:rPr lang="cs-CZ" sz="1100" dirty="0"/>
              <a:t> vidíme, že čím je ohmický odpor menší, tím je činitel jakosti větší.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Čím je </a:t>
            </a:r>
            <a:r>
              <a:rPr lang="cs-CZ" sz="1100" dirty="0"/>
              <a:t>činitel jakosti pro určitou cívku </a:t>
            </a:r>
            <a:r>
              <a:rPr lang="cs-CZ" sz="1100" dirty="0" smtClean="0"/>
              <a:t>větší, </a:t>
            </a:r>
            <a:r>
              <a:rPr lang="cs-CZ" sz="1100" dirty="0"/>
              <a:t>tím více </a:t>
            </a:r>
            <a:r>
              <a:rPr lang="cs-CZ" sz="1100" dirty="0" smtClean="0"/>
              <a:t>se skutečná cívka v obvodu </a:t>
            </a:r>
            <a:r>
              <a:rPr lang="cs-CZ" sz="1100" dirty="0"/>
              <a:t>blíží cívce </a:t>
            </a:r>
            <a:r>
              <a:rPr lang="cs-CZ" sz="1100" dirty="0" smtClean="0"/>
              <a:t>ideální.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Jestliže </a:t>
            </a:r>
            <a:r>
              <a:rPr lang="cs-CZ" sz="1100" dirty="0"/>
              <a:t>vyjdeme ze výrazu pro impedanci v sériovém obvodu a dáme ji do vztahu s frekvencí, dostaneme </a:t>
            </a:r>
            <a:r>
              <a:rPr lang="cs-CZ" sz="1100" b="1" dirty="0"/>
              <a:t>rezonanční křivky</a:t>
            </a:r>
            <a:r>
              <a:rPr lang="cs-CZ" sz="1100"/>
              <a:t>. </a:t>
            </a:r>
            <a:endParaRPr lang="cs-CZ" sz="1100" smtClean="0"/>
          </a:p>
          <a:p>
            <a:pPr algn="just">
              <a:lnSpc>
                <a:spcPct val="150000"/>
              </a:lnSpc>
            </a:pPr>
            <a:r>
              <a:rPr lang="cs-CZ" sz="1100" smtClean="0"/>
              <a:t>Pokud </a:t>
            </a:r>
            <a:r>
              <a:rPr lang="cs-CZ" sz="1100" dirty="0"/>
              <a:t>si tyto závislosti uvedeme graficky, zjistíme, že při sériové rezonanci je při rezonanční frekvenci impedance minimální - je dána jen ohmickým odporem cívky. Naopak proud má maximální hodnotu. Při paralelní rezonanci je situace opačná. Uvedené závislosti jsou uvedeny na obrázku </a:t>
            </a:r>
            <a:r>
              <a:rPr lang="cs-CZ" sz="1100" dirty="0" smtClean="0"/>
              <a:t>.</a:t>
            </a: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533400"/>
            <a:ext cx="4186808" cy="4479776"/>
          </a:xfrm>
        </p:spPr>
      </p:pic>
    </p:spTree>
    <p:extLst>
      <p:ext uri="{BB962C8B-B14F-4D97-AF65-F5344CB8AC3E}">
        <p14:creationId xmlns:p14="http://schemas.microsoft.com/office/powerpoint/2010/main" val="2092429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764704"/>
            <a:ext cx="8018088" cy="338437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 smtClean="0"/>
              <a:t>Příklady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Ideální kondenzátor s kapacitou C = 450 </a:t>
            </a:r>
            <a:r>
              <a:rPr lang="cs-CZ" sz="1100" dirty="0" err="1"/>
              <a:t>pF</a:t>
            </a:r>
            <a:r>
              <a:rPr lang="cs-CZ" sz="1100" dirty="0"/>
              <a:t>, skutečná cívka s indukčností 0,2 </a:t>
            </a:r>
            <a:r>
              <a:rPr lang="cs-CZ" sz="1100" dirty="0" err="1"/>
              <a:t>mH</a:t>
            </a:r>
            <a:r>
              <a:rPr lang="cs-CZ" sz="1100" dirty="0"/>
              <a:t> a odporem R = 8 ohm tvoří sériový rezonanční obvod, napětí je 12 V. Vypočtěte rezonanční frekvenci, impedanci, proud a činitel jakosti při rezonanci, napětí na ideální cívce a ideálním kondenzátoru.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Sériovým </a:t>
            </a:r>
            <a:r>
              <a:rPr lang="cs-CZ" sz="1100" dirty="0"/>
              <a:t>rezonančním obvodem prochází při rezonanci proud 2,5 A, kondenzátor má kapacitu 2 mikrofarad, napětí zdroje je 15 V, činitel jakosti je 15. Vypočtěte odpor a indukčnost skutečné cívky.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Sériový rezonanční obvod má činitel jakosti 80, ideální kondenzátor má kapacitu 450 </a:t>
            </a:r>
            <a:r>
              <a:rPr lang="cs-CZ" sz="1100" dirty="0" err="1"/>
              <a:t>pF</a:t>
            </a:r>
            <a:r>
              <a:rPr lang="cs-CZ" sz="1100" dirty="0"/>
              <a:t>, napětí je 6V, proud při rezonanci je 1 A. Stanovte odpor a indukčnost skutečné cívky a rezonanční frekvenci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Jaká je indukčnost cívky, která tvoří s kondenzátorem o kapacitě 0,25 </a:t>
            </a:r>
            <a:r>
              <a:rPr lang="cs-CZ" sz="1100" dirty="0" smtClean="0">
                <a:sym typeface="Symbol"/>
              </a:rPr>
              <a:t>F rezonanční obvod. Rezonanční frekvence je 40 kHz.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Sériový rezonanční obvod tvoří skutečná cívka s odporem 10  s indukčností 0,3 </a:t>
            </a:r>
            <a:r>
              <a:rPr lang="cs-CZ" sz="1100" dirty="0" err="1" smtClean="0">
                <a:sym typeface="Symbol"/>
              </a:rPr>
              <a:t>mH</a:t>
            </a:r>
            <a:r>
              <a:rPr lang="cs-CZ" sz="1100" dirty="0" smtClean="0">
                <a:sym typeface="Symbol"/>
              </a:rPr>
              <a:t> a kondenzátor  s kapacitou 300 </a:t>
            </a:r>
            <a:r>
              <a:rPr lang="cs-CZ" sz="1100" dirty="0" err="1" smtClean="0">
                <a:sym typeface="Symbol"/>
              </a:rPr>
              <a:t>pF</a:t>
            </a:r>
            <a:r>
              <a:rPr lang="cs-CZ" sz="1100" dirty="0" smtClean="0">
                <a:sym typeface="Symbol"/>
              </a:rPr>
              <a:t>, napětí je 10 V. Vypočtěte rezonanční frekvenci, proud při rezonanci, napětí </a:t>
            </a:r>
            <a:r>
              <a:rPr lang="cs-CZ" sz="1100" smtClean="0">
                <a:sym typeface="Symbol"/>
              </a:rPr>
              <a:t>na cívce.</a:t>
            </a: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954560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600401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90000"/>
              </a:lnSpc>
            </a:pPr>
            <a:r>
              <a:rPr lang="cs-CZ" sz="2100" b="1" dirty="0">
                <a:solidFill>
                  <a:srgbClr val="002060"/>
                </a:solidFill>
              </a:rPr>
              <a:t>Materiál lze použít pro výuku obvodů střídavého proudu  - sériový rezonanční obvod. V první části jsou teoretické základy probírané látky, kde  žáci využijí znalostí z minulých kapitol a uvědomují si, že uvedený obvod je vlastně speciální případ sériového spojení  prvků RLC, který za daných podmínek má velký význam pro další využití v elektrotechnice.</a:t>
            </a:r>
          </a:p>
          <a:p>
            <a:pPr algn="just">
              <a:lnSpc>
                <a:spcPct val="190000"/>
              </a:lnSpc>
            </a:pPr>
            <a:r>
              <a:rPr lang="cs-CZ" sz="2100" b="1" dirty="0">
                <a:solidFill>
                  <a:srgbClr val="002060"/>
                </a:solidFill>
              </a:rPr>
              <a:t>Na konci jsou příklady, které žáci vypracují samostatně nebo je možné je využít při zkoušení jednotlivců za použití interaktivní tabule. </a:t>
            </a:r>
          </a:p>
          <a:p>
            <a:pPr algn="just">
              <a:lnSpc>
                <a:spcPct val="190000"/>
              </a:lnSpc>
            </a:pPr>
            <a:r>
              <a:rPr lang="cs-CZ" sz="2100" b="1" dirty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|1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3446</TotalTime>
  <Words>374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Střídavý proud 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229</cp:revision>
  <dcterms:created xsi:type="dcterms:W3CDTF">2012-04-15T15:58:10Z</dcterms:created>
  <dcterms:modified xsi:type="dcterms:W3CDTF">2013-01-28T19:36:10Z</dcterms:modified>
</cp:coreProperties>
</file>