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67" r:id="rId4"/>
    <p:sldId id="268" r:id="rId5"/>
    <p:sldId id="271" r:id="rId6"/>
    <p:sldId id="269" r:id="rId7"/>
    <p:sldId id="272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NÁZEV:VY_32_INOVACE_10_ 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VZTAHY O </a:t>
          </a:r>
          <a:r>
            <a:rPr lang="cs-CZ" sz="2000" smtClean="0"/>
            <a:t>NĚKOLIK MÉNĚ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D4C706-D636-4CB8-9990-1E91705C90E3}" type="presOf" srcId="{4C35D32F-0EAB-4CD7-82EE-45574DC2A586}" destId="{8BEBB6EC-1DAA-4CAC-8A25-BC0FCBD5DBD5}" srcOrd="0" destOrd="0" presId="urn:microsoft.com/office/officeart/2005/8/layout/target3"/>
    <dgm:cxn modelId="{1AA72FD2-4D88-4162-9B15-6F73A1B3761C}" type="presOf" srcId="{D1B46980-6531-4606-95E6-44980827E919}" destId="{6140AFEC-043D-4C43-A2F9-D0F5331DF3A3}" srcOrd="0" destOrd="0" presId="urn:microsoft.com/office/officeart/2005/8/layout/target3"/>
    <dgm:cxn modelId="{8E36D2C1-70E0-457B-A748-546CEFB1A456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3D6049-1A96-480E-B3E3-B6413652ABEA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2340525-F4E0-4BEB-A348-0B5385555D73}" type="presOf" srcId="{B651F6E3-6281-48DB-9319-2AEAFDAE7572}" destId="{619D679B-A015-4ECF-8348-D1034C574F40}" srcOrd="0" destOrd="0" presId="urn:microsoft.com/office/officeart/2005/8/layout/target3"/>
    <dgm:cxn modelId="{92C8FD00-4627-48DD-B67B-B1562E9021B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A06C541-36E9-4E8B-B136-91ED685397EB}" type="presOf" srcId="{D8197B8C-B260-4A16-BDF4-0947B075E274}" destId="{25B08C86-7E15-44DC-BE7F-FFB55DD49D12}" srcOrd="0" destOrd="0" presId="urn:microsoft.com/office/officeart/2005/8/layout/target3"/>
    <dgm:cxn modelId="{1F9620CA-72D8-439F-BFCA-EB3E49954BD2}" type="presOf" srcId="{4C35D32F-0EAB-4CD7-82EE-45574DC2A586}" destId="{890E4F0B-2866-4A3F-A3C7-2A14B1797930}" srcOrd="1" destOrd="0" presId="urn:microsoft.com/office/officeart/2005/8/layout/target3"/>
    <dgm:cxn modelId="{08EE040A-69F5-4408-9BC7-A2A1DB4F2C8F}" type="presOf" srcId="{B651F6E3-6281-48DB-9319-2AEAFDAE7572}" destId="{6BB5E863-4638-4E1D-BFDE-399D028AC4ED}" srcOrd="1" destOrd="0" presId="urn:microsoft.com/office/officeart/2005/8/layout/target3"/>
    <dgm:cxn modelId="{E21682D9-8505-44AA-B8D5-24CAD8B9296A}" type="presOf" srcId="{D1B46980-6531-4606-95E6-44980827E919}" destId="{2BE915AB-18AA-4053-B92C-3BFC9ED204BB}" srcOrd="1" destOrd="0" presId="urn:microsoft.com/office/officeart/2005/8/layout/target3"/>
    <dgm:cxn modelId="{7ACE5DD5-3645-4093-BD47-E212A48D166D}" type="presOf" srcId="{D1D4F407-5343-4D3F-B5B9-D407B03CAEB4}" destId="{D005CE8C-CC26-4C3E-AC11-E15060ECD759}" srcOrd="0" destOrd="0" presId="urn:microsoft.com/office/officeart/2005/8/layout/target3"/>
    <dgm:cxn modelId="{6BCE7C22-D46A-4C43-B858-CDD647F4FB1C}" type="presParOf" srcId="{333A1088-737F-45CB-B68E-254E46348037}" destId="{F5ABB229-8D3B-4694-996A-96F23CF14429}" srcOrd="0" destOrd="0" presId="urn:microsoft.com/office/officeart/2005/8/layout/target3"/>
    <dgm:cxn modelId="{85F69508-EC5B-47EA-8328-165E97B5CBC0}" type="presParOf" srcId="{333A1088-737F-45CB-B68E-254E46348037}" destId="{F41139FD-01EE-4571-8B17-4FB00FC51163}" srcOrd="1" destOrd="0" presId="urn:microsoft.com/office/officeart/2005/8/layout/target3"/>
    <dgm:cxn modelId="{3BABA460-B48F-45AA-9FD0-24089D19F640}" type="presParOf" srcId="{333A1088-737F-45CB-B68E-254E46348037}" destId="{D005CE8C-CC26-4C3E-AC11-E15060ECD759}" srcOrd="2" destOrd="0" presId="urn:microsoft.com/office/officeart/2005/8/layout/target3"/>
    <dgm:cxn modelId="{9C5C4A3B-3282-4EE8-9861-88C62CDB4279}" type="presParOf" srcId="{333A1088-737F-45CB-B68E-254E46348037}" destId="{2C702D82-9B77-49B7-9568-BB8EB47C3372}" srcOrd="3" destOrd="0" presId="urn:microsoft.com/office/officeart/2005/8/layout/target3"/>
    <dgm:cxn modelId="{102C9321-9B54-40DF-AC20-FF911C9D9CC3}" type="presParOf" srcId="{333A1088-737F-45CB-B68E-254E46348037}" destId="{A52A0455-90FF-4808-ABD0-F02540D31D5A}" srcOrd="4" destOrd="0" presId="urn:microsoft.com/office/officeart/2005/8/layout/target3"/>
    <dgm:cxn modelId="{5969FF56-4D42-45F3-9355-09BA3E1C7C91}" type="presParOf" srcId="{333A1088-737F-45CB-B68E-254E46348037}" destId="{6140AFEC-043D-4C43-A2F9-D0F5331DF3A3}" srcOrd="5" destOrd="0" presId="urn:microsoft.com/office/officeart/2005/8/layout/target3"/>
    <dgm:cxn modelId="{F254FF71-0DDE-467D-B4D7-B0D4D4133DA3}" type="presParOf" srcId="{333A1088-737F-45CB-B68E-254E46348037}" destId="{9358AC05-5D7D-4327-9F80-1AD486AEA664}" srcOrd="6" destOrd="0" presId="urn:microsoft.com/office/officeart/2005/8/layout/target3"/>
    <dgm:cxn modelId="{B8800F1E-4DB1-4B94-8126-04CF477DB12A}" type="presParOf" srcId="{333A1088-737F-45CB-B68E-254E46348037}" destId="{313FC574-E1CD-4FB4-B054-0B805CE0447D}" srcOrd="7" destOrd="0" presId="urn:microsoft.com/office/officeart/2005/8/layout/target3"/>
    <dgm:cxn modelId="{C984172F-B8FB-426A-9913-2A9493519801}" type="presParOf" srcId="{333A1088-737F-45CB-B68E-254E46348037}" destId="{619D679B-A015-4ECF-8348-D1034C574F40}" srcOrd="8" destOrd="0" presId="urn:microsoft.com/office/officeart/2005/8/layout/target3"/>
    <dgm:cxn modelId="{DAC982A5-0E1A-41B9-91B4-72776E957896}" type="presParOf" srcId="{333A1088-737F-45CB-B68E-254E46348037}" destId="{322283A8-4A27-4CDA-BAE3-F381106A9174}" srcOrd="9" destOrd="0" presId="urn:microsoft.com/office/officeart/2005/8/layout/target3"/>
    <dgm:cxn modelId="{6788A36E-F4D5-4BC8-AD0B-46976F0B0D3D}" type="presParOf" srcId="{333A1088-737F-45CB-B68E-254E46348037}" destId="{FFC9F71D-1B4F-4AD9-A4A6-86ADEFC8AF5C}" srcOrd="10" destOrd="0" presId="urn:microsoft.com/office/officeart/2005/8/layout/target3"/>
    <dgm:cxn modelId="{FEDB089A-CD23-4EFB-B362-426F740B4680}" type="presParOf" srcId="{333A1088-737F-45CB-B68E-254E46348037}" destId="{25B08C86-7E15-44DC-BE7F-FFB55DD49D12}" srcOrd="11" destOrd="0" presId="urn:microsoft.com/office/officeart/2005/8/layout/target3"/>
    <dgm:cxn modelId="{955890CD-50AC-4366-BD17-6AD407F4747D}" type="presParOf" srcId="{333A1088-737F-45CB-B68E-254E46348037}" destId="{76644BE8-9D7C-4C09-B250-3D10AF48CBB7}" srcOrd="12" destOrd="0" presId="urn:microsoft.com/office/officeart/2005/8/layout/target3"/>
    <dgm:cxn modelId="{315C39E2-BC3A-43DD-A4FF-A1224535B854}" type="presParOf" srcId="{333A1088-737F-45CB-B68E-254E46348037}" destId="{EE85B701-7295-41C0-BA7A-34D3756A2AE6}" srcOrd="13" destOrd="0" presId="urn:microsoft.com/office/officeart/2005/8/layout/target3"/>
    <dgm:cxn modelId="{60335080-9E3B-49AF-8A6C-CD3739364CAA}" type="presParOf" srcId="{333A1088-737F-45CB-B68E-254E46348037}" destId="{8BEBB6EC-1DAA-4CAC-8A25-BC0FCBD5DBD5}" srcOrd="14" destOrd="0" presId="urn:microsoft.com/office/officeart/2005/8/layout/target3"/>
    <dgm:cxn modelId="{D8BA7B4B-AB13-4A40-935F-C8DBE2071BE7}" type="presParOf" srcId="{333A1088-737F-45CB-B68E-254E46348037}" destId="{AED2198E-93D5-4001-81B4-73124B309672}" srcOrd="15" destOrd="0" presId="urn:microsoft.com/office/officeart/2005/8/layout/target3"/>
    <dgm:cxn modelId="{48594F75-CF84-466D-B928-E903E5EF65F3}" type="presParOf" srcId="{333A1088-737F-45CB-B68E-254E46348037}" destId="{2BE915AB-18AA-4053-B92C-3BFC9ED204BB}" srcOrd="16" destOrd="0" presId="urn:microsoft.com/office/officeart/2005/8/layout/target3"/>
    <dgm:cxn modelId="{98173A9D-64DE-4EEA-BCFA-A441F12A71FE}" type="presParOf" srcId="{333A1088-737F-45CB-B68E-254E46348037}" destId="{6BB5E863-4638-4E1D-BFDE-399D028AC4ED}" srcOrd="17" destOrd="0" presId="urn:microsoft.com/office/officeart/2005/8/layout/target3"/>
    <dgm:cxn modelId="{796EB5FB-BDE0-4C6B-A3CD-CCE6E6DCEA85}" type="presParOf" srcId="{333A1088-737F-45CB-B68E-254E46348037}" destId="{5A5FFA88-C948-4069-8E93-59FA12366E83}" srcOrd="18" destOrd="0" presId="urn:microsoft.com/office/officeart/2005/8/layout/target3"/>
    <dgm:cxn modelId="{5E033C98-D8C9-42A2-8363-2D40C22B72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NÁZEV:VY_32_INOVACE_10_ 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VZTAHY O </a:t>
          </a:r>
          <a:r>
            <a:rPr lang="cs-CZ" sz="2000" kern="1200" smtClean="0"/>
            <a:t>NĚKOLIK MÉNĚ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83BFEC7-2B20-493E-8F5E-71189239AA1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D846582-8964-40B1-850A-9D2EDC7A6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655960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9855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386"/>
    </mc:Choice>
    <mc:Fallback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079500" y="476250"/>
            <a:ext cx="8064500" cy="2238375"/>
          </a:xfrm>
        </p:spPr>
        <p:txBody>
          <a:bodyPr>
            <a:no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Vztahy o několik méně</a:t>
            </a:r>
          </a:p>
          <a:p>
            <a:r>
              <a:rPr lang="cs-CZ" dirty="0" smtClean="0"/>
              <a:t>Porovnávání počtu</a:t>
            </a:r>
          </a:p>
          <a:p>
            <a:r>
              <a:rPr lang="cs-CZ" dirty="0" smtClean="0"/>
              <a:t>Slovní úlohy o několik méně</a:t>
            </a:r>
          </a:p>
          <a:p>
            <a:endParaRPr lang="cs-CZ" dirty="0" smtClean="0"/>
          </a:p>
          <a:p>
            <a:r>
              <a:rPr lang="cs-CZ" dirty="0" smtClean="0"/>
              <a:t>Žáci 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550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00608" y="6514600"/>
            <a:ext cx="5637010" cy="8821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Nadpis 15"/>
          <p:cNvSpPr>
            <a:spLocks noGrp="1"/>
          </p:cNvSpPr>
          <p:nvPr>
            <p:ph type="ctrTitle"/>
          </p:nvPr>
        </p:nvSpPr>
        <p:spPr>
          <a:xfrm>
            <a:off x="1126128" y="14621"/>
            <a:ext cx="7175351" cy="1793167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800" dirty="0" smtClean="0"/>
              <a:t>Je méně letadel nebo pilotů? Porovnej.</a:t>
            </a:r>
            <a:endParaRPr lang="cs-CZ" sz="2800" dirty="0"/>
          </a:p>
        </p:txBody>
      </p:sp>
      <p:pic>
        <p:nvPicPr>
          <p:cNvPr id="30" name="Picture 1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659" y="4179771"/>
            <a:ext cx="676275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1386" y="2638023"/>
            <a:ext cx="1396219" cy="902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 descr="C:\Users\08C1\AppData\Local\Microsoft\Windows\Temporary Internet Files\Content.IE5\LDOPNIE0\MC9004247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6501" y="1252029"/>
            <a:ext cx="873503" cy="113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08C1\AppData\Local\Microsoft\Windows\Temporary Internet Files\Content.IE5\LDOPNIE0\MC9004247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4242" y="1237289"/>
            <a:ext cx="965436" cy="125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08C1\AppData\Local\Microsoft\Windows\Temporary Internet Files\Content.IE5\LDOPNIE0\MC9004247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6526" y="1237289"/>
            <a:ext cx="877846" cy="1140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08C1\AppData\Local\Microsoft\Windows\Temporary Internet Files\Content.IE5\LDOPNIE0\MC9004247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0073" y="1238396"/>
            <a:ext cx="867951" cy="112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08C1\AppData\Local\Microsoft\Windows\Temporary Internet Files\Content.IE5\LDOPNIE0\MC9004247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6851" y="1241835"/>
            <a:ext cx="801542" cy="104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C1\AppData\Local\Microsoft\Windows\Temporary Internet Files\Content.IE5\K0O7W0UI\MC9001991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3126" y="2638023"/>
            <a:ext cx="1204112" cy="94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C1\AppData\Local\Microsoft\Windows\Temporary Internet Files\Content.IE5\AM1I8PN9\MC9002335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68024" y="2366534"/>
            <a:ext cx="1166571" cy="114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08C1\AppData\Local\Microsoft\Windows\Temporary Internet Files\Content.IE5\7IACVERO\MC9002342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060" y="2575346"/>
            <a:ext cx="1312451" cy="106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3403" y="4181358"/>
            <a:ext cx="676275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3087" y="4181358"/>
            <a:ext cx="676275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7605" y="4181358"/>
            <a:ext cx="676275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3834" y="4181358"/>
            <a:ext cx="676275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8298" y="4181358"/>
            <a:ext cx="676275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6753" y="4185015"/>
            <a:ext cx="676275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 descr="C:\Users\08C1\AppData\Local\Microsoft\Windows\Temporary Internet Files\Content.IE5\YYPZW21M\MP9004276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7601" y="5533872"/>
            <a:ext cx="1225910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4" descr="C:\Users\08C1\AppData\Local\Microsoft\Windows\Temporary Internet Files\Content.IE5\YYPZW21M\MP9004276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0073" y="5533872"/>
            <a:ext cx="1225910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4" descr="C:\Users\08C1\AppData\Local\Microsoft\Windows\Temporary Internet Files\Content.IE5\YYPZW21M\MP9004276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4573" y="5514516"/>
            <a:ext cx="1225910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4" descr="C:\Users\08C1\AppData\Local\Microsoft\Windows\Temporary Internet Files\Content.IE5\YYPZW21M\MP9004276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173" y="5514516"/>
            <a:ext cx="1225910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6794259"/>
              </p:ext>
            </p:extLst>
          </p:nvPr>
        </p:nvGraphicFramePr>
        <p:xfrm>
          <a:off x="7129362" y="2780928"/>
          <a:ext cx="1691109" cy="5040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3703"/>
                <a:gridCol w="563703"/>
                <a:gridCol w="563703"/>
              </a:tblGrid>
              <a:tr h="5040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81099243"/>
              </p:ext>
            </p:extLst>
          </p:nvPr>
        </p:nvGraphicFramePr>
        <p:xfrm>
          <a:off x="7210266" y="5752852"/>
          <a:ext cx="1691109" cy="5040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3703"/>
                <a:gridCol w="563703"/>
                <a:gridCol w="563703"/>
              </a:tblGrid>
              <a:tr h="5040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9499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197576" y="290364"/>
            <a:ext cx="6383338" cy="1143000"/>
          </a:xfrm>
        </p:spPr>
        <p:txBody>
          <a:bodyPr/>
          <a:lstStyle/>
          <a:p>
            <a:r>
              <a:rPr lang="cs-CZ" dirty="0" smtClean="0"/>
              <a:t>Namaluj  o      méně.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2744516"/>
              </p:ext>
            </p:extLst>
          </p:nvPr>
        </p:nvGraphicFramePr>
        <p:xfrm>
          <a:off x="323532" y="1700808"/>
          <a:ext cx="8352920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50320421"/>
              </p:ext>
            </p:extLst>
          </p:nvPr>
        </p:nvGraphicFramePr>
        <p:xfrm>
          <a:off x="323528" y="5517232"/>
          <a:ext cx="8352920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5521270"/>
              </p:ext>
            </p:extLst>
          </p:nvPr>
        </p:nvGraphicFramePr>
        <p:xfrm>
          <a:off x="312485" y="4165453"/>
          <a:ext cx="8332340" cy="91941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3234"/>
                <a:gridCol w="833234"/>
                <a:gridCol w="833234"/>
                <a:gridCol w="833234"/>
                <a:gridCol w="833234"/>
                <a:gridCol w="833234"/>
                <a:gridCol w="890704"/>
                <a:gridCol w="775764"/>
                <a:gridCol w="833234"/>
                <a:gridCol w="833234"/>
              </a:tblGrid>
              <a:tr h="9194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90374181"/>
              </p:ext>
            </p:extLst>
          </p:nvPr>
        </p:nvGraphicFramePr>
        <p:xfrm>
          <a:off x="323528" y="2996952"/>
          <a:ext cx="8352920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  <a:gridCol w="835292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978" y="1916832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0121" y="1979392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5407" y="1977585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4364" y="1979392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2602" y="1979392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2980" y="1984297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8169" y="1984297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9421" y="1977585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4367" y="1957448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3" descr="C:\Users\08C1\AppData\Local\Microsoft\Windows\Temporary Internet Files\Content.IE5\7IACVERO\MP900398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4658" y="1984297"/>
            <a:ext cx="769591" cy="54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4880877" y="404664"/>
            <a:ext cx="457200" cy="6263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324373" y="4310430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1146596" y="4267729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1956461" y="4336430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2818290" y="4267728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3731534" y="4281011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4514375" y="4296004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5319563" y="4267727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6210582" y="4319737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7025762" y="4296004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8469">
            <a:off x="7913299" y="4296004"/>
            <a:ext cx="826799" cy="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4412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0"/>
            <a:ext cx="7560840" cy="908720"/>
          </a:xfrm>
        </p:spPr>
        <p:txBody>
          <a:bodyPr>
            <a:no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Nakresli a napiš příklady!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sz="quarter" idx="13"/>
          </p:nvPr>
        </p:nvSpPr>
        <p:spPr>
          <a:xfrm>
            <a:off x="457200" y="836712"/>
            <a:ext cx="8229600" cy="5904656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/>
              <a:t>O 4  více_____________________________</a:t>
            </a:r>
          </a:p>
          <a:p>
            <a:pPr marL="0" indent="0">
              <a:buNone/>
            </a:pPr>
            <a:endParaRPr lang="cs-CZ" sz="3300" dirty="0"/>
          </a:p>
          <a:p>
            <a:pPr marL="0" indent="0">
              <a:buNone/>
            </a:pPr>
            <a:endParaRPr lang="cs-CZ" sz="3300" dirty="0" smtClean="0"/>
          </a:p>
          <a:p>
            <a:pPr marL="0" indent="0">
              <a:buNone/>
            </a:pPr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/>
              <a:t>O 3  </a:t>
            </a:r>
            <a:r>
              <a:rPr lang="cs-CZ" sz="3300" dirty="0"/>
              <a:t>více_____________________________</a:t>
            </a:r>
          </a:p>
          <a:p>
            <a:pPr marL="0" indent="0">
              <a:buNone/>
            </a:pPr>
            <a:endParaRPr lang="cs-CZ" sz="3300" dirty="0"/>
          </a:p>
          <a:p>
            <a:pPr marL="0" indent="0">
              <a:buNone/>
            </a:pPr>
            <a:endParaRPr lang="cs-CZ" sz="3300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 2  </a:t>
            </a:r>
            <a:r>
              <a:rPr lang="cs-CZ" dirty="0"/>
              <a:t>více_____________________________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 smtClean="0"/>
              <a:t>O 5  </a:t>
            </a:r>
            <a:r>
              <a:rPr lang="cs-CZ" dirty="0"/>
              <a:t>více_____________________________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095747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6300191" y="1268760"/>
            <a:ext cx="1645540" cy="774721"/>
          </a:xfrm>
          <a:custGeom>
            <a:avLst/>
            <a:gdLst>
              <a:gd name="connsiteX0" fmla="*/ 0 w 1118853"/>
              <a:gd name="connsiteY0" fmla="*/ 0 h 3416320"/>
              <a:gd name="connsiteX1" fmla="*/ 1118853 w 1118853"/>
              <a:gd name="connsiteY1" fmla="*/ 0 h 3416320"/>
              <a:gd name="connsiteX2" fmla="*/ 1118853 w 1118853"/>
              <a:gd name="connsiteY2" fmla="*/ 3416320 h 3416320"/>
              <a:gd name="connsiteX3" fmla="*/ 0 w 1118853"/>
              <a:gd name="connsiteY3" fmla="*/ 3416320 h 3416320"/>
              <a:gd name="connsiteX4" fmla="*/ 0 w 1118853"/>
              <a:gd name="connsiteY4" fmla="*/ 0 h 3416320"/>
              <a:gd name="connsiteX0" fmla="*/ 0 w 1118853"/>
              <a:gd name="connsiteY0" fmla="*/ 0 h 3416320"/>
              <a:gd name="connsiteX1" fmla="*/ 1118853 w 1118853"/>
              <a:gd name="connsiteY1" fmla="*/ 0 h 3416320"/>
              <a:gd name="connsiteX2" fmla="*/ 1118853 w 1118853"/>
              <a:gd name="connsiteY2" fmla="*/ 3416320 h 3416320"/>
              <a:gd name="connsiteX3" fmla="*/ 0 w 1118853"/>
              <a:gd name="connsiteY3" fmla="*/ 1006949 h 3416320"/>
              <a:gd name="connsiteX4" fmla="*/ 0 w 1118853"/>
              <a:gd name="connsiteY4" fmla="*/ 0 h 3416320"/>
              <a:gd name="connsiteX0" fmla="*/ 0 w 1147882"/>
              <a:gd name="connsiteY0" fmla="*/ 0 h 1021463"/>
              <a:gd name="connsiteX1" fmla="*/ 1118853 w 1147882"/>
              <a:gd name="connsiteY1" fmla="*/ 0 h 1021463"/>
              <a:gd name="connsiteX2" fmla="*/ 1147882 w 1147882"/>
              <a:gd name="connsiteY2" fmla="*/ 1021463 h 1021463"/>
              <a:gd name="connsiteX3" fmla="*/ 0 w 1147882"/>
              <a:gd name="connsiteY3" fmla="*/ 1006949 h 1021463"/>
              <a:gd name="connsiteX4" fmla="*/ 0 w 1147882"/>
              <a:gd name="connsiteY4" fmla="*/ 0 h 1021463"/>
              <a:gd name="connsiteX0" fmla="*/ 29028 w 1176910"/>
              <a:gd name="connsiteY0" fmla="*/ 0 h 1021463"/>
              <a:gd name="connsiteX1" fmla="*/ 1147881 w 1176910"/>
              <a:gd name="connsiteY1" fmla="*/ 0 h 1021463"/>
              <a:gd name="connsiteX2" fmla="*/ 1176910 w 1176910"/>
              <a:gd name="connsiteY2" fmla="*/ 1021463 h 1021463"/>
              <a:gd name="connsiteX3" fmla="*/ 0 w 1176910"/>
              <a:gd name="connsiteY3" fmla="*/ 658607 h 1021463"/>
              <a:gd name="connsiteX4" fmla="*/ 29028 w 1176910"/>
              <a:gd name="connsiteY4" fmla="*/ 0 h 1021463"/>
              <a:gd name="connsiteX0" fmla="*/ 29028 w 1147881"/>
              <a:gd name="connsiteY0" fmla="*/ 0 h 673121"/>
              <a:gd name="connsiteX1" fmla="*/ 1147881 w 1147881"/>
              <a:gd name="connsiteY1" fmla="*/ 0 h 673121"/>
              <a:gd name="connsiteX2" fmla="*/ 1118853 w 1147881"/>
              <a:gd name="connsiteY2" fmla="*/ 673121 h 673121"/>
              <a:gd name="connsiteX3" fmla="*/ 0 w 1147881"/>
              <a:gd name="connsiteY3" fmla="*/ 658607 h 673121"/>
              <a:gd name="connsiteX4" fmla="*/ 29028 w 1147881"/>
              <a:gd name="connsiteY4" fmla="*/ 0 h 673121"/>
              <a:gd name="connsiteX0" fmla="*/ 29028 w 1147881"/>
              <a:gd name="connsiteY0" fmla="*/ 0 h 658607"/>
              <a:gd name="connsiteX1" fmla="*/ 1147881 w 1147881"/>
              <a:gd name="connsiteY1" fmla="*/ 0 h 658607"/>
              <a:gd name="connsiteX2" fmla="*/ 1128721 w 1147881"/>
              <a:gd name="connsiteY2" fmla="*/ 152644 h 658607"/>
              <a:gd name="connsiteX3" fmla="*/ 0 w 1147881"/>
              <a:gd name="connsiteY3" fmla="*/ 658607 h 658607"/>
              <a:gd name="connsiteX4" fmla="*/ 29028 w 1147881"/>
              <a:gd name="connsiteY4" fmla="*/ 0 h 658607"/>
              <a:gd name="connsiteX0" fmla="*/ 0 w 1118853"/>
              <a:gd name="connsiteY0" fmla="*/ 0 h 152644"/>
              <a:gd name="connsiteX1" fmla="*/ 1118853 w 1118853"/>
              <a:gd name="connsiteY1" fmla="*/ 0 h 152644"/>
              <a:gd name="connsiteX2" fmla="*/ 1099693 w 1118853"/>
              <a:gd name="connsiteY2" fmla="*/ 152644 h 152644"/>
              <a:gd name="connsiteX3" fmla="*/ 578 w 1118853"/>
              <a:gd name="connsiteY3" fmla="*/ 152429 h 152644"/>
              <a:gd name="connsiteX4" fmla="*/ 0 w 1118853"/>
              <a:gd name="connsiteY4" fmla="*/ 0 h 152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8853" h="152644">
                <a:moveTo>
                  <a:pt x="0" y="0"/>
                </a:moveTo>
                <a:lnTo>
                  <a:pt x="1118853" y="0"/>
                </a:lnTo>
                <a:lnTo>
                  <a:pt x="1099693" y="152644"/>
                </a:lnTo>
                <a:lnTo>
                  <a:pt x="578" y="152429"/>
                </a:lnTo>
                <a:cubicBezTo>
                  <a:pt x="385" y="101619"/>
                  <a:pt x="193" y="50810"/>
                  <a:pt x="0" y="0"/>
                </a:cubicBezTo>
                <a:close/>
              </a:path>
            </a:pathLst>
          </a:cu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+  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6444209" y="2756923"/>
            <a:ext cx="1600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5 +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4287622"/>
            <a:ext cx="15442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4 +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444209" y="580526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2 +</a:t>
            </a:r>
          </a:p>
        </p:txBody>
      </p:sp>
      <p:pic>
        <p:nvPicPr>
          <p:cNvPr id="1027" name="Picture 3" descr="C:\Users\08C1\AppData\Local\Microsoft\Windows\Temporary Internet Files\Content.IE5\S7687CZ2\MP9004031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4825" y="825718"/>
            <a:ext cx="860951" cy="576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08C1\AppData\Local\Microsoft\Windows\Temporary Internet Files\Content.IE5\S7687CZ2\MP9004031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8623" y="835939"/>
            <a:ext cx="845675" cy="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08C1\AppData\Local\Microsoft\Windows\Temporary Internet Files\Content.IE5\S7687CZ2\MP9004031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3062" y="835939"/>
            <a:ext cx="845676" cy="56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9977" y="4244579"/>
            <a:ext cx="769695" cy="386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7772" y="4230672"/>
            <a:ext cx="769695" cy="386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5953" y="4288836"/>
            <a:ext cx="769695" cy="386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8738" y="4244579"/>
            <a:ext cx="769695" cy="386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08C1\AppData\Local\Microsoft\Windows\Temporary Internet Files\Content.IE5\S7687CZ2\MP9004031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305" y="5168086"/>
            <a:ext cx="941324" cy="63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08C1\AppData\Local\Microsoft\Windows\Temporary Internet Files\Content.IE5\S7687CZ2\MP9004031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4629" y="5168086"/>
            <a:ext cx="941324" cy="63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08C1\AppData\Local\Microsoft\Windows\Temporary Internet Files\Content.IE5\DE4CGPLA\MC90044172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5497" y="2200247"/>
            <a:ext cx="819132" cy="81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8" descr="C:\Users\08C1\AppData\Local\Microsoft\Windows\Temporary Internet Files\Content.IE5\DE4CGPLA\MC90044172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3358" y="2260956"/>
            <a:ext cx="819132" cy="81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C:\Users\08C1\AppData\Local\Microsoft\Windows\Temporary Internet Files\Content.IE5\DE4CGPLA\MC90044172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5731" y="2260956"/>
            <a:ext cx="819132" cy="81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C:\Users\08C1\AppData\Local\Microsoft\Windows\Temporary Internet Files\Content.IE5\DE4CGPLA\MC90044172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1346" y="2344599"/>
            <a:ext cx="819132" cy="81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C:\Users\08C1\AppData\Local\Microsoft\Windows\Temporary Internet Files\Content.IE5\DE4CGPLA\MC90044172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5747" y="2347357"/>
            <a:ext cx="819132" cy="81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3655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067128" cy="11247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Škrtni obrázky tak, aby v každém řádku      bylo </a:t>
            </a:r>
            <a:r>
              <a:rPr lang="cs-CZ" sz="2800" dirty="0" smtClean="0">
                <a:solidFill>
                  <a:srgbClr val="FF0000"/>
                </a:solidFill>
              </a:rPr>
              <a:t>o                   méně</a:t>
            </a:r>
            <a:r>
              <a:rPr lang="cs-CZ" sz="2800" dirty="0"/>
              <a:t> </a:t>
            </a:r>
            <a:r>
              <a:rPr lang="cs-CZ" sz="2800" dirty="0" smtClean="0"/>
              <a:t>. </a:t>
            </a:r>
            <a:r>
              <a:rPr lang="cs-CZ" sz="2800" dirty="0" smtClean="0"/>
              <a:t>Vypočítej!</a:t>
            </a:r>
            <a:endParaRPr lang="cs-CZ" sz="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03530766"/>
              </p:ext>
            </p:extLst>
          </p:nvPr>
        </p:nvGraphicFramePr>
        <p:xfrm>
          <a:off x="467544" y="1988840"/>
          <a:ext cx="8136904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48672"/>
                <a:gridCol w="208823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7 -      =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47237843"/>
              </p:ext>
            </p:extLst>
          </p:nvPr>
        </p:nvGraphicFramePr>
        <p:xfrm>
          <a:off x="467544" y="1340768"/>
          <a:ext cx="8136904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48672"/>
                <a:gridCol w="208823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  -     =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8348824"/>
              </p:ext>
            </p:extLst>
          </p:nvPr>
        </p:nvGraphicFramePr>
        <p:xfrm>
          <a:off x="467544" y="2636912"/>
          <a:ext cx="8136904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48672"/>
                <a:gridCol w="208823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  -     =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5541967"/>
              </p:ext>
            </p:extLst>
          </p:nvPr>
        </p:nvGraphicFramePr>
        <p:xfrm>
          <a:off x="467544" y="3356992"/>
          <a:ext cx="8136904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48672"/>
                <a:gridCol w="208823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  -     =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24431191"/>
              </p:ext>
            </p:extLst>
          </p:nvPr>
        </p:nvGraphicFramePr>
        <p:xfrm>
          <a:off x="467544" y="4221088"/>
          <a:ext cx="8136904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48672"/>
                <a:gridCol w="208823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  -     =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8828820"/>
              </p:ext>
            </p:extLst>
          </p:nvPr>
        </p:nvGraphicFramePr>
        <p:xfrm>
          <a:off x="467544" y="5085184"/>
          <a:ext cx="8136904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48672"/>
                <a:gridCol w="208823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  -     =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4314189"/>
              </p:ext>
            </p:extLst>
          </p:nvPr>
        </p:nvGraphicFramePr>
        <p:xfrm>
          <a:off x="467544" y="6021288"/>
          <a:ext cx="8136904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48672"/>
                <a:gridCol w="208823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  -     =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84691456"/>
              </p:ext>
            </p:extLst>
          </p:nvPr>
        </p:nvGraphicFramePr>
        <p:xfrm>
          <a:off x="3493861" y="548680"/>
          <a:ext cx="665777" cy="5304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5777"/>
              </a:tblGrid>
              <a:tr h="53043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" name="Picture 8" descr="C:\Users\08C1\AppData\Local\Microsoft\Windows\Temporary Internet Files\Content.IE5\LDOPNIE0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4826" y="1412772"/>
            <a:ext cx="639590" cy="42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08C1\AppData\Local\Microsoft\Windows\Temporary Internet Files\Content.IE5\LDOPNIE0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9641" y="1412773"/>
            <a:ext cx="639590" cy="42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08C1\AppData\Local\Microsoft\Windows\Temporary Internet Files\Content.IE5\LDOPNIE0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3255" y="1412774"/>
            <a:ext cx="639590" cy="42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Users\08C1\AppData\Local\Microsoft\Windows\Temporary Internet Files\Content.IE5\LDOPNIE0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2845" y="1412776"/>
            <a:ext cx="639590" cy="42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Users\08C1\AppData\Local\Microsoft\Windows\Temporary Internet Files\Content.IE5\LDOPNIE0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1150" y="1412775"/>
            <a:ext cx="639590" cy="42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Users\08C1\AppData\Local\Microsoft\Windows\Temporary Internet Files\Content.IE5\LDOPNIE0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639590" cy="42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9952" y="2022021"/>
            <a:ext cx="8318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2900" y="1988840"/>
            <a:ext cx="8318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6750" y="1988837"/>
            <a:ext cx="8318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4900" y="1988838"/>
            <a:ext cx="8318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3050" y="1988840"/>
            <a:ext cx="8318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200" y="1988839"/>
            <a:ext cx="8318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430" y="1988840"/>
            <a:ext cx="8318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30772">
            <a:off x="3615874" y="2638823"/>
            <a:ext cx="623047" cy="62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30772">
            <a:off x="2889503" y="2644296"/>
            <a:ext cx="623047" cy="62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30772">
            <a:off x="2156708" y="2682590"/>
            <a:ext cx="623047" cy="62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30772">
            <a:off x="1423082" y="2678893"/>
            <a:ext cx="623047" cy="62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30772">
            <a:off x="632075" y="2661343"/>
            <a:ext cx="623047" cy="62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8577" y="3402076"/>
            <a:ext cx="715839" cy="44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6197" y="3373842"/>
            <a:ext cx="715839" cy="44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2323" y="3402076"/>
            <a:ext cx="715839" cy="44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7211" y="3373843"/>
            <a:ext cx="715839" cy="44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435" y="3398379"/>
            <a:ext cx="715839" cy="44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4416" y="3402076"/>
            <a:ext cx="715839" cy="44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8" descr="C:\Users\08C1\AppData\Local\Microsoft\Windows\Temporary Internet Files\Content.IE5\LDOPNIE0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4416" y="1412776"/>
            <a:ext cx="639590" cy="42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8" descr="C:\Users\08C1\AppData\Local\Microsoft\Windows\Temporary Internet Files\Content.IE5\LDOPNIE0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4006" y="1418523"/>
            <a:ext cx="639590" cy="42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8" descr="C:\Users\08C1\AppData\Local\Microsoft\Windows\Temporary Internet Files\Content.IE5\LDOPNIE0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1853" y="1424663"/>
            <a:ext cx="639590" cy="42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9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1593" y="4290079"/>
            <a:ext cx="749107" cy="34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9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1643" y="4262371"/>
            <a:ext cx="749107" cy="34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9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0680" y="4290080"/>
            <a:ext cx="749107" cy="34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9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093" y="4293096"/>
            <a:ext cx="749107" cy="34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30772">
            <a:off x="4261982" y="2654356"/>
            <a:ext cx="623047" cy="62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30772">
            <a:off x="4948773" y="2638822"/>
            <a:ext cx="623047" cy="62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08C1\AppData\Local\Microsoft\Windows\Temporary Internet Files\Content.IE5\A2754ZST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30772">
            <a:off x="5710845" y="2654357"/>
            <a:ext cx="623047" cy="62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9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4211" y="4273000"/>
            <a:ext cx="749107" cy="34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0" descr="C:\Users\08C1\AppData\Local\Microsoft\Windows\Temporary Internet Files\Content.IE5\A2754ZST\MC90044173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2514" y="5085184"/>
            <a:ext cx="620886" cy="47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0" descr="C:\Users\08C1\AppData\Local\Microsoft\Windows\Temporary Internet Files\Content.IE5\A2754ZST\MC90044173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1549" y="5084512"/>
            <a:ext cx="620886" cy="47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" descr="C:\Users\08C1\AppData\Local\Microsoft\Windows\Temporary Internet Files\Content.IE5\A2754ZST\MC90044173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4790" y="5085184"/>
            <a:ext cx="620886" cy="47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0" descr="C:\Users\08C1\AppData\Local\Microsoft\Windows\Temporary Internet Files\Content.IE5\A2754ZST\MC90044173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675" y="5085184"/>
            <a:ext cx="620886" cy="47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C:\Users\08C1\AppData\Local\Microsoft\Windows\Temporary Internet Files\Content.IE5\LDOPNIE0\MC9004370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6064" y="5733256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C:\Users\08C1\AppData\Local\Microsoft\Windows\Temporary Internet Files\Content.IE5\LDOPNIE0\MC9004370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5888" y="5733256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C:\Users\08C1\AppData\Local\Microsoft\Windows\Temporary Internet Files\Content.IE5\LDOPNIE0\MC9004370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686" y="5733256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6377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cs-CZ" sz="3600" i="1" dirty="0" smtClean="0"/>
              <a:t>Vyřeš slovní úlohu!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08720"/>
            <a:ext cx="8507288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Milan namaloval 3 letadla. Pavel </a:t>
            </a:r>
            <a:r>
              <a:rPr lang="cs-CZ" sz="3200" dirty="0" smtClean="0">
                <a:solidFill>
                  <a:srgbClr val="0070C0"/>
                </a:solidFill>
              </a:rPr>
              <a:t>namaloval </a:t>
            </a:r>
            <a:r>
              <a:rPr lang="cs-CZ" sz="3200" dirty="0" smtClean="0">
                <a:solidFill>
                  <a:srgbClr val="0070C0"/>
                </a:solidFill>
              </a:rPr>
              <a:t>o 4 více. Kolik letadel  </a:t>
            </a:r>
            <a:r>
              <a:rPr lang="cs-CZ" sz="3200" dirty="0" smtClean="0">
                <a:solidFill>
                  <a:srgbClr val="0070C0"/>
                </a:solidFill>
              </a:rPr>
              <a:t>namaloval  </a:t>
            </a:r>
            <a:r>
              <a:rPr lang="cs-CZ" sz="3200" dirty="0" smtClean="0">
                <a:solidFill>
                  <a:srgbClr val="0070C0"/>
                </a:solidFill>
              </a:rPr>
              <a:t>Pavel 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err="1" smtClean="0"/>
              <a:t>Znázorni:_L</a:t>
            </a:r>
            <a:r>
              <a:rPr lang="cs-CZ" sz="2400" dirty="0" smtClean="0"/>
              <a:t>:_____________________________________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_________P:_____________________________________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Vypočítej:_______________________________________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Napiš odpověď:__________________________________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_______________________________________________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393305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3 + 4 = 7</a:t>
            </a:r>
            <a:endParaRPr lang="cs-CZ" sz="3600" i="1" dirty="0"/>
          </a:p>
        </p:txBody>
      </p:sp>
      <p:pic>
        <p:nvPicPr>
          <p:cNvPr id="2050" name="Picture 2" descr="C:\Users\08C1\AppData\Local\Microsoft\Windows\Temporary Internet Files\Content.IE5\DE4CGPLA\MC90044170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6949" y="1998985"/>
            <a:ext cx="653261" cy="653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08C1\AppData\Local\Microsoft\Windows\Temporary Internet Files\Content.IE5\DE4CGPLA\MC90044170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88840"/>
            <a:ext cx="653261" cy="653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08C1\AppData\Local\Microsoft\Windows\Temporary Internet Files\Content.IE5\DE4CGPLA\MC90044170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3361" y="1988840"/>
            <a:ext cx="653261" cy="653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572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smtClean="0"/>
              <a:t>O</a:t>
            </a:r>
            <a:r>
              <a:rPr lang="cs-CZ" dirty="0" smtClean="0"/>
              <a:t>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27.2.2012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9471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821</TotalTime>
  <Words>164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Snímek 2</vt:lpstr>
      <vt:lpstr>Je méně letadel nebo pilotů? Porovnej.</vt:lpstr>
      <vt:lpstr>Namaluj  o      méně.</vt:lpstr>
      <vt:lpstr>Nakresli a napiš příklady!</vt:lpstr>
      <vt:lpstr>Škrtni obrázky tak, aby v každém řádku      bylo o                   méně . Vypočítej!</vt:lpstr>
      <vt:lpstr>Vyřeš slovní úlohu!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Ucitel</cp:lastModifiedBy>
  <cp:revision>31</cp:revision>
  <dcterms:created xsi:type="dcterms:W3CDTF">2012-02-15T14:59:26Z</dcterms:created>
  <dcterms:modified xsi:type="dcterms:W3CDTF">2013-01-29T08:29:27Z</dcterms:modified>
</cp:coreProperties>
</file>