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349" r:id="rId4"/>
    <p:sldId id="262" r:id="rId5"/>
    <p:sldId id="260" r:id="rId6"/>
    <p:sldId id="261" r:id="rId7"/>
    <p:sldId id="264" r:id="rId8"/>
    <p:sldId id="265" r:id="rId9"/>
    <p:sldId id="259" r:id="rId10"/>
    <p:sldId id="321" r:id="rId11"/>
    <p:sldId id="271" r:id="rId12"/>
    <p:sldId id="263" r:id="rId13"/>
    <p:sldId id="317" r:id="rId14"/>
    <p:sldId id="273" r:id="rId15"/>
    <p:sldId id="272" r:id="rId16"/>
    <p:sldId id="274" r:id="rId17"/>
    <p:sldId id="313" r:id="rId18"/>
    <p:sldId id="314" r:id="rId19"/>
    <p:sldId id="275" r:id="rId20"/>
    <p:sldId id="276" r:id="rId21"/>
    <p:sldId id="277" r:id="rId22"/>
    <p:sldId id="315" r:id="rId23"/>
    <p:sldId id="318" r:id="rId24"/>
    <p:sldId id="319" r:id="rId25"/>
    <p:sldId id="316" r:id="rId26"/>
    <p:sldId id="320" r:id="rId27"/>
    <p:sldId id="278" r:id="rId28"/>
    <p:sldId id="279" r:id="rId29"/>
    <p:sldId id="280" r:id="rId30"/>
    <p:sldId id="340" r:id="rId31"/>
    <p:sldId id="341" r:id="rId32"/>
    <p:sldId id="342" r:id="rId33"/>
    <p:sldId id="343" r:id="rId34"/>
    <p:sldId id="344" r:id="rId35"/>
    <p:sldId id="345" r:id="rId36"/>
    <p:sldId id="346" r:id="rId37"/>
    <p:sldId id="347" r:id="rId38"/>
    <p:sldId id="348" r:id="rId39"/>
    <p:sldId id="322" r:id="rId40"/>
    <p:sldId id="323" r:id="rId41"/>
    <p:sldId id="324" r:id="rId42"/>
    <p:sldId id="284" r:id="rId43"/>
    <p:sldId id="282" r:id="rId44"/>
    <p:sldId id="308" r:id="rId45"/>
    <p:sldId id="285" r:id="rId46"/>
    <p:sldId id="286" r:id="rId47"/>
    <p:sldId id="287" r:id="rId48"/>
    <p:sldId id="325" r:id="rId49"/>
    <p:sldId id="295" r:id="rId50"/>
    <p:sldId id="335" r:id="rId51"/>
    <p:sldId id="296" r:id="rId52"/>
    <p:sldId id="289" r:id="rId53"/>
    <p:sldId id="288" r:id="rId54"/>
    <p:sldId id="326" r:id="rId55"/>
    <p:sldId id="327" r:id="rId56"/>
    <p:sldId id="290" r:id="rId57"/>
    <p:sldId id="291" r:id="rId58"/>
    <p:sldId id="328" r:id="rId59"/>
    <p:sldId id="294" r:id="rId60"/>
    <p:sldId id="297" r:id="rId61"/>
    <p:sldId id="329" r:id="rId62"/>
    <p:sldId id="332" r:id="rId63"/>
    <p:sldId id="333" r:id="rId64"/>
    <p:sldId id="334" r:id="rId65"/>
    <p:sldId id="298" r:id="rId66"/>
    <p:sldId id="309" r:id="rId67"/>
    <p:sldId id="299" r:id="rId68"/>
    <p:sldId id="300" r:id="rId69"/>
    <p:sldId id="301" r:id="rId70"/>
    <p:sldId id="337" r:id="rId71"/>
    <p:sldId id="302" r:id="rId72"/>
    <p:sldId id="303" r:id="rId73"/>
    <p:sldId id="268" r:id="rId74"/>
    <p:sldId id="307" r:id="rId75"/>
    <p:sldId id="306" r:id="rId76"/>
    <p:sldId id="267" r:id="rId77"/>
    <p:sldId id="338" r:id="rId78"/>
    <p:sldId id="339" r:id="rId79"/>
    <p:sldId id="304" r:id="rId80"/>
    <p:sldId id="305" r:id="rId81"/>
    <p:sldId id="310" r:id="rId82"/>
    <p:sldId id="336" r:id="rId83"/>
    <p:sldId id="311" r:id="rId84"/>
    <p:sldId id="269" r:id="rId85"/>
    <p:sldId id="258" r:id="rId8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-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tableStyles" Target="tableStyle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B5BD8-C28B-4BF0-BD11-8F6F1AC3E045}" type="datetimeFigureOut">
              <a:rPr lang="cs-CZ" smtClean="0"/>
              <a:pPr/>
              <a:t>28.1.2013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68680-CE43-4E3B-9BCD-26634F09B61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B5BD8-C28B-4BF0-BD11-8F6F1AC3E045}" type="datetimeFigureOut">
              <a:rPr lang="cs-CZ" smtClean="0"/>
              <a:pPr/>
              <a:t>28.1.2013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68680-CE43-4E3B-9BCD-26634F09B61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B5BD8-C28B-4BF0-BD11-8F6F1AC3E045}" type="datetimeFigureOut">
              <a:rPr lang="cs-CZ" smtClean="0"/>
              <a:pPr/>
              <a:t>28.1.2013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68680-CE43-4E3B-9BCD-26634F09B61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B5BD8-C28B-4BF0-BD11-8F6F1AC3E045}" type="datetimeFigureOut">
              <a:rPr lang="cs-CZ" smtClean="0"/>
              <a:pPr/>
              <a:t>28.1.2013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68680-CE43-4E3B-9BCD-26634F09B61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B5BD8-C28B-4BF0-BD11-8F6F1AC3E045}" type="datetimeFigureOut">
              <a:rPr lang="cs-CZ" smtClean="0"/>
              <a:pPr/>
              <a:t>28.1.2013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68680-CE43-4E3B-9BCD-26634F09B61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B5BD8-C28B-4BF0-BD11-8F6F1AC3E045}" type="datetimeFigureOut">
              <a:rPr lang="cs-CZ" smtClean="0"/>
              <a:pPr/>
              <a:t>28.1.2013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68680-CE43-4E3B-9BCD-26634F09B61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2" y="1812927"/>
            <a:ext cx="347127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1812927"/>
            <a:ext cx="347127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B5BD8-C28B-4BF0-BD11-8F6F1AC3E045}" type="datetimeFigureOut">
              <a:rPr lang="cs-CZ" smtClean="0"/>
              <a:pPr/>
              <a:t>28.1.2013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68680-CE43-4E3B-9BCD-26634F09B61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B5BD8-C28B-4BF0-BD11-8F6F1AC3E045}" type="datetimeFigureOut">
              <a:rPr lang="cs-CZ" smtClean="0"/>
              <a:pPr/>
              <a:t>28.1.2013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68680-CE43-4E3B-9BCD-26634F09B61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B5BD8-C28B-4BF0-BD11-8F6F1AC3E045}" type="datetimeFigureOut">
              <a:rPr lang="cs-CZ" smtClean="0"/>
              <a:pPr/>
              <a:t>28.1.2013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68680-CE43-4E3B-9BCD-26634F09B61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B5BD8-C28B-4BF0-BD11-8F6F1AC3E045}" type="datetimeFigureOut">
              <a:rPr lang="cs-CZ" smtClean="0"/>
              <a:pPr/>
              <a:t>28.1.2013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68680-CE43-4E3B-9BCD-26634F09B61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1387058"/>
            <a:ext cx="3297953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2500312"/>
            <a:ext cx="329795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B5BD8-C28B-4BF0-BD11-8F6F1AC3E045}" type="datetimeFigureOut">
              <a:rPr lang="cs-CZ" smtClean="0"/>
              <a:pPr/>
              <a:t>28.1.2013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68680-CE43-4E3B-9BCD-26634F09B61D}" type="slidenum">
              <a:rPr lang="cs-CZ" smtClean="0"/>
              <a:pPr/>
              <a:t>‹#›</a:t>
            </a:fld>
            <a:endParaRPr lang="cs-CZ"/>
          </a:p>
        </p:txBody>
      </p:sp>
      <p:grpSp>
        <p:nvGrpSpPr>
          <p:cNvPr id="16" name="Group 15"/>
          <p:cNvGrpSpPr/>
          <p:nvPr/>
        </p:nvGrpSpPr>
        <p:grpSpPr>
          <a:xfrm>
            <a:off x="4516154" y="994387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601512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/>
          <p:cNvSpPr>
            <a:spLocks noChangeAspect="1"/>
          </p:cNvSpPr>
          <p:nvPr/>
        </p:nvSpPr>
        <p:spPr>
          <a:xfrm>
            <a:off x="-69625" y="4042576"/>
            <a:ext cx="1743945" cy="1909234"/>
          </a:xfrm>
          <a:custGeom>
            <a:avLst/>
            <a:gdLst/>
            <a:ahLst/>
            <a:cxnLst/>
            <a:rect l="l" t="t" r="r" b="b"/>
            <a:pathLst>
              <a:path w="1743945" h="1909234">
                <a:moveTo>
                  <a:pt x="789328" y="0"/>
                </a:moveTo>
                <a:cubicBezTo>
                  <a:pt x="1316548" y="0"/>
                  <a:pt x="1743945" y="427397"/>
                  <a:pt x="1743945" y="954617"/>
                </a:cubicBezTo>
                <a:cubicBezTo>
                  <a:pt x="1743945" y="1481837"/>
                  <a:pt x="1316548" y="1909234"/>
                  <a:pt x="789328" y="1909234"/>
                </a:cubicBezTo>
                <a:cubicBezTo>
                  <a:pt x="461080" y="1909234"/>
                  <a:pt x="171527" y="1743562"/>
                  <a:pt x="0" y="1491086"/>
                </a:cubicBezTo>
                <a:lnTo>
                  <a:pt x="0" y="418149"/>
                </a:lnTo>
                <a:cubicBezTo>
                  <a:pt x="171527" y="165673"/>
                  <a:pt x="461080" y="0"/>
                  <a:pt x="789328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520638" y="1095310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878729" y="28293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520637" y="5729135"/>
            <a:ext cx="1909234" cy="1193756"/>
          </a:xfrm>
          <a:custGeom>
            <a:avLst/>
            <a:gdLst/>
            <a:ahLst/>
            <a:cxnLst/>
            <a:rect l="l" t="t" r="r" b="b"/>
            <a:pathLst>
              <a:path w="1909234" h="1193756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037305"/>
                  <a:pt x="1898721" y="1117537"/>
                  <a:pt x="1877819" y="1193756"/>
                </a:cubicBezTo>
                <a:lnTo>
                  <a:pt x="31415" y="1193756"/>
                </a:lnTo>
                <a:cubicBezTo>
                  <a:pt x="10513" y="1117537"/>
                  <a:pt x="0" y="103730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-46711" y="-61709"/>
            <a:ext cx="1449107" cy="1677064"/>
          </a:xfrm>
          <a:custGeom>
            <a:avLst/>
            <a:gdLst/>
            <a:ahLst/>
            <a:cxnLst/>
            <a:rect l="l" t="t" r="r" b="b"/>
            <a:pathLst>
              <a:path w="1449107" h="1677064">
                <a:moveTo>
                  <a:pt x="0" y="0"/>
                </a:moveTo>
                <a:lnTo>
                  <a:pt x="1112019" y="0"/>
                </a:lnTo>
                <a:cubicBezTo>
                  <a:pt x="1319407" y="171874"/>
                  <a:pt x="1449107" y="432014"/>
                  <a:pt x="1449107" y="722447"/>
                </a:cubicBezTo>
                <a:cubicBezTo>
                  <a:pt x="1449107" y="1249667"/>
                  <a:pt x="1021710" y="1677064"/>
                  <a:pt x="494490" y="1677064"/>
                </a:cubicBezTo>
                <a:cubicBezTo>
                  <a:pt x="313232" y="1677064"/>
                  <a:pt x="143772" y="1626546"/>
                  <a:pt x="0" y="1537872"/>
                </a:cubicBezTo>
                <a:close/>
              </a:path>
            </a:pathLst>
          </a:custGeom>
          <a:solidFill>
            <a:schemeClr val="tx2">
              <a:lumMod val="75000"/>
              <a:alpha val="14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924113" y="-16162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2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0" y="66073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7497531" y="-61709"/>
            <a:ext cx="1694467" cy="1677064"/>
          </a:xfrm>
          <a:custGeom>
            <a:avLst/>
            <a:gdLst/>
            <a:ahLst/>
            <a:cxnLst/>
            <a:rect l="l" t="t" r="r" b="b"/>
            <a:pathLst>
              <a:path w="1694467" h="1677064">
                <a:moveTo>
                  <a:pt x="337088" y="0"/>
                </a:moveTo>
                <a:lnTo>
                  <a:pt x="1573463" y="0"/>
                </a:lnTo>
                <a:cubicBezTo>
                  <a:pt x="1618202" y="37449"/>
                  <a:pt x="1658454" y="79950"/>
                  <a:pt x="1694467" y="126010"/>
                </a:cubicBezTo>
                <a:lnTo>
                  <a:pt x="1694467" y="1318884"/>
                </a:lnTo>
                <a:cubicBezTo>
                  <a:pt x="1522840" y="1538397"/>
                  <a:pt x="1254922" y="1677064"/>
                  <a:pt x="954617" y="1677064"/>
                </a:cubicBezTo>
                <a:cubicBezTo>
                  <a:pt x="427397" y="1677064"/>
                  <a:pt x="0" y="1249667"/>
                  <a:pt x="0" y="722447"/>
                </a:cubicBezTo>
                <a:cubicBezTo>
                  <a:pt x="0" y="432014"/>
                  <a:pt x="129700" y="171874"/>
                  <a:pt x="33708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6117502" y="-61708"/>
            <a:ext cx="1909234" cy="1705448"/>
          </a:xfrm>
          <a:custGeom>
            <a:avLst/>
            <a:gdLst/>
            <a:ahLst/>
            <a:cxnLst/>
            <a:rect l="l" t="t" r="r" b="b"/>
            <a:pathLst>
              <a:path w="1909234" h="1705448">
                <a:moveTo>
                  <a:pt x="371490" y="0"/>
                </a:moveTo>
                <a:lnTo>
                  <a:pt x="1537745" y="0"/>
                </a:lnTo>
                <a:cubicBezTo>
                  <a:pt x="1764760" y="171517"/>
                  <a:pt x="1909234" y="444302"/>
                  <a:pt x="1909234" y="750831"/>
                </a:cubicBezTo>
                <a:cubicBezTo>
                  <a:pt x="1909234" y="1278051"/>
                  <a:pt x="1481837" y="1705448"/>
                  <a:pt x="954617" y="1705448"/>
                </a:cubicBezTo>
                <a:cubicBezTo>
                  <a:pt x="427397" y="1705448"/>
                  <a:pt x="0" y="1278051"/>
                  <a:pt x="0" y="750831"/>
                </a:cubicBezTo>
                <a:cubicBezTo>
                  <a:pt x="0" y="444302"/>
                  <a:pt x="144474" y="171517"/>
                  <a:pt x="37149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7494454" y="1095309"/>
            <a:ext cx="1697544" cy="1909234"/>
          </a:xfrm>
          <a:custGeom>
            <a:avLst/>
            <a:gdLst/>
            <a:ahLst/>
            <a:cxnLst/>
            <a:rect l="l" t="t" r="r" b="b"/>
            <a:pathLst>
              <a:path w="1697544" h="1909234">
                <a:moveTo>
                  <a:pt x="954617" y="0"/>
                </a:moveTo>
                <a:cubicBezTo>
                  <a:pt x="1256666" y="0"/>
                  <a:pt x="1525952" y="140283"/>
                  <a:pt x="1697544" y="361910"/>
                </a:cubicBezTo>
                <a:lnTo>
                  <a:pt x="1697544" y="1547324"/>
                </a:lnTo>
                <a:cubicBezTo>
                  <a:pt x="1525952" y="1768951"/>
                  <a:pt x="1256666" y="1909234"/>
                  <a:pt x="954617" y="1909234"/>
                </a:cubicBezTo>
                <a:cubicBezTo>
                  <a:pt x="427397" y="1909234"/>
                  <a:pt x="0" y="1481837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8056674" y="5140346"/>
            <a:ext cx="1137194" cy="1759729"/>
          </a:xfrm>
          <a:custGeom>
            <a:avLst/>
            <a:gdLst/>
            <a:ahLst/>
            <a:cxnLst/>
            <a:rect l="l" t="t" r="r" b="b"/>
            <a:pathLst>
              <a:path w="1137194" h="1759729">
                <a:moveTo>
                  <a:pt x="954617" y="0"/>
                </a:moveTo>
                <a:cubicBezTo>
                  <a:pt x="1017088" y="0"/>
                  <a:pt x="1078157" y="6001"/>
                  <a:pt x="1137194" y="17897"/>
                </a:cubicBezTo>
                <a:lnTo>
                  <a:pt x="1137194" y="1759729"/>
                </a:lnTo>
                <a:lnTo>
                  <a:pt x="443151" y="1759729"/>
                </a:lnTo>
                <a:cubicBezTo>
                  <a:pt x="176544" y="1591075"/>
                  <a:pt x="0" y="1293463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6661711" y="4362912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-69625" y="4948766"/>
            <a:ext cx="1353860" cy="1909234"/>
          </a:xfrm>
          <a:custGeom>
            <a:avLst/>
            <a:gdLst/>
            <a:ahLst/>
            <a:cxnLst/>
            <a:rect l="l" t="t" r="r" b="b"/>
            <a:pathLst>
              <a:path w="1353860" h="1909234">
                <a:moveTo>
                  <a:pt x="399243" y="0"/>
                </a:moveTo>
                <a:cubicBezTo>
                  <a:pt x="926463" y="0"/>
                  <a:pt x="1353860" y="427397"/>
                  <a:pt x="1353860" y="954617"/>
                </a:cubicBezTo>
                <a:cubicBezTo>
                  <a:pt x="1353860" y="1481837"/>
                  <a:pt x="926463" y="1909234"/>
                  <a:pt x="399243" y="1909234"/>
                </a:cubicBezTo>
                <a:cubicBezTo>
                  <a:pt x="256544" y="1909234"/>
                  <a:pt x="121158" y="1877924"/>
                  <a:pt x="0" y="1820890"/>
                </a:cubicBezTo>
                <a:lnTo>
                  <a:pt x="0" y="88345"/>
                </a:lnTo>
                <a:cubicBezTo>
                  <a:pt x="121158" y="31311"/>
                  <a:pt x="256544" y="0"/>
                  <a:pt x="399243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708471" y="479033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6117503" y="78398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1" name="Oval 140"/>
          <p:cNvSpPr>
            <a:spLocks noChangeAspect="1"/>
          </p:cNvSpPr>
          <p:nvPr/>
        </p:nvSpPr>
        <p:spPr>
          <a:xfrm>
            <a:off x="6459053" y="514034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8398204" y="597861"/>
            <a:ext cx="793794" cy="1252918"/>
          </a:xfrm>
          <a:custGeom>
            <a:avLst/>
            <a:gdLst/>
            <a:ahLst/>
            <a:cxnLst/>
            <a:rect l="l" t="t" r="r" b="b"/>
            <a:pathLst>
              <a:path w="793794" h="1252918">
                <a:moveTo>
                  <a:pt x="626459" y="0"/>
                </a:moveTo>
                <a:cubicBezTo>
                  <a:pt x="684682" y="0"/>
                  <a:pt x="741049" y="7943"/>
                  <a:pt x="793794" y="25480"/>
                </a:cubicBezTo>
                <a:lnTo>
                  <a:pt x="793794" y="1227438"/>
                </a:lnTo>
                <a:cubicBezTo>
                  <a:pt x="741049" y="1244975"/>
                  <a:pt x="684682" y="1252918"/>
                  <a:pt x="626459" y="1252918"/>
                </a:cubicBezTo>
                <a:cubicBezTo>
                  <a:pt x="280475" y="1252918"/>
                  <a:pt x="0" y="972443"/>
                  <a:pt x="0" y="626459"/>
                </a:cubicBezTo>
                <a:cubicBezTo>
                  <a:pt x="0" y="280475"/>
                  <a:pt x="280475" y="0"/>
                  <a:pt x="626459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6350100" y="206512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6872127" y="1450645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7219068" y="2049927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7749416" y="2661634"/>
            <a:ext cx="721308" cy="72130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685054" y="-100976"/>
            <a:ext cx="1193676" cy="697815"/>
          </a:xfrm>
          <a:custGeom>
            <a:avLst/>
            <a:gdLst/>
            <a:ahLst/>
            <a:cxnLst/>
            <a:rect l="l" t="t" r="r" b="b"/>
            <a:pathLst>
              <a:path w="1193676" h="697815">
                <a:moveTo>
                  <a:pt x="10179" y="0"/>
                </a:moveTo>
                <a:lnTo>
                  <a:pt x="1183497" y="0"/>
                </a:lnTo>
                <a:cubicBezTo>
                  <a:pt x="1190746" y="32633"/>
                  <a:pt x="1193676" y="66463"/>
                  <a:pt x="1193676" y="100977"/>
                </a:cubicBezTo>
                <a:cubicBezTo>
                  <a:pt x="1193676" y="430602"/>
                  <a:pt x="926463" y="697815"/>
                  <a:pt x="596838" y="697815"/>
                </a:cubicBezTo>
                <a:cubicBezTo>
                  <a:pt x="267213" y="697815"/>
                  <a:pt x="0" y="430602"/>
                  <a:pt x="0" y="100977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1502638" y="-100976"/>
            <a:ext cx="1029028" cy="459889"/>
          </a:xfrm>
          <a:custGeom>
            <a:avLst/>
            <a:gdLst/>
            <a:ahLst/>
            <a:cxnLst/>
            <a:rect l="l" t="t" r="r" b="b"/>
            <a:pathLst>
              <a:path w="1029028" h="459889">
                <a:moveTo>
                  <a:pt x="0" y="0"/>
                </a:moveTo>
                <a:lnTo>
                  <a:pt x="1029028" y="0"/>
                </a:lnTo>
                <a:cubicBezTo>
                  <a:pt x="1001386" y="259074"/>
                  <a:pt x="781401" y="459889"/>
                  <a:pt x="514514" y="459889"/>
                </a:cubicBezTo>
                <a:cubicBezTo>
                  <a:pt x="247627" y="459889"/>
                  <a:pt x="27642" y="259074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-69624" y="-100976"/>
            <a:ext cx="590263" cy="612289"/>
          </a:xfrm>
          <a:custGeom>
            <a:avLst/>
            <a:gdLst/>
            <a:ahLst/>
            <a:cxnLst/>
            <a:rect l="l" t="t" r="r" b="b"/>
            <a:pathLst>
              <a:path w="590263" h="612289">
                <a:moveTo>
                  <a:pt x="0" y="0"/>
                </a:moveTo>
                <a:lnTo>
                  <a:pt x="581024" y="0"/>
                </a:lnTo>
                <a:cubicBezTo>
                  <a:pt x="587493" y="29611"/>
                  <a:pt x="590263" y="60308"/>
                  <a:pt x="590263" y="91651"/>
                </a:cubicBezTo>
                <a:cubicBezTo>
                  <a:pt x="590263" y="379191"/>
                  <a:pt x="357165" y="612289"/>
                  <a:pt x="69625" y="612289"/>
                </a:cubicBezTo>
                <a:lnTo>
                  <a:pt x="0" y="605270"/>
                </a:ln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277432" y="4321783"/>
            <a:ext cx="1396887" cy="1396887"/>
          </a:xfrm>
          <a:prstGeom prst="ellipse">
            <a:avLst/>
          </a:pr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5792131" y="6489965"/>
            <a:ext cx="1115939" cy="443769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6127999" y="6408840"/>
            <a:ext cx="1237019" cy="524894"/>
          </a:xfrm>
          <a:custGeom>
            <a:avLst/>
            <a:gdLst/>
            <a:ahLst/>
            <a:cxnLst/>
            <a:rect l="l" t="t" r="r" b="b"/>
            <a:pathLst>
              <a:path w="1237019" h="524894">
                <a:moveTo>
                  <a:pt x="618509" y="0"/>
                </a:moveTo>
                <a:cubicBezTo>
                  <a:pt x="930325" y="0"/>
                  <a:pt x="1189147" y="226891"/>
                  <a:pt x="1237019" y="524894"/>
                </a:cubicBezTo>
                <a:lnTo>
                  <a:pt x="0" y="524894"/>
                </a:lnTo>
                <a:cubicBezTo>
                  <a:pt x="47872" y="226891"/>
                  <a:pt x="306694" y="0"/>
                  <a:pt x="61850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7577655" y="6408841"/>
            <a:ext cx="1211408" cy="524893"/>
          </a:xfrm>
          <a:custGeom>
            <a:avLst/>
            <a:gdLst/>
            <a:ahLst/>
            <a:cxnLst/>
            <a:rect l="l" t="t" r="r" b="b"/>
            <a:pathLst>
              <a:path w="1211408" h="524893">
                <a:moveTo>
                  <a:pt x="605704" y="0"/>
                </a:moveTo>
                <a:cubicBezTo>
                  <a:pt x="914574" y="0"/>
                  <a:pt x="1170243" y="227782"/>
                  <a:pt x="1211408" y="524893"/>
                </a:cubicBezTo>
                <a:lnTo>
                  <a:pt x="0" y="524893"/>
                </a:lnTo>
                <a:cubicBezTo>
                  <a:pt x="41165" y="227782"/>
                  <a:pt x="296834" y="0"/>
                  <a:pt x="605704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11073" y="4941986"/>
            <a:ext cx="611230" cy="61123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-69625" y="6172569"/>
            <a:ext cx="778097" cy="750322"/>
          </a:xfrm>
          <a:custGeom>
            <a:avLst/>
            <a:gdLst/>
            <a:ahLst/>
            <a:cxnLst/>
            <a:rect l="l" t="t" r="r" b="b"/>
            <a:pathLst>
              <a:path w="778097" h="750322">
                <a:moveTo>
                  <a:pt x="261411" y="0"/>
                </a:moveTo>
                <a:cubicBezTo>
                  <a:pt x="546769" y="0"/>
                  <a:pt x="778097" y="231328"/>
                  <a:pt x="778097" y="516686"/>
                </a:cubicBezTo>
                <a:cubicBezTo>
                  <a:pt x="778097" y="601179"/>
                  <a:pt x="757816" y="680934"/>
                  <a:pt x="719843" y="750322"/>
                </a:cubicBezTo>
                <a:lnTo>
                  <a:pt x="0" y="750322"/>
                </a:lnTo>
                <a:lnTo>
                  <a:pt x="0" y="73330"/>
                </a:lnTo>
                <a:cubicBezTo>
                  <a:pt x="75863" y="26083"/>
                  <a:pt x="165591" y="0"/>
                  <a:pt x="26141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-69625" y="5158575"/>
            <a:ext cx="563524" cy="897560"/>
          </a:xfrm>
          <a:custGeom>
            <a:avLst/>
            <a:gdLst/>
            <a:ahLst/>
            <a:cxnLst/>
            <a:rect l="l" t="t" r="r" b="b"/>
            <a:pathLst>
              <a:path w="563524" h="897560">
                <a:moveTo>
                  <a:pt x="114744" y="0"/>
                </a:moveTo>
                <a:cubicBezTo>
                  <a:pt x="362598" y="0"/>
                  <a:pt x="563524" y="200926"/>
                  <a:pt x="563524" y="448780"/>
                </a:cubicBezTo>
                <a:cubicBezTo>
                  <a:pt x="563524" y="696634"/>
                  <a:pt x="362598" y="897560"/>
                  <a:pt x="114744" y="897560"/>
                </a:cubicBezTo>
                <a:cubicBezTo>
                  <a:pt x="74918" y="897560"/>
                  <a:pt x="36304" y="892373"/>
                  <a:pt x="0" y="880900"/>
                </a:cubicBezTo>
                <a:lnTo>
                  <a:pt x="0" y="16661"/>
                </a:lnTo>
                <a:cubicBezTo>
                  <a:pt x="36304" y="5188"/>
                  <a:pt x="74918" y="0"/>
                  <a:pt x="1147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-25758" y="482386"/>
            <a:ext cx="598416" cy="905704"/>
          </a:xfrm>
          <a:custGeom>
            <a:avLst/>
            <a:gdLst/>
            <a:ahLst/>
            <a:cxnLst/>
            <a:rect l="l" t="t" r="r" b="b"/>
            <a:pathLst>
              <a:path w="598416" h="905704">
                <a:moveTo>
                  <a:pt x="145564" y="0"/>
                </a:moveTo>
                <a:cubicBezTo>
                  <a:pt x="395667" y="0"/>
                  <a:pt x="598416" y="202749"/>
                  <a:pt x="598416" y="452852"/>
                </a:cubicBezTo>
                <a:cubicBezTo>
                  <a:pt x="598416" y="702955"/>
                  <a:pt x="395667" y="905704"/>
                  <a:pt x="145564" y="905704"/>
                </a:cubicBezTo>
                <a:cubicBezTo>
                  <a:pt x="94398" y="905704"/>
                  <a:pt x="45214" y="897218"/>
                  <a:pt x="0" y="879648"/>
                </a:cubicBezTo>
                <a:lnTo>
                  <a:pt x="0" y="26056"/>
                </a:lnTo>
                <a:cubicBezTo>
                  <a:pt x="45214" y="8486"/>
                  <a:pt x="94398" y="0"/>
                  <a:pt x="14556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474208" y="836793"/>
            <a:ext cx="910817" cy="91081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19223" y="1452260"/>
            <a:ext cx="772993" cy="7729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371257" y="1886983"/>
            <a:ext cx="610366" cy="610366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154676" y="1919682"/>
            <a:ext cx="521764" cy="52176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7302517" y="-61709"/>
            <a:ext cx="910818" cy="750833"/>
          </a:xfrm>
          <a:custGeom>
            <a:avLst/>
            <a:gdLst/>
            <a:ahLst/>
            <a:cxnLst/>
            <a:rect l="l" t="t" r="r" b="b"/>
            <a:pathLst>
              <a:path w="910818" h="750833">
                <a:moveTo>
                  <a:pt x="111441" y="0"/>
                </a:moveTo>
                <a:lnTo>
                  <a:pt x="799378" y="0"/>
                </a:lnTo>
                <a:cubicBezTo>
                  <a:pt x="869408" y="78400"/>
                  <a:pt x="910818" y="182076"/>
                  <a:pt x="910818" y="295424"/>
                </a:cubicBezTo>
                <a:cubicBezTo>
                  <a:pt x="910818" y="546939"/>
                  <a:pt x="706924" y="750833"/>
                  <a:pt x="455409" y="750833"/>
                </a:cubicBezTo>
                <a:cubicBezTo>
                  <a:pt x="203894" y="750833"/>
                  <a:pt x="0" y="546939"/>
                  <a:pt x="0" y="295424"/>
                </a:cubicBezTo>
                <a:cubicBezTo>
                  <a:pt x="0" y="182076"/>
                  <a:pt x="41410" y="78400"/>
                  <a:pt x="1114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8718124" y="-61709"/>
            <a:ext cx="473874" cy="613011"/>
          </a:xfrm>
          <a:custGeom>
            <a:avLst/>
            <a:gdLst/>
            <a:ahLst/>
            <a:cxnLst/>
            <a:rect l="l" t="t" r="r" b="b"/>
            <a:pathLst>
              <a:path w="473874" h="613011">
                <a:moveTo>
                  <a:pt x="29684" y="0"/>
                </a:moveTo>
                <a:lnTo>
                  <a:pt x="473874" y="0"/>
                </a:lnTo>
                <a:lnTo>
                  <a:pt x="473874" y="611150"/>
                </a:lnTo>
                <a:cubicBezTo>
                  <a:pt x="467789" y="612887"/>
                  <a:pt x="461614" y="613011"/>
                  <a:pt x="455409" y="613011"/>
                </a:cubicBezTo>
                <a:cubicBezTo>
                  <a:pt x="203894" y="613011"/>
                  <a:pt x="0" y="409117"/>
                  <a:pt x="0" y="157602"/>
                </a:cubicBezTo>
                <a:cubicBezTo>
                  <a:pt x="0" y="101995"/>
                  <a:pt x="9966" y="48716"/>
                  <a:pt x="2968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7748238" y="282933"/>
            <a:ext cx="1128521" cy="1128521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8914718" y="749603"/>
            <a:ext cx="277280" cy="907992"/>
          </a:xfrm>
          <a:custGeom>
            <a:avLst/>
            <a:gdLst/>
            <a:ahLst/>
            <a:cxnLst/>
            <a:rect l="l" t="t" r="r" b="b"/>
            <a:pathLst>
              <a:path w="277280" h="907992">
                <a:moveTo>
                  <a:pt x="277280" y="0"/>
                </a:moveTo>
                <a:lnTo>
                  <a:pt x="277280" y="907992"/>
                </a:lnTo>
                <a:cubicBezTo>
                  <a:pt x="112021" y="824131"/>
                  <a:pt x="0" y="652146"/>
                  <a:pt x="0" y="453996"/>
                </a:cubicBezTo>
                <a:cubicBezTo>
                  <a:pt x="0" y="255847"/>
                  <a:pt x="112021" y="83861"/>
                  <a:pt x="27728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7590871" y="728498"/>
            <a:ext cx="969734" cy="9697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7470041" y="1326476"/>
            <a:ext cx="608190" cy="60819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7629941" y="5611427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972882" y="5242254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7494454" y="4928166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8229034" y="5666511"/>
            <a:ext cx="605634" cy="6056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8078231" y="4097842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8411816" y="5057878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8688590" y="4790335"/>
            <a:ext cx="503408" cy="553550"/>
          </a:xfrm>
          <a:custGeom>
            <a:avLst/>
            <a:gdLst/>
            <a:ahLst/>
            <a:cxnLst/>
            <a:rect l="l" t="t" r="r" b="b"/>
            <a:pathLst>
              <a:path w="503408" h="553550">
                <a:moveTo>
                  <a:pt x="276775" y="0"/>
                </a:moveTo>
                <a:cubicBezTo>
                  <a:pt x="370698" y="0"/>
                  <a:pt x="453694" y="46784"/>
                  <a:pt x="503408" y="118545"/>
                </a:cubicBezTo>
                <a:lnTo>
                  <a:pt x="503408" y="435005"/>
                </a:lnTo>
                <a:cubicBezTo>
                  <a:pt x="453694" y="506767"/>
                  <a:pt x="370698" y="553550"/>
                  <a:pt x="276775" y="553550"/>
                </a:cubicBezTo>
                <a:cubicBezTo>
                  <a:pt x="123916" y="553550"/>
                  <a:pt x="0" y="429634"/>
                  <a:pt x="0" y="276775"/>
                </a:cubicBezTo>
                <a:cubicBezTo>
                  <a:pt x="0" y="123916"/>
                  <a:pt x="123916" y="0"/>
                  <a:pt x="27677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B5BD8-C28B-4BF0-BD11-8F6F1AC3E045}" type="datetimeFigureOut">
              <a:rPr lang="cs-CZ" smtClean="0"/>
              <a:pPr/>
              <a:t>28.1.2013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68680-CE43-4E3B-9BCD-26634F09B61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1583172" y="5454223"/>
            <a:ext cx="1909234" cy="1468668"/>
          </a:xfrm>
          <a:custGeom>
            <a:avLst/>
            <a:gdLst/>
            <a:ahLst/>
            <a:cxnLst/>
            <a:rect l="l" t="t" r="r" b="b"/>
            <a:pathLst>
              <a:path w="1909234" h="1468668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144075"/>
                  <a:pt x="1854043" y="1320642"/>
                  <a:pt x="1758159" y="1468668"/>
                </a:cubicBezTo>
                <a:lnTo>
                  <a:pt x="151075" y="1468668"/>
                </a:lnTo>
                <a:cubicBezTo>
                  <a:pt x="55192" y="1320642"/>
                  <a:pt x="0" y="114407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8570944" y="3382942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8398204" y="35360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8608408" y="36884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154676" y="2698928"/>
            <a:ext cx="467627" cy="46762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74208" y="3166555"/>
            <a:ext cx="458770" cy="45877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270258" y="3382942"/>
            <a:ext cx="352045" cy="3520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86601" y="2581479"/>
            <a:ext cx="1360441" cy="1909234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173123" y="2395416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/index.php?title=File:Seal_of_the_Government_of_Mexico.svg&amp;page=1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/index.php?title=File:Aztec_Empire_1519_map-fr.svg&amp;page=1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hyperlink" Target="http://cs.wikipedia.org/wiki/D%C4%9Bjiny_Mexika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cs.wikipedia.org/wiki/Soubor:ResplendentQuetzal.jpg" TargetMode="External"/><Relationship Id="rId4" Type="http://schemas.openxmlformats.org/officeDocument/2006/relationships/hyperlink" Target="http://cs.wikipedia.org/wiki/Soubor:Quetzal4.jpg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Quetzalcoatl" TargetMode="Externa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cs.wikipedia.org/wiki/NAFTA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iki/File:Us-mexico-border.jpg" TargetMode="Externa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Tequila" TargetMode="Externa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commons.wikimedia.org/wiki/File:Mexick%C3%BD_pah%C3%BDl.png" TargetMode="Externa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iki/File:Div-pol-mex.jpg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Peso" TargetMode="External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iki/File:Mexico_satellite.png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emf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Conquista" TargetMode="External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Soubor:Mayamap.png" TargetMode="External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iki/File:Map_of_Mexico_Demis.png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Pelota" TargetMode="External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/index.php?title=File:Mapa_de_Mexico_SVG.svg&amp;page=1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Nov%C3%A9_%C5%A0pan%C4%9Blsko" TargetMode="External"/><Relationship Id="rId2" Type="http://schemas.openxmlformats.org/officeDocument/2006/relationships/hyperlink" Target="http://cs.wikipedia.org/wiki/Mexiko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cs.wikipedia.org/wiki/Quetzal" TargetMode="External"/><Relationship Id="rId4" Type="http://schemas.openxmlformats.org/officeDocument/2006/relationships/hyperlink" Target="http://cs.wikipedia.org/wiki/Seznam_m%C4%9Bn" TargetMode="Externa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15616" y="260648"/>
            <a:ext cx="7117180" cy="1470025"/>
          </a:xfrm>
          <a:solidFill>
            <a:schemeClr val="accent5">
              <a:lumMod val="75000"/>
            </a:schemeClr>
          </a:solidFill>
        </p:spPr>
        <p:txBody>
          <a:bodyPr/>
          <a:lstStyle/>
          <a:p>
            <a:pPr algn="ctr"/>
            <a:r>
              <a:rPr lang="cs-CZ" sz="5400" b="1" dirty="0" smtClean="0"/>
              <a:t>MEXIKO	</a:t>
            </a:r>
            <a:endParaRPr lang="cs-CZ" sz="5400" b="1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15617" y="5179015"/>
            <a:ext cx="6730910" cy="1675956"/>
          </a:xfrm>
        </p:spPr>
        <p:txBody>
          <a:bodyPr>
            <a:noAutofit/>
          </a:bodyPr>
          <a:lstStyle/>
          <a:p>
            <a:pPr algn="ctr"/>
            <a:r>
              <a:rPr lang="cs-CZ" sz="2800" b="1" dirty="0" smtClean="0">
                <a:solidFill>
                  <a:schemeClr val="tx1"/>
                </a:solidFill>
              </a:rPr>
              <a:t>Prezentace pro výuku zeměpisu 7. ročník</a:t>
            </a:r>
          </a:p>
          <a:p>
            <a:pPr algn="ctr"/>
            <a:r>
              <a:rPr lang="cs-CZ" sz="2800" b="1" dirty="0">
                <a:solidFill>
                  <a:schemeClr val="tx1"/>
                </a:solidFill>
              </a:rPr>
              <a:t>d</a:t>
            </a:r>
            <a:r>
              <a:rPr lang="cs-CZ" sz="2800" b="1" dirty="0" smtClean="0">
                <a:solidFill>
                  <a:schemeClr val="tx1"/>
                </a:solidFill>
              </a:rPr>
              <a:t>okončeno 27. 10. 2012</a:t>
            </a:r>
            <a:endParaRPr lang="cs-CZ" sz="2800" b="1" dirty="0">
              <a:solidFill>
                <a:schemeClr val="tx1"/>
              </a:solidFill>
            </a:endParaRPr>
          </a:p>
        </p:txBody>
      </p:sp>
      <p:pic>
        <p:nvPicPr>
          <p:cNvPr id="1028" name="Picture 4" descr="File:Seal of the Government of Mexico.sv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771800" y="1988840"/>
            <a:ext cx="3240360" cy="3228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bdélník 3"/>
          <p:cNvSpPr/>
          <p:nvPr/>
        </p:nvSpPr>
        <p:spPr>
          <a:xfrm>
            <a:off x="7343800" y="6027003"/>
            <a:ext cx="1800200" cy="83099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s-CZ" sz="800" dirty="0" smtClean="0">
                <a:solidFill>
                  <a:srgbClr val="000000"/>
                </a:solidFill>
                <a:latin typeface="Arial" charset="0"/>
              </a:rPr>
              <a:t>Alex </a:t>
            </a:r>
            <a:r>
              <a:rPr lang="cs-CZ" sz="800" dirty="0" err="1" smtClean="0">
                <a:solidFill>
                  <a:srgbClr val="000000"/>
                </a:solidFill>
                <a:latin typeface="Arial" charset="0"/>
              </a:rPr>
              <a:t>Covarrubias</a:t>
            </a:r>
            <a:r>
              <a:rPr lang="cs-CZ" sz="800" dirty="0" smtClean="0">
                <a:solidFill>
                  <a:srgbClr val="000000"/>
                </a:solidFill>
                <a:latin typeface="Arial" charset="0"/>
              </a:rPr>
              <a:t>, </a:t>
            </a:r>
            <a:r>
              <a:rPr lang="cs-CZ" sz="800" dirty="0">
                <a:solidFill>
                  <a:srgbClr val="000000"/>
                </a:solidFill>
                <a:latin typeface="Arial" charset="0"/>
              </a:rPr>
              <a:t>[cit. 2012-10-08], dostupné  </a:t>
            </a:r>
            <a:r>
              <a:rPr lang="cs-CZ" sz="800" dirty="0" smtClean="0">
                <a:solidFill>
                  <a:srgbClr val="000000"/>
                </a:solidFill>
                <a:latin typeface="Arial" charset="0"/>
              </a:rPr>
              <a:t>na </a:t>
            </a:r>
            <a:r>
              <a:rPr lang="cs-CZ" sz="800" dirty="0">
                <a:solidFill>
                  <a:srgbClr val="000000"/>
                </a:solidFill>
                <a:latin typeface="Arial" charset="0"/>
              </a:rPr>
              <a:t>www: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s-CZ" sz="800" dirty="0">
                <a:hlinkClick r:id="rId3"/>
              </a:rPr>
              <a:t>http://en.wikipedia.org/w/index.php?title=File:Seal_of_the_Government_of_Mexico.svg&amp;page=1</a:t>
            </a:r>
            <a:endParaRPr lang="cs-CZ" sz="800" dirty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3667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Ucitel\Desktop\Mexiko\0156 MC kulturní palác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67544" y="728700"/>
            <a:ext cx="8172400" cy="612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467544" y="260648"/>
            <a:ext cx="8172400" cy="52322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Palác kultury v </a:t>
            </a:r>
            <a:r>
              <a:rPr lang="cs-CZ" sz="2800" b="1" dirty="0" err="1" smtClean="0"/>
              <a:t>Mexico</a:t>
            </a:r>
            <a:r>
              <a:rPr lang="cs-CZ" sz="2800" b="1" dirty="0" smtClean="0"/>
              <a:t> City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xmlns="" val="321894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citel\Desktop\Mexiko\0031 vykopávky Teplo Mayor -Chámový komplex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99592" y="1144595"/>
            <a:ext cx="7584842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309597" y="116632"/>
            <a:ext cx="8640960" cy="138499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Dnešní hlavní město založili </a:t>
            </a:r>
            <a:r>
              <a:rPr lang="cs-CZ" sz="2800" b="1" dirty="0"/>
              <a:t>Š</a:t>
            </a:r>
            <a:r>
              <a:rPr lang="cs-CZ" sz="2800" b="1" dirty="0" smtClean="0"/>
              <a:t>panělé </a:t>
            </a:r>
            <a:endParaRPr lang="cs-CZ" sz="2800" b="1" dirty="0" smtClean="0"/>
          </a:p>
          <a:p>
            <a:pPr algn="ctr"/>
            <a:r>
              <a:rPr lang="cs-CZ" sz="2800" b="1" dirty="0" smtClean="0"/>
              <a:t>na </a:t>
            </a:r>
            <a:r>
              <a:rPr lang="cs-CZ" sz="2800" b="1" dirty="0" smtClean="0"/>
              <a:t>troskách hlavního města Aztécké říše </a:t>
            </a:r>
            <a:r>
              <a:rPr lang="cs-CZ" sz="2800" b="1" dirty="0" err="1" smtClean="0"/>
              <a:t>Tenochtitlánu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xmlns="" val="2886260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09752" y="701407"/>
            <a:ext cx="7716314" cy="5940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809752" y="116632"/>
            <a:ext cx="7716314" cy="58477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3200" b="1" dirty="0" smtClean="0"/>
              <a:t>Říše Aztéků kolem roku 1519</a:t>
            </a:r>
            <a:endParaRPr lang="cs-CZ" sz="3200" b="1" dirty="0"/>
          </a:p>
        </p:txBody>
      </p:sp>
      <p:sp>
        <p:nvSpPr>
          <p:cNvPr id="2" name="Obdélník 1"/>
          <p:cNvSpPr/>
          <p:nvPr/>
        </p:nvSpPr>
        <p:spPr>
          <a:xfrm>
            <a:off x="809752" y="6180709"/>
            <a:ext cx="7716314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s-CZ" sz="1200" dirty="0" err="1" smtClean="0">
                <a:solidFill>
                  <a:srgbClr val="000000"/>
                </a:solidFill>
                <a:latin typeface="Arial" charset="0"/>
              </a:rPr>
              <a:t>Keepscases</a:t>
            </a:r>
            <a:r>
              <a:rPr lang="cs-CZ" sz="1200" dirty="0" smtClean="0">
                <a:solidFill>
                  <a:srgbClr val="000000"/>
                </a:solidFill>
                <a:latin typeface="Arial" charset="0"/>
              </a:rPr>
              <a:t>, </a:t>
            </a:r>
            <a:r>
              <a:rPr lang="cs-CZ" sz="1200" dirty="0">
                <a:solidFill>
                  <a:srgbClr val="000000"/>
                </a:solidFill>
                <a:latin typeface="Arial" charset="0"/>
              </a:rPr>
              <a:t>[cit. 2012-10-08], dostupné  pod licencí </a:t>
            </a:r>
            <a:r>
              <a:rPr lang="cs-CZ" sz="1200" dirty="0" err="1">
                <a:solidFill>
                  <a:srgbClr val="000000"/>
                </a:solidFill>
                <a:latin typeface="Arial" charset="0"/>
              </a:rPr>
              <a:t>Creative</a:t>
            </a:r>
            <a:r>
              <a:rPr lang="cs-CZ" sz="1200" dirty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cs-CZ" sz="1200" dirty="0" err="1">
                <a:solidFill>
                  <a:srgbClr val="000000"/>
                </a:solidFill>
                <a:latin typeface="Arial" charset="0"/>
              </a:rPr>
              <a:t>Commons</a:t>
            </a:r>
            <a:r>
              <a:rPr lang="cs-CZ" sz="1200" dirty="0">
                <a:solidFill>
                  <a:srgbClr val="000000"/>
                </a:solidFill>
                <a:latin typeface="Arial" charset="0"/>
              </a:rPr>
              <a:t> na www: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s-CZ" sz="1200" dirty="0">
                <a:hlinkClick r:id="rId3"/>
              </a:rPr>
              <a:t>http://commons.wikimedia.org/w/index.php?title=File:Aztec_Empire_1519_map-fr.svg&amp;page=1</a:t>
            </a:r>
            <a:endParaRPr lang="cs-CZ" sz="12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5580112" y="836712"/>
            <a:ext cx="2808312" cy="2246769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pPr lvl="0"/>
            <a:endParaRPr lang="cs-CZ" sz="2800" dirty="0" smtClean="0">
              <a:solidFill>
                <a:prstClr val="white"/>
              </a:solidFill>
            </a:endParaRPr>
          </a:p>
          <a:p>
            <a:pPr lvl="0"/>
            <a:r>
              <a:rPr lang="cs-CZ" sz="2800" dirty="0" smtClean="0">
                <a:solidFill>
                  <a:prstClr val="white"/>
                </a:solidFill>
              </a:rPr>
              <a:t>V té době už zde probíhala španělská kolonizace?</a:t>
            </a:r>
            <a:endParaRPr lang="cs-CZ" sz="2800" dirty="0">
              <a:solidFill>
                <a:prstClr val="white"/>
              </a:solidFill>
            </a:endParaRPr>
          </a:p>
        </p:txBody>
      </p:sp>
      <p:pic>
        <p:nvPicPr>
          <p:cNvPr id="6" name="Picture 3" descr="C:\Users\Ucitel\AppData\Local\Microsoft\Windows\Temporary Internet Files\Content.IE5\P2NILCXW\MC900438903[1]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774270" y="2234758"/>
            <a:ext cx="753590" cy="565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8561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citel\Desktop\Mexiko\0102b obraz hl. města astécké říše  Tenochtitlán  v pozadí P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55576" y="1052736"/>
            <a:ext cx="7740352" cy="580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683568" y="332656"/>
            <a:ext cx="7812360" cy="954107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Obraz hlavního města </a:t>
            </a:r>
            <a:r>
              <a:rPr lang="cs-CZ" sz="2800" b="1" dirty="0" err="1" smtClean="0"/>
              <a:t>Tenochtitlánu</a:t>
            </a:r>
            <a:endParaRPr lang="cs-CZ" sz="2800" b="1" dirty="0" smtClean="0"/>
          </a:p>
          <a:p>
            <a:pPr algn="ctr"/>
            <a:r>
              <a:rPr lang="cs-CZ" sz="2800" b="1" dirty="0" smtClean="0"/>
              <a:t> </a:t>
            </a:r>
            <a:r>
              <a:rPr lang="cs-CZ" sz="2800" b="1" dirty="0" smtClean="0"/>
              <a:t>v době jeho rozkvětu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xmlns="" val="150527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855394" y="260648"/>
            <a:ext cx="7508965" cy="954107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Model </a:t>
            </a:r>
            <a:r>
              <a:rPr lang="cs-CZ" sz="2800" b="1" dirty="0" err="1" smtClean="0"/>
              <a:t>Tenochtitlanu</a:t>
            </a:r>
            <a:r>
              <a:rPr lang="cs-CZ" sz="2800" b="1" dirty="0" smtClean="0"/>
              <a:t>, který vzkvétal do roku 1521</a:t>
            </a:r>
            <a:endParaRPr lang="cs-CZ" sz="2800" b="1" dirty="0"/>
          </a:p>
        </p:txBody>
      </p:sp>
      <p:pic>
        <p:nvPicPr>
          <p:cNvPr id="12291" name="Picture 3" descr="C:\Users\Ucitel\Desktop\Mexiko\0102 model pův. hl. města Tenochtitlánu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55394" y="1214756"/>
            <a:ext cx="7508965" cy="5631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54671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0" y="58847"/>
            <a:ext cx="9144000" cy="954107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cs-CZ" sz="2800" b="1" dirty="0">
                <a:solidFill>
                  <a:prstClr val="white"/>
                </a:solidFill>
              </a:rPr>
              <a:t>Tehdy největší město Ameriky se rozkládalo </a:t>
            </a:r>
            <a:r>
              <a:rPr lang="cs-CZ" sz="2800" b="1" dirty="0" smtClean="0">
                <a:solidFill>
                  <a:prstClr val="white"/>
                </a:solidFill>
              </a:rPr>
              <a:t> </a:t>
            </a:r>
            <a:r>
              <a:rPr lang="cs-CZ" sz="2800" b="1" dirty="0">
                <a:solidFill>
                  <a:prstClr val="white"/>
                </a:solidFill>
              </a:rPr>
              <a:t>na několika ostrovech jezera </a:t>
            </a:r>
            <a:r>
              <a:rPr lang="cs-CZ" sz="2800" b="1" dirty="0" err="1">
                <a:solidFill>
                  <a:prstClr val="white"/>
                </a:solidFill>
              </a:rPr>
              <a:t>Texcoco</a:t>
            </a:r>
            <a:endParaRPr lang="cs-CZ" sz="2800" b="1" dirty="0">
              <a:solidFill>
                <a:prstClr val="white"/>
              </a:solidFill>
            </a:endParaRP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55576" y="1012954"/>
            <a:ext cx="7794423" cy="5845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48890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Ucitel\Desktop\Mexiko\004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83568" y="1122542"/>
            <a:ext cx="7632848" cy="5724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0" y="116632"/>
            <a:ext cx="9144000" cy="954107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Freska z Národního senátu zachycující život v tehdejším hlavním městě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xmlns="" val="2314791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citel\Desktop\Mexiko\0062 Mc skupina Indiánů  v tradičním oděvu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55576" y="1124540"/>
            <a:ext cx="7668344" cy="5751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755576" y="260648"/>
            <a:ext cx="7668344" cy="954107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Skupina Indiánů v tradičním </a:t>
            </a:r>
            <a:r>
              <a:rPr lang="cs-CZ" sz="2800" b="1" dirty="0" smtClean="0"/>
              <a:t>oděvu</a:t>
            </a:r>
          </a:p>
          <a:p>
            <a:pPr algn="ctr"/>
            <a:r>
              <a:rPr lang="cs-CZ" sz="2800" b="1" dirty="0" smtClean="0"/>
              <a:t> </a:t>
            </a:r>
            <a:r>
              <a:rPr lang="cs-CZ" sz="2800" b="1" dirty="0" smtClean="0"/>
              <a:t>v </a:t>
            </a:r>
            <a:r>
              <a:rPr lang="cs-CZ" sz="2800" b="1" dirty="0" err="1" smtClean="0"/>
              <a:t>Mexico</a:t>
            </a:r>
            <a:r>
              <a:rPr lang="cs-CZ" sz="2800" b="1" dirty="0" smtClean="0"/>
              <a:t> City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xmlns="" val="1836370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citel\Desktop\Mexiko\0071 Mexico City antropologické Muzeum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44101" y="783868"/>
            <a:ext cx="8098843" cy="6074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544101" y="260648"/>
            <a:ext cx="8098843" cy="52322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cs-CZ" sz="2800" b="1" dirty="0" smtClean="0"/>
              <a:t>Antropologické muzeum v </a:t>
            </a:r>
            <a:r>
              <a:rPr lang="cs-CZ" sz="2800" b="1" dirty="0" err="1" smtClean="0"/>
              <a:t>Mexico</a:t>
            </a:r>
            <a:r>
              <a:rPr lang="cs-CZ" sz="2800" b="1" dirty="0" smtClean="0"/>
              <a:t> City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xmlns="" val="3672347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citel\Desktop\Mexiko\0097 model Templo  Mayor - dvojice chrámů zasvěcená Bohu Vál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55576" y="1188288"/>
            <a:ext cx="7559616" cy="5669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179512" y="260648"/>
            <a:ext cx="8784976" cy="954107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err="1" smtClean="0"/>
              <a:t>Templo</a:t>
            </a:r>
            <a:r>
              <a:rPr lang="cs-CZ" sz="2800" b="1" dirty="0" smtClean="0"/>
              <a:t> </a:t>
            </a:r>
            <a:r>
              <a:rPr lang="cs-CZ" sz="2800" b="1" dirty="0" err="1" smtClean="0"/>
              <a:t>Mayor</a:t>
            </a:r>
            <a:r>
              <a:rPr lang="cs-CZ" sz="2800" b="1" dirty="0" smtClean="0"/>
              <a:t> – hlavní chrámový komplex zasvěcený aztéckému bohu války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xmlns="" val="1543575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23528" y="1340768"/>
            <a:ext cx="8424936" cy="5400599"/>
          </a:xfrm>
        </p:spPr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  <a:defRPr/>
            </a:pPr>
            <a:endParaRPr lang="cs-CZ" sz="1800" dirty="0">
              <a:latin typeface="+mj-lt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  <a:defRPr/>
            </a:pPr>
            <a:r>
              <a:rPr lang="cs-CZ" sz="1800" dirty="0">
                <a:solidFill>
                  <a:schemeClr val="tx2"/>
                </a:solidFill>
                <a:latin typeface="+mj-lt"/>
              </a:rPr>
              <a:t>Název školy:	Základní škola Městec Králové</a:t>
            </a: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  <a:defRPr/>
            </a:pPr>
            <a:endParaRPr lang="cs-CZ" sz="1800" dirty="0">
              <a:solidFill>
                <a:schemeClr val="tx2"/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  <a:defRPr/>
            </a:pPr>
            <a:r>
              <a:rPr lang="cs-CZ" sz="1800" dirty="0">
                <a:solidFill>
                  <a:schemeClr val="tx2"/>
                </a:solidFill>
                <a:latin typeface="+mj-lt"/>
              </a:rPr>
              <a:t>Autor:	</a:t>
            </a:r>
            <a:r>
              <a:rPr lang="cs-CZ" sz="1800" dirty="0" smtClean="0">
                <a:solidFill>
                  <a:schemeClr val="tx2"/>
                </a:solidFill>
                <a:latin typeface="+mj-lt"/>
              </a:rPr>
              <a:t>Ing. Eva </a:t>
            </a:r>
            <a:r>
              <a:rPr lang="cs-CZ" sz="1800" dirty="0" err="1" smtClean="0">
                <a:solidFill>
                  <a:schemeClr val="tx2"/>
                </a:solidFill>
                <a:latin typeface="+mj-lt"/>
              </a:rPr>
              <a:t>Khorelová</a:t>
            </a:r>
            <a:endParaRPr lang="cs-CZ" sz="1800" dirty="0" smtClean="0">
              <a:solidFill>
                <a:schemeClr val="tx2"/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  <a:defRPr/>
            </a:pPr>
            <a:endParaRPr lang="cs-CZ" sz="1800" dirty="0">
              <a:solidFill>
                <a:schemeClr val="tx2"/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  <a:defRPr/>
            </a:pPr>
            <a:r>
              <a:rPr lang="cs-CZ" sz="1800" dirty="0">
                <a:solidFill>
                  <a:schemeClr val="tx2"/>
                </a:solidFill>
                <a:latin typeface="+mj-lt"/>
              </a:rPr>
              <a:t>Název:	</a:t>
            </a:r>
            <a:r>
              <a:rPr lang="cs-CZ" sz="1800" dirty="0" smtClean="0">
                <a:solidFill>
                  <a:schemeClr val="tx2"/>
                </a:solidFill>
                <a:latin typeface="+mj-lt"/>
              </a:rPr>
              <a:t>VY_32_INOVACE_05_Z7</a:t>
            </a:r>
            <a:endParaRPr lang="cs-CZ" sz="1800" dirty="0">
              <a:solidFill>
                <a:schemeClr val="tx2"/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  <a:defRPr/>
            </a:pPr>
            <a:endParaRPr lang="cs-CZ" sz="1800" dirty="0">
              <a:solidFill>
                <a:schemeClr val="tx2"/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  <a:defRPr/>
            </a:pPr>
            <a:r>
              <a:rPr lang="cs-CZ" sz="1800" dirty="0">
                <a:solidFill>
                  <a:schemeClr val="tx2"/>
                </a:solidFill>
                <a:latin typeface="+mj-lt"/>
              </a:rPr>
              <a:t>Číslo projektu:	CZ.1.07/1.4.00/21.2313</a:t>
            </a: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  <a:defRPr/>
            </a:pPr>
            <a:endParaRPr lang="cs-CZ" sz="1800" dirty="0">
              <a:solidFill>
                <a:schemeClr val="tx2"/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  <a:defRPr/>
            </a:pPr>
            <a:r>
              <a:rPr lang="cs-CZ" sz="1800" dirty="0">
                <a:solidFill>
                  <a:schemeClr val="tx2"/>
                </a:solidFill>
                <a:latin typeface="+mj-lt"/>
              </a:rPr>
              <a:t>Téma:	</a:t>
            </a:r>
            <a:r>
              <a:rPr lang="cs-CZ" sz="1800" dirty="0" smtClean="0">
                <a:solidFill>
                  <a:schemeClr val="tx2"/>
                </a:solidFill>
                <a:latin typeface="+mj-lt"/>
              </a:rPr>
              <a:t>Mexiko</a:t>
            </a:r>
            <a:endParaRPr lang="cs-CZ" sz="1800" dirty="0">
              <a:solidFill>
                <a:schemeClr val="tx2"/>
              </a:solidFill>
              <a:latin typeface="+mj-lt"/>
            </a:endParaRPr>
          </a:p>
          <a:p>
            <a:pPr marL="2330450" indent="-2330450" eaLnBrk="1" hangingPunct="1">
              <a:lnSpc>
                <a:spcPct val="90000"/>
              </a:lnSpc>
              <a:buFontTx/>
              <a:buNone/>
              <a:defRPr/>
            </a:pPr>
            <a:endParaRPr lang="cs-CZ" sz="1800" dirty="0" smtClean="0">
              <a:solidFill>
                <a:schemeClr val="tx2"/>
              </a:solidFill>
              <a:latin typeface="+mj-lt"/>
            </a:endParaRPr>
          </a:p>
          <a:p>
            <a:pPr marL="2330450" indent="-2330450" eaLnBrk="1" hangingPunct="1">
              <a:lnSpc>
                <a:spcPct val="90000"/>
              </a:lnSpc>
              <a:buFontTx/>
              <a:buNone/>
              <a:defRPr/>
            </a:pPr>
            <a:r>
              <a:rPr lang="cs-CZ" sz="1800" dirty="0" smtClean="0">
                <a:solidFill>
                  <a:schemeClr val="tx2"/>
                </a:solidFill>
                <a:latin typeface="+mj-lt"/>
              </a:rPr>
              <a:t>Anotace</a:t>
            </a:r>
            <a:r>
              <a:rPr lang="cs-CZ" sz="1800" dirty="0">
                <a:solidFill>
                  <a:schemeClr val="tx2"/>
                </a:solidFill>
                <a:latin typeface="+mj-lt"/>
              </a:rPr>
              <a:t>:	</a:t>
            </a:r>
            <a:r>
              <a:rPr lang="cs-CZ" sz="1800" dirty="0" smtClean="0">
                <a:solidFill>
                  <a:schemeClr val="tx2"/>
                </a:solidFill>
                <a:latin typeface="+mj-lt"/>
              </a:rPr>
              <a:t>Výuková prezentace s rozsáhlou obrazovou přílohou, vhodné použít s PL č.6</a:t>
            </a:r>
          </a:p>
          <a:p>
            <a:pPr marL="2330450" indent="-2330450" eaLnBrk="1" hangingPunct="1">
              <a:lnSpc>
                <a:spcPct val="90000"/>
              </a:lnSpc>
              <a:buFontTx/>
              <a:buNone/>
              <a:defRPr/>
            </a:pPr>
            <a:r>
              <a:rPr lang="cs-CZ" sz="1800" dirty="0">
                <a:solidFill>
                  <a:schemeClr val="tx2"/>
                </a:solidFill>
                <a:latin typeface="+mj-lt"/>
              </a:rPr>
              <a:t>	</a:t>
            </a:r>
            <a:endParaRPr lang="cs-CZ" sz="1800" dirty="0" smtClean="0">
              <a:solidFill>
                <a:schemeClr val="tx2"/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0450" algn="l"/>
              </a:tabLst>
              <a:defRPr/>
            </a:pPr>
            <a:r>
              <a:rPr lang="cs-CZ" sz="1800" dirty="0" smtClean="0">
                <a:solidFill>
                  <a:schemeClr val="tx2"/>
                </a:solidFill>
                <a:latin typeface="+mj-lt"/>
              </a:rPr>
              <a:t>Datum dokončení:</a:t>
            </a:r>
            <a:r>
              <a:rPr lang="cs-CZ" sz="1800" dirty="0">
                <a:solidFill>
                  <a:schemeClr val="tx2"/>
                </a:solidFill>
                <a:latin typeface="+mj-lt"/>
              </a:rPr>
              <a:t>	</a:t>
            </a:r>
            <a:r>
              <a:rPr lang="cs-CZ" sz="1800" dirty="0" smtClean="0">
                <a:solidFill>
                  <a:schemeClr val="tx2"/>
                </a:solidFill>
                <a:latin typeface="+mj-lt"/>
              </a:rPr>
              <a:t>27. 10. 2012</a:t>
            </a:r>
            <a:endParaRPr lang="cs-CZ" sz="1800" dirty="0">
              <a:solidFill>
                <a:schemeClr val="tx2"/>
              </a:solidFill>
              <a:latin typeface="+mj-lt"/>
            </a:endParaRPr>
          </a:p>
        </p:txBody>
      </p:sp>
      <p:pic>
        <p:nvPicPr>
          <p:cNvPr id="3075" name="Picture 4"/>
          <p:cNvPicPr>
            <a:picLocks noGrp="1" noChangeAspect="1" noChangeArrowheads="1"/>
          </p:cNvPicPr>
          <p:nvPr>
            <p:ph type="title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323528" y="260648"/>
            <a:ext cx="8424936" cy="1143000"/>
          </a:xfrm>
        </p:spPr>
      </p:pic>
    </p:spTree>
    <p:extLst>
      <p:ext uri="{BB962C8B-B14F-4D97-AF65-F5344CB8AC3E}">
        <p14:creationId xmlns:p14="http://schemas.microsoft.com/office/powerpoint/2010/main" xmlns="" val="2881632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Ucitel\Desktop\Mexiko\0099 Aztécký kamenný kalendář váha 24t a prům. 3,6m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64095" y="1142747"/>
            <a:ext cx="7620337" cy="5715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827584" y="188640"/>
            <a:ext cx="7656848" cy="954107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Kamenný aztécký kalendář – průměr 3,6 m, váha 24 tun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xmlns="" val="898288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Ucitel\Desktop\Mexiko\0116 pohřební maska  Palenqu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08886" y="773883"/>
            <a:ext cx="8098843" cy="6074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608885" y="260648"/>
            <a:ext cx="8098843" cy="52322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Pohřební maska z </a:t>
            </a:r>
            <a:r>
              <a:rPr lang="cs-CZ" sz="2800" b="1" dirty="0" err="1" smtClean="0"/>
              <a:t>Palenque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xmlns="" val="3855894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citel\Desktop\Mexiko\0078 rekonstrukce průčelí Quetzalcoatlova palác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11560" y="807736"/>
            <a:ext cx="8100392" cy="6075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611560" y="116632"/>
            <a:ext cx="8100392" cy="954107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Rekonstrukce průčelí </a:t>
            </a:r>
            <a:r>
              <a:rPr lang="cs-CZ" sz="2800" b="1" dirty="0" err="1" smtClean="0"/>
              <a:t>Quetzalcoaltova</a:t>
            </a:r>
            <a:r>
              <a:rPr lang="cs-CZ" sz="2800" b="1" dirty="0" smtClean="0"/>
              <a:t> paláce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xmlns="" val="2596563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citel\Desktop\Mexiko\0109 čelenka krále Pakala péra z ptáka  Quatzal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08072" y="736593"/>
            <a:ext cx="8244408" cy="6183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0" y="188640"/>
            <a:ext cx="9144000" cy="52322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Čelenka krále </a:t>
            </a:r>
            <a:r>
              <a:rPr lang="cs-CZ" sz="2800" b="1" dirty="0" err="1" smtClean="0"/>
              <a:t>Pakala</a:t>
            </a:r>
            <a:r>
              <a:rPr lang="cs-CZ" sz="2800" b="1" dirty="0" smtClean="0"/>
              <a:t> z peří ptáka </a:t>
            </a:r>
            <a:r>
              <a:rPr lang="cs-CZ" sz="2800" b="1" dirty="0" err="1" smtClean="0"/>
              <a:t>quetzala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xmlns="" val="628441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076056" y="1605323"/>
            <a:ext cx="3744416" cy="5259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323528" y="188640"/>
            <a:ext cx="8496944" cy="138499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Kvesal chocholatý je dnes ohrožený druh žijící v mlžných horských lesích Střední Ameriky</a:t>
            </a:r>
            <a:endParaRPr lang="cs-CZ" sz="2800" b="1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23528" y="1573634"/>
            <a:ext cx="3528392" cy="5267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bdélník 2"/>
          <p:cNvSpPr/>
          <p:nvPr/>
        </p:nvSpPr>
        <p:spPr>
          <a:xfrm>
            <a:off x="5062204" y="6525780"/>
            <a:ext cx="3758268" cy="33855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s-CZ" sz="800" dirty="0" err="1" smtClean="0">
                <a:solidFill>
                  <a:srgbClr val="000000"/>
                </a:solidFill>
                <a:latin typeface="Arial" charset="0"/>
              </a:rPr>
              <a:t>Jiki</a:t>
            </a:r>
            <a:r>
              <a:rPr lang="cs-CZ" sz="800" dirty="0" smtClean="0">
                <a:solidFill>
                  <a:srgbClr val="000000"/>
                </a:solidFill>
                <a:latin typeface="Arial" charset="0"/>
              </a:rPr>
              <a:t>, </a:t>
            </a:r>
            <a:r>
              <a:rPr lang="cs-CZ" sz="800" dirty="0">
                <a:solidFill>
                  <a:srgbClr val="000000"/>
                </a:solidFill>
                <a:latin typeface="Arial" charset="0"/>
              </a:rPr>
              <a:t>[cit. 2012-10-08], dostupné  pod licencí </a:t>
            </a:r>
            <a:r>
              <a:rPr lang="cs-CZ" sz="800" dirty="0" err="1">
                <a:solidFill>
                  <a:srgbClr val="000000"/>
                </a:solidFill>
                <a:latin typeface="Arial" charset="0"/>
              </a:rPr>
              <a:t>Creative</a:t>
            </a:r>
            <a:r>
              <a:rPr lang="cs-CZ" sz="800" dirty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cs-CZ" sz="800" dirty="0" err="1">
                <a:solidFill>
                  <a:srgbClr val="000000"/>
                </a:solidFill>
                <a:latin typeface="Arial" charset="0"/>
              </a:rPr>
              <a:t>Commons</a:t>
            </a:r>
            <a:r>
              <a:rPr lang="cs-CZ" sz="800" dirty="0">
                <a:solidFill>
                  <a:srgbClr val="000000"/>
                </a:solidFill>
                <a:latin typeface="Arial" charset="0"/>
              </a:rPr>
              <a:t> na www: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s-CZ" sz="800" dirty="0">
                <a:hlinkClick r:id="rId4"/>
              </a:rPr>
              <a:t>http://cs.wikipedia.org/wiki/Soubor:Quetzal4.jpg</a:t>
            </a:r>
            <a:endParaRPr lang="cs-CZ" sz="8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323528" y="6502466"/>
            <a:ext cx="3948322" cy="33855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s-CZ" sz="800" dirty="0" err="1" smtClean="0">
                <a:solidFill>
                  <a:srgbClr val="000000"/>
                </a:solidFill>
                <a:latin typeface="Arial" charset="0"/>
              </a:rPr>
              <a:t>Steve</a:t>
            </a:r>
            <a:r>
              <a:rPr lang="cs-CZ" sz="800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cs-CZ" sz="800" dirty="0" err="1" smtClean="0">
                <a:solidFill>
                  <a:srgbClr val="000000"/>
                </a:solidFill>
                <a:latin typeface="Arial" charset="0"/>
              </a:rPr>
              <a:t>Bird</a:t>
            </a:r>
            <a:r>
              <a:rPr lang="cs-CZ" sz="800" dirty="0" smtClean="0">
                <a:solidFill>
                  <a:srgbClr val="000000"/>
                </a:solidFill>
                <a:latin typeface="Arial" charset="0"/>
              </a:rPr>
              <a:t>, </a:t>
            </a:r>
            <a:r>
              <a:rPr lang="cs-CZ" sz="800" dirty="0">
                <a:solidFill>
                  <a:srgbClr val="000000"/>
                </a:solidFill>
                <a:latin typeface="Arial" charset="0"/>
              </a:rPr>
              <a:t>[cit. 2012-10-08], dostupné  pod licencí </a:t>
            </a:r>
            <a:r>
              <a:rPr lang="cs-CZ" sz="800" dirty="0" err="1">
                <a:solidFill>
                  <a:srgbClr val="000000"/>
                </a:solidFill>
                <a:latin typeface="Arial" charset="0"/>
              </a:rPr>
              <a:t>Creative</a:t>
            </a:r>
            <a:r>
              <a:rPr lang="cs-CZ" sz="800" dirty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cs-CZ" sz="800" dirty="0" err="1">
                <a:solidFill>
                  <a:srgbClr val="000000"/>
                </a:solidFill>
                <a:latin typeface="Arial" charset="0"/>
              </a:rPr>
              <a:t>Commons</a:t>
            </a:r>
            <a:r>
              <a:rPr lang="cs-CZ" sz="800" dirty="0">
                <a:solidFill>
                  <a:srgbClr val="000000"/>
                </a:solidFill>
                <a:latin typeface="Arial" charset="0"/>
              </a:rPr>
              <a:t> na www: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s-CZ" sz="800" dirty="0">
                <a:hlinkClick r:id="rId5"/>
              </a:rPr>
              <a:t>http://cs.wikipedia.org/wiki/Soubor:ResplendentQuetzal.jpg</a:t>
            </a:r>
            <a:endParaRPr lang="cs-CZ" sz="800" dirty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8310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citel\Desktop\Mexiko\0095 nádoba na zrní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22312" y="711166"/>
            <a:ext cx="8207896" cy="6155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522312" y="215062"/>
            <a:ext cx="8207896" cy="52322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Nádoba na zrní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xmlns="" val="390994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citel\Desktop\Mexiko\0117 hlava mladíka  Chrám nápisů Palenqu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39552" y="728700"/>
            <a:ext cx="8172400" cy="612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539552" y="260648"/>
            <a:ext cx="8172400" cy="52322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Hlavy mladíků z naleziště v </a:t>
            </a:r>
            <a:r>
              <a:rPr lang="cs-CZ" sz="2800" b="1" dirty="0" err="1" smtClean="0"/>
              <a:t>Palenque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xmlns="" val="2569650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Ucitel\Desktop\Mexiko\0127 Quetzalcoatlova paramid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86179" y="836712"/>
            <a:ext cx="7892392" cy="5919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1" y="313491"/>
            <a:ext cx="9143999" cy="954107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err="1" smtClean="0"/>
              <a:t>Quetzalcoatlova</a:t>
            </a:r>
            <a:r>
              <a:rPr lang="cs-CZ" sz="2800" b="1" dirty="0" smtClean="0"/>
              <a:t> pyramida v </a:t>
            </a:r>
            <a:r>
              <a:rPr lang="cs-CZ" sz="2800" b="1" dirty="0" err="1" smtClean="0"/>
              <a:t>Teotihuacánu</a:t>
            </a:r>
            <a:r>
              <a:rPr lang="cs-CZ" sz="2800" b="1" dirty="0" smtClean="0"/>
              <a:t>, 50 km SV od hlavního města</a:t>
            </a:r>
            <a:endParaRPr lang="cs-CZ" sz="2800" b="1" dirty="0"/>
          </a:p>
        </p:txBody>
      </p:sp>
      <p:pic>
        <p:nvPicPr>
          <p:cNvPr id="11267" name="Picture 3" descr="C:\Users\Ucitel\AppData\Local\Microsoft\Windows\Temporary Internet Files\Content.IE5\P2NILCXW\MC900438903[1]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028384" y="930782"/>
            <a:ext cx="897606" cy="673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0286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Ucitel\Desktop\Mexiko\0136b postavena roku 100 nl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99592" y="1052736"/>
            <a:ext cx="7740352" cy="580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899592" y="106820"/>
            <a:ext cx="7740352" cy="954107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Pyramida Slunce v </a:t>
            </a:r>
            <a:r>
              <a:rPr lang="cs-CZ" sz="2800" b="1" dirty="0" err="1" smtClean="0"/>
              <a:t>Teotihuacánu</a:t>
            </a:r>
            <a:r>
              <a:rPr lang="cs-CZ" sz="2800" b="1" dirty="0" smtClean="0"/>
              <a:t> pochází z roku 100 n.l.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xmlns="" val="499320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Ucitel\Desktop\Mexiko\0141 Pyramida Měsíc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27584" y="971346"/>
            <a:ext cx="7848872" cy="5886654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</p:pic>
      <p:sp>
        <p:nvSpPr>
          <p:cNvPr id="2" name="TextovéPole 1"/>
          <p:cNvSpPr txBox="1"/>
          <p:nvPr/>
        </p:nvSpPr>
        <p:spPr>
          <a:xfrm>
            <a:off x="827584" y="476672"/>
            <a:ext cx="7848872" cy="52322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Pyramida Měsíce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xmlns="" val="83541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POKYNY K PRÁCI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807361"/>
            <a:ext cx="7704856" cy="4573967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cs-CZ" sz="2800" dirty="0" smtClean="0"/>
              <a:t>Průběžně si doplňujte pracovní list – Mexiko, který si nalepíte do </a:t>
            </a:r>
            <a:r>
              <a:rPr lang="cs-CZ" sz="2800" dirty="0" smtClean="0"/>
              <a:t>sešitu</a:t>
            </a:r>
          </a:p>
          <a:p>
            <a:pPr>
              <a:buNone/>
            </a:pPr>
            <a:r>
              <a:rPr lang="cs-CZ" sz="2800" dirty="0" smtClean="0"/>
              <a:t> </a:t>
            </a:r>
            <a:r>
              <a:rPr lang="cs-CZ" sz="2800" dirty="0" smtClean="0"/>
              <a:t> </a:t>
            </a:r>
            <a:r>
              <a:rPr lang="cs-CZ" sz="2800" dirty="0" smtClean="0"/>
              <a:t> </a:t>
            </a:r>
            <a:r>
              <a:rPr lang="cs-CZ" sz="2800" dirty="0" smtClean="0"/>
              <a:t>a poslouží vám jako zápis.</a:t>
            </a:r>
          </a:p>
          <a:p>
            <a:pPr>
              <a:buFont typeface="Wingdings" pitchFamily="2" charset="2"/>
              <a:buChar char="§"/>
            </a:pPr>
            <a:r>
              <a:rPr lang="cs-CZ" sz="2800" dirty="0" smtClean="0"/>
              <a:t>Pro řešení některých úloh použijte příslušnou mapu v atlase Ameriky.</a:t>
            </a:r>
          </a:p>
          <a:p>
            <a:pPr>
              <a:buFont typeface="Wingdings" pitchFamily="2" charset="2"/>
              <a:buChar char="§"/>
            </a:pPr>
            <a:r>
              <a:rPr lang="cs-CZ" sz="2800" dirty="0" smtClean="0"/>
              <a:t>Více informací k danému tématu získáte </a:t>
            </a:r>
            <a:r>
              <a:rPr lang="cs-CZ" sz="2800" dirty="0" err="1" smtClean="0"/>
              <a:t>rozkliknutím</a:t>
            </a:r>
            <a:r>
              <a:rPr lang="cs-CZ" sz="2800" dirty="0" smtClean="0"/>
              <a:t> odkazu pod ikonou </a:t>
            </a:r>
            <a:r>
              <a:rPr lang="cs-CZ" dirty="0" smtClean="0"/>
              <a:t>               .</a:t>
            </a:r>
            <a:endParaRPr lang="cs-CZ" dirty="0"/>
          </a:p>
        </p:txBody>
      </p:sp>
      <p:pic>
        <p:nvPicPr>
          <p:cNvPr id="6" name="Picture 3" descr="C:\Users\Ucitel\AppData\Local\Microsoft\Windows\Temporary Internet Files\Content.IE5\P2NILCXW\MC900438903[1]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956376" y="4974425"/>
            <a:ext cx="753590" cy="565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773862" y="2276872"/>
            <a:ext cx="936104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883897" y="3717032"/>
            <a:ext cx="787728" cy="787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69330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899592" y="260648"/>
            <a:ext cx="7125113" cy="924475"/>
          </a:xfrm>
          <a:solidFill>
            <a:schemeClr val="accent5">
              <a:lumMod val="75000"/>
            </a:schemeClr>
          </a:solidFill>
        </p:spPr>
        <p:txBody>
          <a:bodyPr/>
          <a:lstStyle/>
          <a:p>
            <a:pPr algn="ctr"/>
            <a:r>
              <a:rPr lang="cs-CZ" b="1" dirty="0" smtClean="0"/>
              <a:t>Ekonomika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179512" y="1556792"/>
            <a:ext cx="8784976" cy="5301208"/>
          </a:xfrm>
        </p:spPr>
        <p:txBody>
          <a:bodyPr>
            <a:normAutofit fontScale="77500" lnSpcReduction="20000"/>
          </a:bodyPr>
          <a:lstStyle/>
          <a:p>
            <a:pPr>
              <a:buFont typeface="Wingdings" pitchFamily="2" charset="2"/>
              <a:buChar char="§"/>
            </a:pPr>
            <a:r>
              <a:rPr lang="cs-CZ" sz="4000" dirty="0" smtClean="0"/>
              <a:t>Mexiko, USA a Kanada jsou členy organizace </a:t>
            </a:r>
            <a:r>
              <a:rPr lang="cs-CZ" sz="4000" b="1" dirty="0" smtClean="0"/>
              <a:t>NAFTA</a:t>
            </a:r>
            <a:r>
              <a:rPr lang="cs-CZ" sz="4000" dirty="0" smtClean="0"/>
              <a:t>, Severoamerického sdružení volného obchodu. </a:t>
            </a:r>
          </a:p>
          <a:p>
            <a:pPr>
              <a:buFont typeface="Wingdings" pitchFamily="2" charset="2"/>
              <a:buChar char="§"/>
            </a:pPr>
            <a:r>
              <a:rPr lang="cs-CZ" sz="4000" dirty="0" smtClean="0"/>
              <a:t>Mexiko má zásoby </a:t>
            </a:r>
            <a:r>
              <a:rPr lang="cs-CZ" sz="4000" b="1" dirty="0" smtClean="0"/>
              <a:t>ropy, zemního plynu, stříbra, zlata, mědi, železa, uranu </a:t>
            </a:r>
            <a:r>
              <a:rPr lang="cs-CZ" sz="4000" dirty="0" smtClean="0"/>
              <a:t>atd.</a:t>
            </a:r>
          </a:p>
          <a:p>
            <a:pPr>
              <a:buFont typeface="Wingdings" pitchFamily="2" charset="2"/>
              <a:buChar char="§"/>
            </a:pPr>
            <a:r>
              <a:rPr lang="cs-CZ" sz="4000" dirty="0" smtClean="0"/>
              <a:t>Rozvinutý je průmysl </a:t>
            </a:r>
            <a:r>
              <a:rPr lang="cs-CZ" sz="4000" b="1" dirty="0" smtClean="0"/>
              <a:t>chemický, strojírenský, potravinářský a textilní</a:t>
            </a:r>
            <a:r>
              <a:rPr lang="cs-CZ" sz="4000" dirty="0" smtClean="0"/>
              <a:t>.</a:t>
            </a:r>
          </a:p>
          <a:p>
            <a:pPr>
              <a:buFont typeface="Wingdings" pitchFamily="2" charset="2"/>
              <a:buChar char="§"/>
            </a:pPr>
            <a:r>
              <a:rPr lang="cs-CZ" sz="4000" dirty="0" smtClean="0"/>
              <a:t>Zemědělství produkuje </a:t>
            </a:r>
            <a:r>
              <a:rPr lang="cs-CZ" sz="4000" b="1" dirty="0" smtClean="0"/>
              <a:t>pšenici, kukuřici, fazole, sóju, bavlník, cukrovou třtinu, ananas, kávu, kakao.</a:t>
            </a:r>
          </a:p>
          <a:p>
            <a:endParaRPr lang="cs-CZ" dirty="0"/>
          </a:p>
        </p:txBody>
      </p:sp>
      <p:pic>
        <p:nvPicPr>
          <p:cNvPr id="5" name="Picture 3" descr="C:\Users\Ucitel\AppData\Local\Microsoft\Windows\Temporary Internet Files\Content.IE5\P2NILCXW\MC900438903[1]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524328" y="2283452"/>
            <a:ext cx="753590" cy="565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372200" y="332656"/>
            <a:ext cx="936104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1334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921237" y="1123846"/>
            <a:ext cx="7620000" cy="570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683568" y="188640"/>
            <a:ext cx="8068836" cy="954107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Silniční mapa severní části Mexika dokládá propojenost s USA</a:t>
            </a:r>
            <a:endParaRPr lang="cs-CZ" sz="2800" b="1" dirty="0"/>
          </a:p>
        </p:txBody>
      </p:sp>
      <p:sp>
        <p:nvSpPr>
          <p:cNvPr id="2" name="Obdélník 1"/>
          <p:cNvSpPr/>
          <p:nvPr/>
        </p:nvSpPr>
        <p:spPr>
          <a:xfrm>
            <a:off x="907986" y="6362713"/>
            <a:ext cx="76200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s-CZ" sz="1200" dirty="0" err="1" smtClean="0">
                <a:solidFill>
                  <a:srgbClr val="000000"/>
                </a:solidFill>
                <a:latin typeface="Arial" charset="0"/>
              </a:rPr>
              <a:t>Larsinio</a:t>
            </a:r>
            <a:r>
              <a:rPr lang="cs-CZ" sz="1200" dirty="0" smtClean="0">
                <a:solidFill>
                  <a:srgbClr val="000000"/>
                </a:solidFill>
                <a:latin typeface="Arial" charset="0"/>
              </a:rPr>
              <a:t>, </a:t>
            </a:r>
            <a:r>
              <a:rPr lang="cs-CZ" sz="1200" dirty="0">
                <a:solidFill>
                  <a:srgbClr val="000000"/>
                </a:solidFill>
                <a:latin typeface="Arial" charset="0"/>
              </a:rPr>
              <a:t>[cit. 2012-10-08], dostupné  pod licencí </a:t>
            </a:r>
            <a:r>
              <a:rPr lang="cs-CZ" sz="1200" dirty="0" err="1">
                <a:solidFill>
                  <a:srgbClr val="000000"/>
                </a:solidFill>
                <a:latin typeface="Arial" charset="0"/>
              </a:rPr>
              <a:t>Creative</a:t>
            </a:r>
            <a:r>
              <a:rPr lang="cs-CZ" sz="1200" dirty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cs-CZ" sz="1200" dirty="0" err="1">
                <a:solidFill>
                  <a:srgbClr val="000000"/>
                </a:solidFill>
                <a:latin typeface="Arial" charset="0"/>
              </a:rPr>
              <a:t>Commons</a:t>
            </a:r>
            <a:r>
              <a:rPr lang="cs-CZ" sz="1200" dirty="0">
                <a:solidFill>
                  <a:srgbClr val="000000"/>
                </a:solidFill>
                <a:latin typeface="Arial" charset="0"/>
              </a:rPr>
              <a:t> na www: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s-CZ" sz="1200" dirty="0">
                <a:hlinkClick r:id="rId3"/>
              </a:rPr>
              <a:t>http://commons.wikimedia.org/wiki/File:Us-mexico-border.jpg</a:t>
            </a:r>
            <a:endParaRPr lang="cs-CZ" sz="1200" dirty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9865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Ucitel\Desktop\Mexiko\0160 cestou směr Popocatepetl panáci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11559" y="715634"/>
            <a:ext cx="8219292" cy="6164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603746" y="177025"/>
            <a:ext cx="8219291" cy="52322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Obilné pole v centrální části Mexika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xmlns="" val="3264993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citel\Desktop\Ekvádor\00848 - cestou do Guayaquilu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55576" y="1061864"/>
            <a:ext cx="7740352" cy="580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755576" y="188640"/>
            <a:ext cx="7740352" cy="954107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Plody kakaovníku </a:t>
            </a:r>
            <a:r>
              <a:rPr lang="cs-CZ" sz="2800" b="1" dirty="0"/>
              <a:t>r</a:t>
            </a:r>
            <a:r>
              <a:rPr lang="cs-CZ" sz="2800" b="1" dirty="0" smtClean="0"/>
              <a:t>ostou na </a:t>
            </a:r>
            <a:r>
              <a:rPr lang="cs-CZ" sz="2800" b="1" dirty="0" smtClean="0"/>
              <a:t>kmeni</a:t>
            </a:r>
          </a:p>
          <a:p>
            <a:pPr algn="ctr"/>
            <a:r>
              <a:rPr lang="cs-CZ" sz="2800" b="1" dirty="0" smtClean="0"/>
              <a:t> </a:t>
            </a:r>
            <a:r>
              <a:rPr lang="cs-CZ" sz="2800" b="1" dirty="0" smtClean="0"/>
              <a:t>a silných větvích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xmlns="" val="200680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Ucitel\Desktop\Mexiko\0182b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73832" y="1160748"/>
            <a:ext cx="7596336" cy="5697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773832" y="186932"/>
            <a:ext cx="7596336" cy="954107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Keramika vyráběná ve městě Puebla, 4. největším v Mexiku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xmlns="" val="277282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Ucitel\Desktop\Mexiko\0276g pole agáv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79621" y="1142747"/>
            <a:ext cx="7654457" cy="5740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899592" y="188640"/>
            <a:ext cx="7634486" cy="954107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Modrá agáve se pěstuje na polích, poté se z něj pálí </a:t>
            </a:r>
            <a:r>
              <a:rPr lang="cs-CZ" sz="2800" b="1" dirty="0" err="1" smtClean="0"/>
              <a:t>tequila</a:t>
            </a:r>
            <a:endParaRPr lang="cs-CZ" sz="2800" b="1" dirty="0">
              <a:solidFill>
                <a:srgbClr val="FFFF00"/>
              </a:solidFill>
            </a:endParaRPr>
          </a:p>
        </p:txBody>
      </p:sp>
      <p:pic>
        <p:nvPicPr>
          <p:cNvPr id="4" name="Picture 3" descr="C:\Users\Ucitel\AppData\Local\Microsoft\Windows\Temporary Internet Files\Content.IE5\P2NILCXW\MC900438903[1]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780488" y="859971"/>
            <a:ext cx="753590" cy="565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12725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Ucitel\Desktop\Mexiko\0271 osekaná agáve před zpracováním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04056" y="620688"/>
            <a:ext cx="8316416" cy="623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504056" y="188640"/>
            <a:ext cx="8316416" cy="52322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Agáve před zpracováním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xmlns="" val="3692494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Ucitel\Desktop\Mexiko\0272 mlýn na drcení vyuzených listů agáv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39552" y="674694"/>
            <a:ext cx="8244408" cy="6183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539552" y="188640"/>
            <a:ext cx="8244408" cy="52322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Lisování šťávy z agáve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xmlns="" val="583986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Ucitel\Desktop\Mexiko\0275 výrobna mezcalu a tequily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99592" y="1295382"/>
            <a:ext cx="7416824" cy="5562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899592" y="332656"/>
            <a:ext cx="7416824" cy="954107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Na freskách ve výrobně </a:t>
            </a:r>
            <a:r>
              <a:rPr lang="cs-CZ" sz="2800" b="1" dirty="0" err="1" smtClean="0"/>
              <a:t>mezcalu</a:t>
            </a:r>
            <a:r>
              <a:rPr lang="cs-CZ" sz="2800" b="1" dirty="0" smtClean="0"/>
              <a:t> </a:t>
            </a:r>
            <a:r>
              <a:rPr lang="cs-CZ" sz="2800" b="1" dirty="0" smtClean="0"/>
              <a:t>a </a:t>
            </a:r>
            <a:r>
              <a:rPr lang="cs-CZ" sz="2800" b="1" dirty="0" err="1" smtClean="0"/>
              <a:t>tequily</a:t>
            </a:r>
            <a:r>
              <a:rPr lang="cs-CZ" sz="2800" b="1" dirty="0" smtClean="0"/>
              <a:t> je znázorněn proces výroby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xmlns="" val="1089495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citel\Desktop\Mexiko\0174 Puebla čtvrté největší město v Mexicu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11560" y="890718"/>
            <a:ext cx="7956376" cy="5967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611560" y="260648"/>
            <a:ext cx="7956376" cy="954107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Koloniální architektura ve městě Puebla</a:t>
            </a:r>
            <a:endParaRPr lang="cs-CZ" sz="2800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174072" y="343837"/>
            <a:ext cx="787728" cy="787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02575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662507" y="6396335"/>
            <a:ext cx="788462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s-CZ" sz="1200" dirty="0" err="1" smtClean="0">
                <a:solidFill>
                  <a:srgbClr val="000000"/>
                </a:solidFill>
                <a:latin typeface="Arial" charset="0"/>
              </a:rPr>
              <a:t>Aktron</a:t>
            </a:r>
            <a:r>
              <a:rPr lang="cs-CZ" sz="1200" dirty="0" smtClean="0">
                <a:solidFill>
                  <a:srgbClr val="000000"/>
                </a:solidFill>
                <a:latin typeface="Arial" charset="0"/>
              </a:rPr>
              <a:t>, </a:t>
            </a:r>
            <a:r>
              <a:rPr lang="cs-CZ" sz="1200" dirty="0">
                <a:solidFill>
                  <a:srgbClr val="000000"/>
                </a:solidFill>
                <a:latin typeface="Arial" charset="0"/>
              </a:rPr>
              <a:t>[cit. 2012-10-08], dostupné  pod licencí </a:t>
            </a:r>
            <a:r>
              <a:rPr lang="cs-CZ" sz="1200" dirty="0" err="1">
                <a:solidFill>
                  <a:srgbClr val="000000"/>
                </a:solidFill>
                <a:latin typeface="Arial" charset="0"/>
              </a:rPr>
              <a:t>Creative</a:t>
            </a:r>
            <a:r>
              <a:rPr lang="cs-CZ" sz="1200" dirty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cs-CZ" sz="1200" dirty="0" err="1">
                <a:solidFill>
                  <a:srgbClr val="000000"/>
                </a:solidFill>
                <a:latin typeface="Arial" charset="0"/>
              </a:rPr>
              <a:t>Commons</a:t>
            </a:r>
            <a:r>
              <a:rPr lang="cs-CZ" sz="1200" dirty="0">
                <a:solidFill>
                  <a:srgbClr val="000000"/>
                </a:solidFill>
                <a:latin typeface="Arial" charset="0"/>
              </a:rPr>
              <a:t> na www: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s-CZ" sz="1200" dirty="0">
                <a:hlinkClick r:id="rId2"/>
              </a:rPr>
              <a:t>http://commons.wikimedia.org/wiki/File:Mexick%C3%BD_pah%C3%BDl.png</a:t>
            </a:r>
            <a:endParaRPr lang="cs-CZ" sz="1200" dirty="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5126" name="Picture 6" descr="File:Mexický pahý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62507" y="989439"/>
            <a:ext cx="7884620" cy="538567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</p:pic>
      <p:sp>
        <p:nvSpPr>
          <p:cNvPr id="3" name="TextovéPole 2"/>
          <p:cNvSpPr txBox="1"/>
          <p:nvPr/>
        </p:nvSpPr>
        <p:spPr>
          <a:xfrm>
            <a:off x="662507" y="404664"/>
            <a:ext cx="7884619" cy="58477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3200" b="1" dirty="0" smtClean="0"/>
              <a:t>SPOJENÉ STÁTY MEXICKÉ</a:t>
            </a:r>
            <a:endParaRPr lang="cs-CZ" sz="3200" b="1" dirty="0"/>
          </a:p>
        </p:txBody>
      </p:sp>
    </p:spTree>
    <p:extLst>
      <p:ext uri="{BB962C8B-B14F-4D97-AF65-F5344CB8AC3E}">
        <p14:creationId xmlns:p14="http://schemas.microsoft.com/office/powerpoint/2010/main" xmlns="" val="2246670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Ucitel\Desktop\Mexiko\0177 Talaverský sloh kachlíků na domě 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4468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Ucitel\Desktop\Mexiko\0175b 17. stololetí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67544" y="728700"/>
            <a:ext cx="8172400" cy="612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467544" y="188640"/>
            <a:ext cx="8172400" cy="52322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Katedrála San </a:t>
            </a:r>
            <a:r>
              <a:rPr lang="cs-CZ" sz="2800" b="1" dirty="0" err="1" smtClean="0"/>
              <a:t>Cristóbal</a:t>
            </a:r>
            <a:r>
              <a:rPr lang="cs-CZ" sz="2800" b="1" dirty="0" smtClean="0"/>
              <a:t> ze 17.  </a:t>
            </a:r>
            <a:r>
              <a:rPr lang="cs-CZ" sz="2800" b="1" dirty="0"/>
              <a:t>století</a:t>
            </a:r>
          </a:p>
        </p:txBody>
      </p:sp>
    </p:spTree>
    <p:extLst>
      <p:ext uri="{BB962C8B-B14F-4D97-AF65-F5344CB8AC3E}">
        <p14:creationId xmlns:p14="http://schemas.microsoft.com/office/powerpoint/2010/main" xmlns="" val="2866505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Ucitel\Desktop\Mexiko\0187 peče modré kukuřičné placky - dobré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47056" y="711860"/>
            <a:ext cx="8249888" cy="6187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323528" y="188640"/>
            <a:ext cx="8496944" cy="52322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cs-CZ" sz="2800" b="1" dirty="0" smtClean="0"/>
              <a:t>Modré kukuřičné placky na trhu v Puebla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xmlns="" val="1999068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Ucitel\Desktop\Mexiko\0164b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20080" y="1063598"/>
            <a:ext cx="7740352" cy="580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720080" y="188640"/>
            <a:ext cx="7740352" cy="138499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err="1" smtClean="0"/>
              <a:t>Popocatépetl</a:t>
            </a:r>
            <a:r>
              <a:rPr lang="cs-CZ" sz="2800" b="1" dirty="0" smtClean="0"/>
              <a:t> je stále aktivní vulkán, leží asi 70 km JV od hlavního města, poslední erupce 1994</a:t>
            </a:r>
            <a:endParaRPr lang="cs-CZ" sz="2800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066568" y="1179771"/>
            <a:ext cx="787728" cy="787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13921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citel\Desktop\Mexiko\0196 sopka Cital de Petl vpravo Pico de Elizabar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42592" y="855876"/>
            <a:ext cx="8002832" cy="6002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642592" y="332656"/>
            <a:ext cx="8002832" cy="52322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Aktivní sopkou je i </a:t>
            </a:r>
            <a:r>
              <a:rPr lang="cs-CZ" sz="2800" b="1" dirty="0" err="1" smtClean="0"/>
              <a:t>Citlatépetl</a:t>
            </a:r>
            <a:endParaRPr lang="cs-CZ" sz="2800" b="1" dirty="0"/>
          </a:p>
        </p:txBody>
      </p:sp>
      <p:sp>
        <p:nvSpPr>
          <p:cNvPr id="3" name="Obdélník 2"/>
          <p:cNvSpPr/>
          <p:nvPr/>
        </p:nvSpPr>
        <p:spPr>
          <a:xfrm>
            <a:off x="5442235" y="1133364"/>
            <a:ext cx="3701765" cy="830997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r>
              <a:rPr lang="cs-CZ" sz="2400" dirty="0" smtClean="0">
                <a:solidFill>
                  <a:prstClr val="white"/>
                </a:solidFill>
              </a:rPr>
              <a:t>Zjisti v </a:t>
            </a:r>
            <a:r>
              <a:rPr lang="cs-CZ" sz="2400" dirty="0" smtClean="0">
                <a:solidFill>
                  <a:prstClr val="white"/>
                </a:solidFill>
              </a:rPr>
              <a:t>mapě, </a:t>
            </a:r>
            <a:r>
              <a:rPr lang="cs-CZ" sz="2400" dirty="0" smtClean="0">
                <a:solidFill>
                  <a:prstClr val="white"/>
                </a:solidFill>
              </a:rPr>
              <a:t>jakou má nadmořskou výšku</a:t>
            </a:r>
            <a:endParaRPr lang="cs-CZ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251560" y="200402"/>
            <a:ext cx="787728" cy="787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48002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Ucitel\Desktop\Mexiko\0191 muzikanti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83568" y="918102"/>
            <a:ext cx="7919864" cy="593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683568" y="135938"/>
            <a:ext cx="7919864" cy="954107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Tradiční hudební nástroj syrinx – </a:t>
            </a:r>
            <a:r>
              <a:rPr lang="cs-CZ" sz="2800" b="1" dirty="0" err="1" smtClean="0"/>
              <a:t>Panova</a:t>
            </a:r>
            <a:r>
              <a:rPr lang="cs-CZ" sz="2800" b="1" dirty="0" smtClean="0"/>
              <a:t> flétna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xmlns="" val="3476040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Ucitel\Desktop\Mexiko\0201c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55576" y="890718"/>
            <a:ext cx="7956376" cy="5967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755576" y="0"/>
            <a:ext cx="7956376" cy="954107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Stromový kaktus v biosférické rezervaci </a:t>
            </a:r>
            <a:r>
              <a:rPr lang="cs-CZ" sz="2800" b="1" dirty="0" err="1" smtClean="0"/>
              <a:t>Tehuacan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xmlns="" val="3774190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Ucitel\Desktop\Mexiko\0205c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70603" y="405904"/>
            <a:ext cx="8602794" cy="6452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270602" y="260648"/>
            <a:ext cx="8602795" cy="954107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Úchvatné místo pro kaktusáře z celého světa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xmlns="" val="2685734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Ucitel\Desktop\Mexiko\0204 Carnegies (Karnegie)  až 12m větve průměr 50 cm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876" y="-17005"/>
            <a:ext cx="9137124" cy="6852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81285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Ucitel\Desktop\Mexiko\0356 pohled na vodopád z prales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27584" y="1077552"/>
            <a:ext cx="7668344" cy="5751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827584" y="260648"/>
            <a:ext cx="7668344" cy="954107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V tropickém pralese na poloostrově </a:t>
            </a:r>
            <a:r>
              <a:rPr lang="cs-CZ" sz="2800" b="1" dirty="0" err="1" smtClean="0"/>
              <a:t>Yucatán</a:t>
            </a:r>
            <a:endParaRPr lang="cs-CZ" sz="2800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102064" y="820891"/>
            <a:ext cx="787728" cy="787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03119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46511" y="1170138"/>
            <a:ext cx="7620000" cy="521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Obdélník 1"/>
          <p:cNvSpPr/>
          <p:nvPr/>
        </p:nvSpPr>
        <p:spPr>
          <a:xfrm>
            <a:off x="846510" y="6380313"/>
            <a:ext cx="7620001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s-CZ" sz="1200" dirty="0" err="1" smtClean="0">
                <a:solidFill>
                  <a:srgbClr val="000000"/>
                </a:solidFill>
                <a:latin typeface="Arial" charset="0"/>
              </a:rPr>
              <a:t>Ivanst</a:t>
            </a:r>
            <a:r>
              <a:rPr lang="cs-CZ" sz="1200" dirty="0" smtClean="0">
                <a:solidFill>
                  <a:srgbClr val="000000"/>
                </a:solidFill>
                <a:latin typeface="Arial" charset="0"/>
              </a:rPr>
              <a:t>, </a:t>
            </a:r>
            <a:r>
              <a:rPr lang="cs-CZ" sz="1200" dirty="0">
                <a:solidFill>
                  <a:srgbClr val="000000"/>
                </a:solidFill>
                <a:latin typeface="Arial" charset="0"/>
              </a:rPr>
              <a:t>[cit. 2012-10-08], dostupné  pod licencí </a:t>
            </a:r>
            <a:r>
              <a:rPr lang="cs-CZ" sz="1200" dirty="0" err="1">
                <a:solidFill>
                  <a:srgbClr val="000000"/>
                </a:solidFill>
                <a:latin typeface="Arial" charset="0"/>
              </a:rPr>
              <a:t>Creative</a:t>
            </a:r>
            <a:r>
              <a:rPr lang="cs-CZ" sz="1200" dirty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cs-CZ" sz="1200" dirty="0" err="1">
                <a:solidFill>
                  <a:srgbClr val="000000"/>
                </a:solidFill>
                <a:latin typeface="Arial" charset="0"/>
              </a:rPr>
              <a:t>Commons</a:t>
            </a:r>
            <a:r>
              <a:rPr lang="cs-CZ" sz="1200" dirty="0">
                <a:solidFill>
                  <a:srgbClr val="000000"/>
                </a:solidFill>
                <a:latin typeface="Arial" charset="0"/>
              </a:rPr>
              <a:t> na www: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s-CZ" sz="1200" dirty="0">
                <a:hlinkClick r:id="rId3"/>
              </a:rPr>
              <a:t>http://commons.wikimedia.org/wiki/File:Div-pol-mex.jpg</a:t>
            </a:r>
            <a:endParaRPr lang="cs-CZ" sz="12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846511" y="101111"/>
            <a:ext cx="7620000" cy="107721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3200" b="1" dirty="0" smtClean="0"/>
              <a:t>Mexiko je federativní republika, tvoří ji 31 států</a:t>
            </a:r>
            <a:endParaRPr lang="cs-CZ" sz="3200" b="1" dirty="0"/>
          </a:p>
        </p:txBody>
      </p:sp>
    </p:spTree>
    <p:extLst>
      <p:ext uri="{BB962C8B-B14F-4D97-AF65-F5344CB8AC3E}">
        <p14:creationId xmlns:p14="http://schemas.microsoft.com/office/powerpoint/2010/main" xmlns="" val="107767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Ucitel\Desktop\Mexiko\0362 na břehu řeky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88921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Ucitel\Desktop\Mexiko\0362f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39552" y="639852"/>
            <a:ext cx="8292563" cy="6219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539552" y="116632"/>
            <a:ext cx="8292563" cy="52322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Protea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xmlns="" val="579159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Ucitel\Desktop\Mexiko\0245 z plošiny pohled do kraj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27584" y="1214755"/>
            <a:ext cx="7596336" cy="5697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827584" y="260648"/>
            <a:ext cx="7596336" cy="954107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Pohled na město </a:t>
            </a:r>
            <a:r>
              <a:rPr lang="cs-CZ" sz="2800" b="1" dirty="0" err="1" smtClean="0"/>
              <a:t>Oaxaca</a:t>
            </a:r>
            <a:r>
              <a:rPr lang="cs-CZ" sz="2800" b="1" dirty="0" smtClean="0"/>
              <a:t> z vrcholku Monte </a:t>
            </a:r>
            <a:r>
              <a:rPr lang="cs-CZ" sz="2800" b="1" dirty="0" err="1" smtClean="0"/>
              <a:t>Albán</a:t>
            </a:r>
            <a:endParaRPr lang="cs-CZ" sz="2800" b="1" dirty="0"/>
          </a:p>
        </p:txBody>
      </p:sp>
      <p:sp>
        <p:nvSpPr>
          <p:cNvPr id="3" name="Obdélník 2"/>
          <p:cNvSpPr/>
          <p:nvPr/>
        </p:nvSpPr>
        <p:spPr>
          <a:xfrm>
            <a:off x="4625752" y="1264387"/>
            <a:ext cx="4227311" cy="461665"/>
          </a:xfrm>
          <a:prstGeom prst="rect">
            <a:avLst/>
          </a:prstGeom>
          <a:solidFill>
            <a:srgbClr val="0070C0"/>
          </a:solidFill>
        </p:spPr>
        <p:txBody>
          <a:bodyPr wrap="none">
            <a:spAutoFit/>
          </a:bodyPr>
          <a:lstStyle/>
          <a:p>
            <a:r>
              <a:rPr lang="cs-CZ" sz="2400" dirty="0" smtClean="0">
                <a:solidFill>
                  <a:prstClr val="white"/>
                </a:solidFill>
              </a:rPr>
              <a:t>Vyhledej </a:t>
            </a:r>
            <a:r>
              <a:rPr lang="cs-CZ" sz="2400" dirty="0" err="1" smtClean="0">
                <a:solidFill>
                  <a:prstClr val="white"/>
                </a:solidFill>
              </a:rPr>
              <a:t>Oaxacu</a:t>
            </a:r>
            <a:r>
              <a:rPr lang="cs-CZ" sz="2400" dirty="0" smtClean="0">
                <a:solidFill>
                  <a:prstClr val="white"/>
                </a:solidFill>
              </a:rPr>
              <a:t> na mapě</a:t>
            </a:r>
            <a:endParaRPr lang="cs-CZ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277761" y="381559"/>
            <a:ext cx="787728" cy="787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3599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Ucitel\Desktop\Mexiko\0221 nádvoří s oltářem  Patio Hundido na  srovnaném horské, 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11560" y="890718"/>
            <a:ext cx="7956376" cy="5967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588979" y="116632"/>
            <a:ext cx="7956376" cy="954107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Monte </a:t>
            </a:r>
            <a:r>
              <a:rPr lang="cs-CZ" sz="2800" b="1" dirty="0" err="1" smtClean="0"/>
              <a:t>Albán</a:t>
            </a:r>
            <a:r>
              <a:rPr lang="cs-CZ" sz="2800" b="1" dirty="0" smtClean="0"/>
              <a:t> – pozůstatky města </a:t>
            </a:r>
            <a:r>
              <a:rPr lang="cs-CZ" sz="2800" b="1" dirty="0" err="1" smtClean="0"/>
              <a:t>zapotécké</a:t>
            </a:r>
            <a:r>
              <a:rPr lang="cs-CZ" sz="2800" b="1" dirty="0" smtClean="0"/>
              <a:t> kultury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xmlns="" val="4046908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Ucitel\Desktop\Mexiko\0231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39552" y="674694"/>
            <a:ext cx="8244408" cy="6183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539552" y="260648"/>
            <a:ext cx="8244408" cy="52322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Prodavači suvenýrů na Monte </a:t>
            </a:r>
            <a:r>
              <a:rPr lang="cs-CZ" sz="2800" b="1" dirty="0" err="1" smtClean="0"/>
              <a:t>Albán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xmlns="" val="3570722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Ucitel\Desktop\Mexiko\0252a zlatý oltář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85800" y="728700"/>
            <a:ext cx="8172400" cy="612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-26906" y="15672"/>
            <a:ext cx="9144000" cy="954107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Zlatý oltář katedrály </a:t>
            </a:r>
            <a:r>
              <a:rPr lang="cs-CZ" sz="2800" b="1" dirty="0" err="1" smtClean="0"/>
              <a:t>Santo</a:t>
            </a:r>
            <a:r>
              <a:rPr lang="cs-CZ" sz="2800" b="1" dirty="0" smtClean="0"/>
              <a:t> </a:t>
            </a:r>
            <a:r>
              <a:rPr lang="cs-CZ" sz="2800" b="1" dirty="0" err="1" smtClean="0"/>
              <a:t>Domingo</a:t>
            </a:r>
            <a:r>
              <a:rPr lang="cs-CZ" sz="2800" b="1" dirty="0" smtClean="0"/>
              <a:t> </a:t>
            </a:r>
          </a:p>
          <a:p>
            <a:pPr algn="ctr"/>
            <a:r>
              <a:rPr lang="cs-CZ" sz="2800" b="1" dirty="0" smtClean="0"/>
              <a:t>v </a:t>
            </a:r>
            <a:r>
              <a:rPr lang="cs-CZ" sz="2800" b="1" dirty="0" err="1" smtClean="0"/>
              <a:t>Oaxace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xmlns="" val="3592823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Ucitel\Desktop\Mexiko\0255g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83568" y="809328"/>
            <a:ext cx="8064896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683568" y="260648"/>
            <a:ext cx="8064896" cy="52322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Na tržnici ve městě </a:t>
            </a:r>
            <a:r>
              <a:rPr lang="cs-CZ" sz="2800" b="1" dirty="0" err="1" smtClean="0"/>
              <a:t>Oaxaca</a:t>
            </a:r>
            <a:endParaRPr lang="cs-CZ" sz="2800" b="1" dirty="0"/>
          </a:p>
        </p:txBody>
      </p:sp>
      <p:sp>
        <p:nvSpPr>
          <p:cNvPr id="3" name="Obdélník 2"/>
          <p:cNvSpPr/>
          <p:nvPr/>
        </p:nvSpPr>
        <p:spPr>
          <a:xfrm>
            <a:off x="323528" y="980728"/>
            <a:ext cx="4572000" cy="461665"/>
          </a:xfrm>
          <a:prstGeom prst="rect">
            <a:avLst/>
          </a:prstGeom>
          <a:solidFill>
            <a:srgbClr val="0070C0"/>
          </a:solidFill>
        </p:spPr>
        <p:txBody>
          <a:bodyPr>
            <a:spAutoFit/>
          </a:bodyPr>
          <a:lstStyle/>
          <a:p>
            <a:pPr lvl="0"/>
            <a:r>
              <a:rPr lang="cs-CZ" sz="2400" dirty="0" smtClean="0">
                <a:solidFill>
                  <a:prstClr val="white"/>
                </a:solidFill>
              </a:rPr>
              <a:t>Jakou měnou se zde platí?</a:t>
            </a:r>
            <a:endParaRPr lang="cs-CZ" sz="2400" dirty="0">
              <a:solidFill>
                <a:prstClr val="white"/>
              </a:solidFill>
            </a:endParaRPr>
          </a:p>
        </p:txBody>
      </p:sp>
      <p:pic>
        <p:nvPicPr>
          <p:cNvPr id="5" name="Picture 3" descr="C:\Users\Ucitel\AppData\Local\Microsoft\Windows\Temporary Internet Files\Content.IE5\P2NILCXW\MC900438903[1]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364088" y="928784"/>
            <a:ext cx="753590" cy="565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48107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Ucitel\Desktop\Mexiko\0255r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83568" y="1069657"/>
            <a:ext cx="7740352" cy="580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467544" y="260648"/>
            <a:ext cx="8172400" cy="954107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Obyvatelé Mexika jsou z 60% mestici, ze 30 % Indiáni – Aztékové a Mayové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xmlns="" val="3961348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Ucitel\Desktop\Mexiko\0255n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82431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3" descr="C:\Users\Ucitel\Desktop\Mexiko\0298 na náměstí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83568" y="944724"/>
            <a:ext cx="7884368" cy="5913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683568" y="188640"/>
            <a:ext cx="7884368" cy="954107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Indiánské obyvatelstvo je potomky Mayů, Aztéků a </a:t>
            </a:r>
            <a:r>
              <a:rPr lang="cs-CZ" sz="2800" b="1" dirty="0" err="1" smtClean="0"/>
              <a:t>Toltéků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xmlns="" val="22848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93191" y="964345"/>
            <a:ext cx="7620000" cy="539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Obdélník 1"/>
          <p:cNvSpPr/>
          <p:nvPr/>
        </p:nvSpPr>
        <p:spPr>
          <a:xfrm>
            <a:off x="775852" y="6389735"/>
            <a:ext cx="7606148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s-CZ" sz="1200" dirty="0" smtClean="0">
                <a:solidFill>
                  <a:srgbClr val="000000"/>
                </a:solidFill>
                <a:latin typeface="Arial" charset="0"/>
              </a:rPr>
              <a:t>NASA, </a:t>
            </a:r>
            <a:r>
              <a:rPr lang="cs-CZ" sz="1200" dirty="0">
                <a:solidFill>
                  <a:srgbClr val="000000"/>
                </a:solidFill>
                <a:latin typeface="Arial" charset="0"/>
              </a:rPr>
              <a:t>[cit. 2012-10-08], dostupné  </a:t>
            </a:r>
            <a:r>
              <a:rPr lang="cs-CZ" sz="1200" dirty="0" smtClean="0">
                <a:solidFill>
                  <a:srgbClr val="000000"/>
                </a:solidFill>
                <a:latin typeface="Arial" charset="0"/>
              </a:rPr>
              <a:t>na </a:t>
            </a:r>
            <a:r>
              <a:rPr lang="cs-CZ" sz="1200" dirty="0">
                <a:solidFill>
                  <a:srgbClr val="000000"/>
                </a:solidFill>
                <a:latin typeface="Arial" charset="0"/>
              </a:rPr>
              <a:t>www: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s-CZ" sz="1200" dirty="0">
                <a:hlinkClick r:id="rId3"/>
              </a:rPr>
              <a:t>http://commons.wikimedia.org/wiki/File:Mexico_satellite.png</a:t>
            </a:r>
            <a:endParaRPr lang="cs-CZ" sz="12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793191" y="260648"/>
            <a:ext cx="7588809" cy="107721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3200" b="1" dirty="0" smtClean="0"/>
              <a:t>Geograficky náleží větší část Mexika k Severní Americe</a:t>
            </a:r>
            <a:endParaRPr lang="cs-CZ" sz="3200" b="1" dirty="0"/>
          </a:p>
        </p:txBody>
      </p:sp>
      <p:sp>
        <p:nvSpPr>
          <p:cNvPr id="4" name="TextovéPole 3"/>
          <p:cNvSpPr txBox="1"/>
          <p:nvPr/>
        </p:nvSpPr>
        <p:spPr>
          <a:xfrm>
            <a:off x="107504" y="4293096"/>
            <a:ext cx="2592288" cy="1569660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Popište pobřeží a povrch tohoto území podle mapy</a:t>
            </a:r>
            <a:endParaRPr lang="cs-CZ" sz="24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7504" y="3266056"/>
            <a:ext cx="787728" cy="787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67963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Ucitel\Desktop\Mexiko\0379 mayská žen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67544" y="739103"/>
            <a:ext cx="8172400" cy="612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467544" y="188640"/>
            <a:ext cx="8172400" cy="52322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Mayská žena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xmlns="" val="2021567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Ucitel\Desktop\Mexiko\0263b kostel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000500" y="-27344"/>
            <a:ext cx="51435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280466" y="764704"/>
            <a:ext cx="3604964" cy="3108543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cs-CZ" sz="2800" b="1" dirty="0" smtClean="0"/>
              <a:t>V období španělské kolonizace se většina obyvatel Mexika stala katolickými křesťany</a:t>
            </a:r>
            <a:endParaRPr lang="cs-CZ" sz="2800" b="1" dirty="0"/>
          </a:p>
        </p:txBody>
      </p:sp>
      <p:pic>
        <p:nvPicPr>
          <p:cNvPr id="4" name="Picture 3" descr="C:\Users\Ucitel\AppData\Local\Microsoft\Windows\Temporary Internet Files\Content.IE5\P2NILCXW\MC900438903[1]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131840" y="3118880"/>
            <a:ext cx="753590" cy="565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0039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Ucitel\Desktop\Mexiko\0326 poslední pohled  na vesnici Chamnul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49796" y="731729"/>
            <a:ext cx="8172400" cy="612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449796" y="260648"/>
            <a:ext cx="8172400" cy="954107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Vesnice </a:t>
            </a:r>
            <a:r>
              <a:rPr lang="cs-CZ" sz="2800" b="1" dirty="0" err="1" smtClean="0"/>
              <a:t>Chamula</a:t>
            </a:r>
            <a:r>
              <a:rPr lang="cs-CZ" sz="2800" b="1" dirty="0" smtClean="0"/>
              <a:t> na jihu Mexika, stát </a:t>
            </a:r>
            <a:r>
              <a:rPr lang="cs-CZ" sz="2800" b="1" dirty="0" err="1" smtClean="0"/>
              <a:t>Chiapas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xmlns="" val="3339547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Ucitel\Desktop\Mexiko\0303 katolický kostel sloužící pro indiánské obřady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27584" y="944724"/>
            <a:ext cx="7884368" cy="5913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827584" y="260648"/>
            <a:ext cx="7884368" cy="954107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Katolický kostel, který pro své obřady využívají hlavně Indiáni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xmlns="" val="428901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Ucitel\Desktop\Mexiko\0312b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23528" y="692045"/>
            <a:ext cx="8532440" cy="6154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323528" y="188640"/>
            <a:ext cx="8532440" cy="52322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Indiánky před kostelem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xmlns="" val="1619417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Users\Ucitel\Desktop\Mexiko\0364a  v hotelu Maya Palenqu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13109" y="783868"/>
            <a:ext cx="8098843" cy="6074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613109" y="260648"/>
            <a:ext cx="8098843" cy="52322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Hotel </a:t>
            </a:r>
            <a:r>
              <a:rPr lang="cs-CZ" sz="2800" b="1" dirty="0" err="1" smtClean="0"/>
              <a:t>Maya</a:t>
            </a:r>
            <a:r>
              <a:rPr lang="cs-CZ" sz="2800" b="1" dirty="0" smtClean="0"/>
              <a:t> </a:t>
            </a:r>
            <a:r>
              <a:rPr lang="cs-CZ" sz="2800" b="1" dirty="0" err="1" smtClean="0"/>
              <a:t>Palenque</a:t>
            </a:r>
            <a:r>
              <a:rPr lang="cs-CZ" sz="2800" b="1" dirty="0" smtClean="0"/>
              <a:t> na jihu Mexika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xmlns="" val="123707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87112" y="835575"/>
            <a:ext cx="7620000" cy="560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Obdélník 1"/>
          <p:cNvSpPr/>
          <p:nvPr/>
        </p:nvSpPr>
        <p:spPr>
          <a:xfrm>
            <a:off x="785398" y="6396335"/>
            <a:ext cx="7596602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s-CZ" sz="1200" dirty="0" err="1" smtClean="0">
                <a:solidFill>
                  <a:srgbClr val="000000"/>
                </a:solidFill>
                <a:latin typeface="Arial" charset="0"/>
              </a:rPr>
              <a:t>Kmusser</a:t>
            </a:r>
            <a:r>
              <a:rPr lang="cs-CZ" sz="1200" dirty="0" smtClean="0">
                <a:solidFill>
                  <a:srgbClr val="000000"/>
                </a:solidFill>
                <a:latin typeface="Arial" charset="0"/>
              </a:rPr>
              <a:t>, </a:t>
            </a:r>
            <a:r>
              <a:rPr lang="cs-CZ" sz="1200" dirty="0">
                <a:solidFill>
                  <a:srgbClr val="000000"/>
                </a:solidFill>
                <a:latin typeface="Arial" charset="0"/>
              </a:rPr>
              <a:t>[cit. 2012-10-08], dostupné  pod licencí </a:t>
            </a:r>
            <a:r>
              <a:rPr lang="cs-CZ" sz="1200" dirty="0" err="1">
                <a:solidFill>
                  <a:srgbClr val="000000"/>
                </a:solidFill>
                <a:latin typeface="Arial" charset="0"/>
              </a:rPr>
              <a:t>Creative</a:t>
            </a:r>
            <a:r>
              <a:rPr lang="cs-CZ" sz="1200" dirty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cs-CZ" sz="1200" dirty="0" err="1">
                <a:solidFill>
                  <a:srgbClr val="000000"/>
                </a:solidFill>
                <a:latin typeface="Arial" charset="0"/>
              </a:rPr>
              <a:t>Commons</a:t>
            </a:r>
            <a:r>
              <a:rPr lang="cs-CZ" sz="1200" dirty="0">
                <a:solidFill>
                  <a:srgbClr val="000000"/>
                </a:solidFill>
                <a:latin typeface="Arial" charset="0"/>
              </a:rPr>
              <a:t> na www: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s-CZ" sz="1200" dirty="0">
                <a:hlinkClick r:id="rId3"/>
              </a:rPr>
              <a:t>http://cs.wikipedia.org/wiki/Soubor:Mayamap.png</a:t>
            </a:r>
            <a:endParaRPr lang="cs-CZ" sz="12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785398" y="188640"/>
            <a:ext cx="7596602" cy="58477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cs-CZ" sz="3200" b="1" dirty="0" smtClean="0"/>
              <a:t>Mapa rozsahu </a:t>
            </a:r>
            <a:r>
              <a:rPr lang="cs-CZ" sz="3200" b="1" dirty="0"/>
              <a:t>m</a:t>
            </a:r>
            <a:r>
              <a:rPr lang="cs-CZ" sz="3200" b="1" dirty="0" smtClean="0"/>
              <a:t>ayské civilizace</a:t>
            </a:r>
            <a:endParaRPr lang="cs-CZ" sz="3200" b="1" dirty="0"/>
          </a:p>
        </p:txBody>
      </p:sp>
      <p:sp>
        <p:nvSpPr>
          <p:cNvPr id="4" name="Vývojový diagram: spojnice 3"/>
          <p:cNvSpPr/>
          <p:nvPr/>
        </p:nvSpPr>
        <p:spPr>
          <a:xfrm>
            <a:off x="6084168" y="3789040"/>
            <a:ext cx="228600" cy="2286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Vývojový diagram: spojnice 5"/>
          <p:cNvSpPr/>
          <p:nvPr/>
        </p:nvSpPr>
        <p:spPr>
          <a:xfrm>
            <a:off x="7092280" y="2924944"/>
            <a:ext cx="228600" cy="2286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364331" y="2924944"/>
            <a:ext cx="249237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7624031" y="2937082"/>
            <a:ext cx="127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err="1" smtClean="0">
                <a:solidFill>
                  <a:schemeClr val="bg1"/>
                </a:solidFill>
              </a:rPr>
              <a:t>Tulum</a:t>
            </a:r>
            <a:endParaRPr lang="cs-CZ" b="1" dirty="0">
              <a:solidFill>
                <a:schemeClr val="bg1"/>
              </a:solidFill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7015864" y="2276872"/>
            <a:ext cx="21281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err="1" smtClean="0">
                <a:solidFill>
                  <a:schemeClr val="bg1"/>
                </a:solidFill>
              </a:rPr>
              <a:t>Chicken</a:t>
            </a:r>
            <a:r>
              <a:rPr lang="cs-CZ" b="1" dirty="0" smtClean="0">
                <a:solidFill>
                  <a:schemeClr val="bg1"/>
                </a:solidFill>
              </a:rPr>
              <a:t> </a:t>
            </a:r>
            <a:r>
              <a:rPr lang="cs-CZ" b="1" dirty="0" err="1" smtClean="0">
                <a:solidFill>
                  <a:schemeClr val="bg1"/>
                </a:solidFill>
              </a:rPr>
              <a:t>Itzá</a:t>
            </a:r>
            <a:endParaRPr lang="cs-CZ" b="1" dirty="0">
              <a:solidFill>
                <a:schemeClr val="bg1"/>
              </a:solidFill>
            </a:endParaRPr>
          </a:p>
        </p:txBody>
      </p:sp>
      <p:sp>
        <p:nvSpPr>
          <p:cNvPr id="13" name="TextovéPole 12"/>
          <p:cNvSpPr txBox="1"/>
          <p:nvPr/>
        </p:nvSpPr>
        <p:spPr>
          <a:xfrm>
            <a:off x="4283968" y="3534008"/>
            <a:ext cx="14981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err="1" smtClean="0">
                <a:solidFill>
                  <a:schemeClr val="bg1"/>
                </a:solidFill>
              </a:rPr>
              <a:t>Palenque</a:t>
            </a:r>
            <a:endParaRPr lang="cs-CZ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7946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Ucitel\Desktop\Mexiko\0389c ukrývá hrobku vládce Pacal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92088" y="998730"/>
            <a:ext cx="7812360" cy="5859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792088" y="188640"/>
            <a:ext cx="7812360" cy="954107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Pyramida v </a:t>
            </a:r>
            <a:r>
              <a:rPr lang="cs-CZ" sz="2800" b="1" dirty="0" err="1" smtClean="0"/>
              <a:t>Palenque</a:t>
            </a:r>
            <a:r>
              <a:rPr lang="cs-CZ" sz="2800" b="1" dirty="0" smtClean="0"/>
              <a:t> ukrývá hrobku vládce Pacala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xmlns="" val="3521326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Users\Ucitel\Desktop\Mexiko\0414 pohled z chrámu Listového Kříže- vpravo Chrám Kříže, vz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20080" y="900984"/>
            <a:ext cx="7937480" cy="5953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720080" y="377764"/>
            <a:ext cx="7937480" cy="52322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Chrám Kříže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xmlns="" val="3261114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:\Users\Ucitel\Desktop\Mexiko\0433b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29816" y="855876"/>
            <a:ext cx="8002832" cy="6002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629816" y="332656"/>
            <a:ext cx="8002832" cy="52322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Pláže na poloostrově </a:t>
            </a:r>
            <a:r>
              <a:rPr lang="cs-CZ" sz="2800" b="1" dirty="0" err="1" smtClean="0"/>
              <a:t>Yucatán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xmlns="" val="2477739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11560" y="1533316"/>
            <a:ext cx="7974692" cy="51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630613" y="116632"/>
            <a:ext cx="7974692" cy="138499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Severní část území je pokryta hlavně pouští, na poloostrově </a:t>
            </a:r>
            <a:r>
              <a:rPr lang="cs-CZ" sz="2800" b="1" dirty="0" err="1" smtClean="0"/>
              <a:t>Yucatán</a:t>
            </a:r>
            <a:r>
              <a:rPr lang="cs-CZ" sz="2800" b="1" dirty="0" smtClean="0"/>
              <a:t> jsou tropické deštné lesy</a:t>
            </a:r>
            <a:endParaRPr lang="cs-CZ" sz="2800" b="1" dirty="0"/>
          </a:p>
        </p:txBody>
      </p:sp>
      <p:sp>
        <p:nvSpPr>
          <p:cNvPr id="2" name="Obdélník 1"/>
          <p:cNvSpPr/>
          <p:nvPr/>
        </p:nvSpPr>
        <p:spPr>
          <a:xfrm>
            <a:off x="611560" y="6374252"/>
            <a:ext cx="7992888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s-CZ" sz="1200" dirty="0" smtClean="0">
                <a:solidFill>
                  <a:srgbClr val="000000"/>
                </a:solidFill>
                <a:latin typeface="Arial" charset="0"/>
              </a:rPr>
              <a:t>[cit</a:t>
            </a:r>
            <a:r>
              <a:rPr lang="cs-CZ" sz="1200" dirty="0">
                <a:solidFill>
                  <a:srgbClr val="000000"/>
                </a:solidFill>
                <a:latin typeface="Arial" charset="0"/>
              </a:rPr>
              <a:t>. 2012-10-08], dostupné  </a:t>
            </a:r>
            <a:r>
              <a:rPr lang="cs-CZ" sz="1200" dirty="0" smtClean="0">
                <a:solidFill>
                  <a:srgbClr val="000000"/>
                </a:solidFill>
                <a:latin typeface="Arial" charset="0"/>
              </a:rPr>
              <a:t>na </a:t>
            </a:r>
            <a:r>
              <a:rPr lang="cs-CZ" sz="1200" dirty="0">
                <a:solidFill>
                  <a:srgbClr val="000000"/>
                </a:solidFill>
                <a:latin typeface="Arial" charset="0"/>
              </a:rPr>
              <a:t>www: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s-CZ" sz="1200" dirty="0">
                <a:hlinkClick r:id="rId3"/>
              </a:rPr>
              <a:t>http://commons.wikimedia.org/wiki/File:Map_of_Mexico_Demis.png</a:t>
            </a:r>
            <a:endParaRPr lang="cs-CZ" sz="1200" dirty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4400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Ucitel\Desktop\Mexiko\0422f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2830853"/>
            <a:ext cx="5340085" cy="400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9699" name="Picture 3" descr="C:\Users\Ucitel\Desktop\Mexiko\0422a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065042" y="1138435"/>
            <a:ext cx="5078958" cy="3809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511164" y="184329"/>
            <a:ext cx="8208912" cy="954107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Autobusové zastávky na poloostrově </a:t>
            </a:r>
            <a:r>
              <a:rPr lang="cs-CZ" sz="2800" b="1" dirty="0" err="1" smtClean="0"/>
              <a:t>Yucatán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xmlns="" val="3683341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C:\Users\Ucitel\Desktop\Mexiko\0434 zátoka s pyramidou El Castillo, v zadu Pyramida Větru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65652" y="804695"/>
            <a:ext cx="8697277" cy="6053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265653" y="260648"/>
            <a:ext cx="8697276" cy="52322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Ruiny mayského města </a:t>
            </a:r>
            <a:r>
              <a:rPr lang="cs-CZ" sz="2800" b="1" dirty="0" err="1" smtClean="0"/>
              <a:t>Tulum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xmlns="" val="2568223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C:\Users\Ucitel\Desktop\Mexiko\0481 dole původní přístav nahoře Chrám Větrů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45091" y="711860"/>
            <a:ext cx="8194853" cy="6146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445091" y="188640"/>
            <a:ext cx="8194853" cy="52322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Chrám Větrů nad původním přístavem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xmlns="" val="1878066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C:\Users\Ucitel\Desktop\Mexiko\0564 Chichén Itzá El Castillo  4 schoodiště po 91 schodech d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65820" y="782706"/>
            <a:ext cx="8100392" cy="6075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665820" y="100529"/>
            <a:ext cx="8100392" cy="954107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err="1" smtClean="0"/>
              <a:t>Chichén</a:t>
            </a:r>
            <a:r>
              <a:rPr lang="cs-CZ" sz="2800" b="1" dirty="0" smtClean="0"/>
              <a:t> </a:t>
            </a:r>
            <a:r>
              <a:rPr lang="cs-CZ" sz="2800" b="1" dirty="0" err="1" smtClean="0"/>
              <a:t>Itzá</a:t>
            </a:r>
            <a:r>
              <a:rPr lang="cs-CZ" sz="2800" b="1" dirty="0" smtClean="0"/>
              <a:t>, další z center mayské civilizace – pyramida El </a:t>
            </a:r>
            <a:r>
              <a:rPr lang="cs-CZ" sz="2800" b="1" dirty="0" err="1" smtClean="0"/>
              <a:t>Castillo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xmlns="" val="1690457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C:\Users\Ucitel\Desktop\Mexiko\0572 Chichén Itzá Hřiště na Pelotu celkový pohled 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39552" y="701316"/>
            <a:ext cx="8208912" cy="6156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bdélník 1"/>
          <p:cNvSpPr/>
          <p:nvPr/>
        </p:nvSpPr>
        <p:spPr>
          <a:xfrm>
            <a:off x="539552" y="260648"/>
            <a:ext cx="8208912" cy="954107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cs-CZ" sz="2800" b="1" dirty="0" err="1">
                <a:solidFill>
                  <a:prstClr val="white"/>
                </a:solidFill>
              </a:rPr>
              <a:t>Chichén</a:t>
            </a:r>
            <a:r>
              <a:rPr lang="cs-CZ" sz="2800" b="1" dirty="0">
                <a:solidFill>
                  <a:prstClr val="white"/>
                </a:solidFill>
              </a:rPr>
              <a:t> </a:t>
            </a:r>
            <a:r>
              <a:rPr lang="cs-CZ" sz="2800" b="1" dirty="0" err="1">
                <a:solidFill>
                  <a:prstClr val="white"/>
                </a:solidFill>
              </a:rPr>
              <a:t>Itzá</a:t>
            </a:r>
            <a:r>
              <a:rPr lang="cs-CZ" sz="2800" b="1" dirty="0">
                <a:solidFill>
                  <a:prstClr val="white"/>
                </a:solidFill>
              </a:rPr>
              <a:t> – h</a:t>
            </a:r>
            <a:r>
              <a:rPr lang="cs-CZ" sz="2800" b="1" dirty="0" smtClean="0">
                <a:solidFill>
                  <a:prstClr val="white"/>
                </a:solidFill>
              </a:rPr>
              <a:t>řiště na pelotu, mayskou míčovou hru</a:t>
            </a:r>
            <a:endParaRPr lang="cs-CZ" sz="2800" b="1" dirty="0">
              <a:solidFill>
                <a:prstClr val="white"/>
              </a:solidFill>
            </a:endParaRPr>
          </a:p>
        </p:txBody>
      </p:sp>
      <p:pic>
        <p:nvPicPr>
          <p:cNvPr id="4" name="Picture 3" descr="C:\Users\Ucitel\AppData\Local\Microsoft\Windows\Temporary Internet Files\Content.IE5\P2NILCXW\MC900438903[1]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997724" y="487185"/>
            <a:ext cx="753590" cy="565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47575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C:\Users\Ucitel\Desktop\Mexiko\0499a oblast lukxusních hotelů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11560" y="663832"/>
            <a:ext cx="8244408" cy="6183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611560" y="260648"/>
            <a:ext cx="8244408" cy="138499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Lázeňské město </a:t>
            </a:r>
            <a:r>
              <a:rPr lang="cs-CZ" sz="2800" b="1" dirty="0" err="1" smtClean="0"/>
              <a:t>Cancún</a:t>
            </a:r>
            <a:r>
              <a:rPr lang="cs-CZ" sz="2800" b="1" dirty="0" smtClean="0"/>
              <a:t> na břehu Mexického zálivu je plné luxusních hotelů</a:t>
            </a:r>
            <a:endParaRPr lang="cs-CZ" sz="2800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068240" y="1251779"/>
            <a:ext cx="787728" cy="787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19344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C:\Users\Ucitel\Desktop\Mexiko\0504 Cancůn playa Langost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39552" y="796832"/>
            <a:ext cx="8028384" cy="602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539552" y="260648"/>
            <a:ext cx="8028384" cy="954107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Podnebí je zde tropické, od </a:t>
            </a:r>
            <a:r>
              <a:rPr lang="cs-CZ" sz="2800" b="1" dirty="0" smtClean="0"/>
              <a:t>května</a:t>
            </a:r>
          </a:p>
          <a:p>
            <a:pPr algn="ctr"/>
            <a:r>
              <a:rPr lang="cs-CZ" sz="2800" b="1" dirty="0" smtClean="0"/>
              <a:t> </a:t>
            </a:r>
            <a:r>
              <a:rPr lang="cs-CZ" sz="2800" b="1" dirty="0" smtClean="0"/>
              <a:t>do září se silnými tropickými dešti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xmlns="" val="2843042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Ucitel\Desktop\Mexiko\0495 Cancůn nové letovisko po roce 196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67544" y="620688"/>
            <a:ext cx="8316416" cy="623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467544" y="332656"/>
            <a:ext cx="8316416" cy="52322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Vše pro turisty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xmlns="" val="2564043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467544" y="188640"/>
            <a:ext cx="8208912" cy="52322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Obchodní dům v </a:t>
            </a:r>
            <a:r>
              <a:rPr lang="cs-CZ" sz="2800" b="1" dirty="0" err="1" smtClean="0"/>
              <a:t>Cancúnu</a:t>
            </a:r>
            <a:endParaRPr lang="cs-CZ" sz="2800" b="1" dirty="0"/>
          </a:p>
        </p:txBody>
      </p:sp>
      <p:pic>
        <p:nvPicPr>
          <p:cNvPr id="31747" name="Picture 3" descr="C:\Users\Ucitel\Desktop\Mexiko\0509 před obchodním domem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67544" y="701316"/>
            <a:ext cx="8208912" cy="6156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2784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C:\Users\Ucitel\Desktop\Mexiko\0489  Gekon zelený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745066"/>
            <a:ext cx="8604448" cy="6126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251520" y="206457"/>
            <a:ext cx="8604448" cy="954107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Živočichové poloostrova </a:t>
            </a:r>
            <a:r>
              <a:rPr lang="cs-CZ" sz="2800" b="1" dirty="0" err="1" smtClean="0"/>
              <a:t>Yucatán</a:t>
            </a:r>
            <a:endParaRPr lang="cs-CZ" sz="2800" b="1" dirty="0" smtClean="0"/>
          </a:p>
          <a:p>
            <a:pPr algn="ctr"/>
            <a:r>
              <a:rPr lang="cs-CZ" sz="2800" b="1" dirty="0" smtClean="0"/>
              <a:t>- gekon zelený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xmlns="" val="328721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69802" y="1337866"/>
            <a:ext cx="7620000" cy="510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Obdélník 1"/>
          <p:cNvSpPr/>
          <p:nvPr/>
        </p:nvSpPr>
        <p:spPr>
          <a:xfrm>
            <a:off x="769802" y="6396335"/>
            <a:ext cx="76200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s-CZ" sz="1200" dirty="0" smtClean="0">
                <a:solidFill>
                  <a:srgbClr val="000000"/>
                </a:solidFill>
                <a:latin typeface="Arial" charset="0"/>
              </a:rPr>
              <a:t>Alexis </a:t>
            </a:r>
            <a:r>
              <a:rPr lang="cs-CZ" sz="1200" dirty="0" err="1" smtClean="0">
                <a:solidFill>
                  <a:srgbClr val="000000"/>
                </a:solidFill>
                <a:latin typeface="Arial" charset="0"/>
              </a:rPr>
              <a:t>Rojas</a:t>
            </a:r>
            <a:r>
              <a:rPr lang="cs-CZ" sz="1200" dirty="0" smtClean="0">
                <a:solidFill>
                  <a:srgbClr val="000000"/>
                </a:solidFill>
                <a:latin typeface="Arial" charset="0"/>
              </a:rPr>
              <a:t>, </a:t>
            </a:r>
            <a:r>
              <a:rPr lang="cs-CZ" sz="1200" dirty="0">
                <a:solidFill>
                  <a:srgbClr val="000000"/>
                </a:solidFill>
                <a:latin typeface="Arial" charset="0"/>
              </a:rPr>
              <a:t>[cit. 2012-10-08], dostupné  pod licencí </a:t>
            </a:r>
            <a:r>
              <a:rPr lang="cs-CZ" sz="1200" dirty="0" err="1">
                <a:solidFill>
                  <a:srgbClr val="000000"/>
                </a:solidFill>
                <a:latin typeface="Arial" charset="0"/>
              </a:rPr>
              <a:t>Creative</a:t>
            </a:r>
            <a:r>
              <a:rPr lang="cs-CZ" sz="1200" dirty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cs-CZ" sz="1200" dirty="0" err="1">
                <a:solidFill>
                  <a:srgbClr val="000000"/>
                </a:solidFill>
                <a:latin typeface="Arial" charset="0"/>
              </a:rPr>
              <a:t>Commons</a:t>
            </a:r>
            <a:r>
              <a:rPr lang="cs-CZ" sz="1200" dirty="0">
                <a:solidFill>
                  <a:srgbClr val="000000"/>
                </a:solidFill>
                <a:latin typeface="Arial" charset="0"/>
              </a:rPr>
              <a:t> na www: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s-CZ" sz="1200" dirty="0">
                <a:hlinkClick r:id="rId3"/>
              </a:rPr>
              <a:t>http://commons.wikimedia.org/w/index.php?title=File:Mapa_de_Mexico_SVG.svg&amp;page=1</a:t>
            </a:r>
            <a:endParaRPr lang="cs-CZ" sz="12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555157" y="260648"/>
            <a:ext cx="8049291" cy="107721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3200" b="1" dirty="0" smtClean="0"/>
              <a:t>Hustota osídlení v roce 2011  souvisí s přírodními podmínkami</a:t>
            </a:r>
            <a:endParaRPr lang="cs-CZ" sz="3200" b="1" dirty="0"/>
          </a:p>
        </p:txBody>
      </p:sp>
      <p:sp>
        <p:nvSpPr>
          <p:cNvPr id="4" name="Obdélník 3"/>
          <p:cNvSpPr/>
          <p:nvPr/>
        </p:nvSpPr>
        <p:spPr>
          <a:xfrm>
            <a:off x="179512" y="5157192"/>
            <a:ext cx="2592288" cy="830997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pPr lvl="0"/>
            <a:r>
              <a:rPr lang="cs-CZ" sz="2400" dirty="0" smtClean="0">
                <a:solidFill>
                  <a:prstClr val="white"/>
                </a:solidFill>
              </a:rPr>
              <a:t>Objasněte tyto souvislosti</a:t>
            </a:r>
            <a:endParaRPr lang="cs-CZ" sz="2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859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citel\Desktop\Mexiko\0488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1022847"/>
            <a:ext cx="9144000" cy="582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0" y="332656"/>
            <a:ext cx="9144000" cy="52322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Leguán černý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xmlns="" val="288590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citel\Desktop\Mexiko\0436 přelet pelikánů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01007" y="917431"/>
            <a:ext cx="7956376" cy="5967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701007" y="332655"/>
            <a:ext cx="7956376" cy="52322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Letka pelikánů hnědých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xmlns="" val="1814904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Ucitel\Desktop\Mexiko\041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144802" y="0"/>
            <a:ext cx="92888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28554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citel\Desktop\Mexiko\046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83568" y="728700"/>
            <a:ext cx="8172400" cy="612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683568" y="260648"/>
            <a:ext cx="8172400" cy="52322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/>
              <a:t>Sojka </a:t>
            </a:r>
            <a:r>
              <a:rPr lang="cs-CZ" sz="2800" b="1" dirty="0" err="1"/>
              <a:t>yucatánská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xmlns="" val="71019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informací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dirty="0" smtClean="0">
                <a:solidFill>
                  <a:prstClr val="white"/>
                </a:solidFill>
                <a:latin typeface="Arial"/>
              </a:rPr>
              <a:t>Neoznačené fotografie: </a:t>
            </a:r>
            <a:r>
              <a:rPr lang="cs-CZ" dirty="0">
                <a:solidFill>
                  <a:prstClr val="white"/>
                </a:solidFill>
                <a:latin typeface="Arial"/>
              </a:rPr>
              <a:t>Alena </a:t>
            </a:r>
            <a:r>
              <a:rPr lang="cs-CZ" dirty="0" err="1" smtClean="0">
                <a:solidFill>
                  <a:prstClr val="white"/>
                </a:solidFill>
                <a:latin typeface="Arial"/>
              </a:rPr>
              <a:t>Nachtigallová</a:t>
            </a:r>
            <a:endParaRPr lang="cs-CZ" dirty="0" smtClean="0">
              <a:solidFill>
                <a:prstClr val="white"/>
              </a:solidFill>
              <a:latin typeface="Arial"/>
            </a:endParaRPr>
          </a:p>
          <a:p>
            <a:pPr lvl="0"/>
            <a:r>
              <a:rPr lang="cs-CZ" dirty="0">
                <a:hlinkClick r:id="rId2"/>
              </a:rPr>
              <a:t>http://</a:t>
            </a:r>
            <a:r>
              <a:rPr lang="cs-CZ" dirty="0" smtClean="0">
                <a:hlinkClick r:id="rId2"/>
              </a:rPr>
              <a:t>cs.wikipedia.org/wiki/Mexiko</a:t>
            </a:r>
            <a:endParaRPr lang="cs-CZ" dirty="0" smtClean="0"/>
          </a:p>
          <a:p>
            <a:pPr lvl="0"/>
            <a:r>
              <a:rPr lang="cs-CZ" dirty="0">
                <a:hlinkClick r:id="rId3"/>
              </a:rPr>
              <a:t>http://cs.wikipedia.org/wiki/Nov%C3%A9_%</a:t>
            </a:r>
            <a:r>
              <a:rPr lang="cs-CZ" dirty="0" smtClean="0">
                <a:hlinkClick r:id="rId3"/>
              </a:rPr>
              <a:t>C5%A0pan%C4%9Blsko</a:t>
            </a:r>
            <a:endParaRPr lang="cs-CZ" dirty="0" smtClean="0"/>
          </a:p>
          <a:p>
            <a:pPr lvl="0"/>
            <a:r>
              <a:rPr lang="cs-CZ" dirty="0">
                <a:hlinkClick r:id="rId4"/>
              </a:rPr>
              <a:t>http://</a:t>
            </a:r>
            <a:r>
              <a:rPr lang="cs-CZ" dirty="0" smtClean="0">
                <a:hlinkClick r:id="rId4"/>
              </a:rPr>
              <a:t>cs.wikipedia.org/wiki/Seznam_m%C4%9Bn</a:t>
            </a:r>
            <a:endParaRPr lang="cs-CZ" dirty="0" smtClean="0"/>
          </a:p>
          <a:p>
            <a:pPr lvl="0"/>
            <a:r>
              <a:rPr lang="cs-CZ" dirty="0">
                <a:hlinkClick r:id="rId5"/>
              </a:rPr>
              <a:t>http://cs.wikipedia.org/wiki/Quetzal</a:t>
            </a:r>
            <a:endParaRPr lang="cs-CZ" dirty="0">
              <a:solidFill>
                <a:prstClr val="white"/>
              </a:solidFill>
              <a:latin typeface="Arial"/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48230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citel\Desktop\vlastní DUM\Souhlas\souhlas se zverejnenim fotek ZS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277295" y="260648"/>
            <a:ext cx="4847612" cy="6453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323528" y="692696"/>
            <a:ext cx="374441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Souhlas </a:t>
            </a:r>
          </a:p>
          <a:p>
            <a:r>
              <a:rPr lang="cs-CZ" sz="3200" dirty="0" smtClean="0"/>
              <a:t>paní Aleny </a:t>
            </a:r>
            <a:r>
              <a:rPr lang="cs-CZ" sz="3200" dirty="0" err="1" smtClean="0"/>
              <a:t>Nachtigallové</a:t>
            </a:r>
            <a:r>
              <a:rPr lang="cs-CZ" sz="3200" dirty="0" smtClean="0"/>
              <a:t> </a:t>
            </a:r>
          </a:p>
          <a:p>
            <a:r>
              <a:rPr lang="cs-CZ" sz="3200" dirty="0" smtClean="0"/>
              <a:t>s využitím jejích </a:t>
            </a:r>
            <a:r>
              <a:rPr lang="cs-CZ" sz="3200" smtClean="0"/>
              <a:t>fotografií </a:t>
            </a:r>
            <a:endParaRPr lang="cs-CZ" sz="3200" smtClean="0"/>
          </a:p>
          <a:p>
            <a:r>
              <a:rPr lang="cs-CZ" sz="3200" smtClean="0"/>
              <a:t>pro </a:t>
            </a:r>
            <a:r>
              <a:rPr lang="cs-CZ" sz="3200" dirty="0" smtClean="0"/>
              <a:t>potřeby výuky na naší škole</a:t>
            </a:r>
            <a:endParaRPr lang="cs-CZ" sz="3200" dirty="0"/>
          </a:p>
        </p:txBody>
      </p:sp>
    </p:spTree>
    <p:extLst>
      <p:ext uri="{BB962C8B-B14F-4D97-AF65-F5344CB8AC3E}">
        <p14:creationId xmlns:p14="http://schemas.microsoft.com/office/powerpoint/2010/main" xmlns="" val="47613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citel\Desktop\Mexiko\0015. Mc Nám. Zócalo - státní vlajk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92000" y="1337866"/>
            <a:ext cx="7504016" cy="5508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892000" y="260648"/>
            <a:ext cx="7504016" cy="156966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3200" b="1" dirty="0" smtClean="0"/>
              <a:t>Hlavním městem je </a:t>
            </a:r>
          </a:p>
          <a:p>
            <a:pPr algn="ctr"/>
            <a:r>
              <a:rPr lang="cs-CZ" sz="3200" b="1" dirty="0" smtClean="0"/>
              <a:t>Ciudad  de </a:t>
            </a:r>
            <a:r>
              <a:rPr lang="cs-CZ" sz="3200" b="1" dirty="0" err="1" smtClean="0"/>
              <a:t>México</a:t>
            </a:r>
            <a:r>
              <a:rPr lang="cs-CZ" sz="3200" b="1" dirty="0" smtClean="0"/>
              <a:t> </a:t>
            </a:r>
          </a:p>
          <a:p>
            <a:pPr algn="ctr"/>
            <a:r>
              <a:rPr lang="cs-CZ" sz="3200" b="1" dirty="0" smtClean="0"/>
              <a:t>s 19 milióny obyvatel</a:t>
            </a:r>
            <a:endParaRPr lang="cs-CZ" sz="3200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490033" y="550138"/>
            <a:ext cx="787728" cy="787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91054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ummer">
  <a:themeElements>
    <a:clrScheme name="Summer">
      <a:dk1>
        <a:sysClr val="windowText" lastClr="000000"/>
      </a:dk1>
      <a:lt1>
        <a:sysClr val="window" lastClr="FFFFFF"/>
      </a:lt1>
      <a:dk2>
        <a:srgbClr val="E89117"/>
      </a:dk2>
      <a:lt2>
        <a:srgbClr val="FEDD78"/>
      </a:lt2>
      <a:accent1>
        <a:srgbClr val="A1B633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Summ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umm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874</TotalTime>
  <Words>932</Words>
  <Application>Microsoft Office PowerPoint</Application>
  <PresentationFormat>Předvádění na obrazovce (4:3)</PresentationFormat>
  <Paragraphs>152</Paragraphs>
  <Slides>85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85</vt:i4>
      </vt:variant>
    </vt:vector>
  </HeadingPairs>
  <TitlesOfParts>
    <vt:vector size="86" baseType="lpstr">
      <vt:lpstr>Summer</vt:lpstr>
      <vt:lpstr>MEXIKO </vt:lpstr>
      <vt:lpstr>Snímek 2</vt:lpstr>
      <vt:lpstr>POKYNY K PRÁCI</vt:lpstr>
      <vt:lpstr>Snímek 4</vt:lpstr>
      <vt:lpstr>Snímek 5</vt:lpstr>
      <vt:lpstr>Snímek 6</vt:lpstr>
      <vt:lpstr>Snímek 7</vt:lpstr>
      <vt:lpstr>Snímek 8</vt:lpstr>
      <vt:lpstr>Snímek 9</vt:lpstr>
      <vt:lpstr>Snímek 10</vt:lpstr>
      <vt:lpstr>Snímek 11</vt:lpstr>
      <vt:lpstr>Snímek 12</vt:lpstr>
      <vt:lpstr>Snímek 13</vt:lpstr>
      <vt:lpstr>Snímek 14</vt:lpstr>
      <vt:lpstr>Snímek 15</vt:lpstr>
      <vt:lpstr>Snímek 16</vt:lpstr>
      <vt:lpstr>Snímek 17</vt:lpstr>
      <vt:lpstr>Snímek 18</vt:lpstr>
      <vt:lpstr>Snímek 19</vt:lpstr>
      <vt:lpstr>Snímek 20</vt:lpstr>
      <vt:lpstr>Snímek 21</vt:lpstr>
      <vt:lpstr>Snímek 22</vt:lpstr>
      <vt:lpstr>Snímek 23</vt:lpstr>
      <vt:lpstr>Snímek 24</vt:lpstr>
      <vt:lpstr>Snímek 25</vt:lpstr>
      <vt:lpstr>Snímek 26</vt:lpstr>
      <vt:lpstr>Snímek 27</vt:lpstr>
      <vt:lpstr>Snímek 28</vt:lpstr>
      <vt:lpstr>Snímek 29</vt:lpstr>
      <vt:lpstr>Ekonomika</vt:lpstr>
      <vt:lpstr>Snímek 31</vt:lpstr>
      <vt:lpstr>Snímek 32</vt:lpstr>
      <vt:lpstr>Snímek 33</vt:lpstr>
      <vt:lpstr>Snímek 34</vt:lpstr>
      <vt:lpstr>Snímek 35</vt:lpstr>
      <vt:lpstr>Snímek 36</vt:lpstr>
      <vt:lpstr>Snímek 37</vt:lpstr>
      <vt:lpstr>Snímek 38</vt:lpstr>
      <vt:lpstr>Snímek 39</vt:lpstr>
      <vt:lpstr>Snímek 40</vt:lpstr>
      <vt:lpstr>Snímek 41</vt:lpstr>
      <vt:lpstr>Snímek 42</vt:lpstr>
      <vt:lpstr>Snímek 43</vt:lpstr>
      <vt:lpstr>Snímek 44</vt:lpstr>
      <vt:lpstr>Snímek 45</vt:lpstr>
      <vt:lpstr>Snímek 46</vt:lpstr>
      <vt:lpstr>Snímek 47</vt:lpstr>
      <vt:lpstr>Snímek 48</vt:lpstr>
      <vt:lpstr>Snímek 49</vt:lpstr>
      <vt:lpstr>Snímek 50</vt:lpstr>
      <vt:lpstr>Snímek 51</vt:lpstr>
      <vt:lpstr>Snímek 52</vt:lpstr>
      <vt:lpstr>Snímek 53</vt:lpstr>
      <vt:lpstr>Snímek 54</vt:lpstr>
      <vt:lpstr>Snímek 55</vt:lpstr>
      <vt:lpstr>Snímek 56</vt:lpstr>
      <vt:lpstr>Snímek 57</vt:lpstr>
      <vt:lpstr>Snímek 58</vt:lpstr>
      <vt:lpstr>Snímek 59</vt:lpstr>
      <vt:lpstr>Snímek 60</vt:lpstr>
      <vt:lpstr>Snímek 61</vt:lpstr>
      <vt:lpstr>Snímek 62</vt:lpstr>
      <vt:lpstr>Snímek 63</vt:lpstr>
      <vt:lpstr>Snímek 64</vt:lpstr>
      <vt:lpstr>Snímek 65</vt:lpstr>
      <vt:lpstr>Snímek 66</vt:lpstr>
      <vt:lpstr>Snímek 67</vt:lpstr>
      <vt:lpstr>Snímek 68</vt:lpstr>
      <vt:lpstr>Snímek 69</vt:lpstr>
      <vt:lpstr>Snímek 70</vt:lpstr>
      <vt:lpstr>Snímek 71</vt:lpstr>
      <vt:lpstr>Snímek 72</vt:lpstr>
      <vt:lpstr>Snímek 73</vt:lpstr>
      <vt:lpstr>Snímek 74</vt:lpstr>
      <vt:lpstr>Snímek 75</vt:lpstr>
      <vt:lpstr>Snímek 76</vt:lpstr>
      <vt:lpstr>Snímek 77</vt:lpstr>
      <vt:lpstr>Snímek 78</vt:lpstr>
      <vt:lpstr>Snímek 79</vt:lpstr>
      <vt:lpstr>Snímek 80</vt:lpstr>
      <vt:lpstr>Snímek 81</vt:lpstr>
      <vt:lpstr>Snímek 82</vt:lpstr>
      <vt:lpstr>Snímek 83</vt:lpstr>
      <vt:lpstr>Zdroje informací</vt:lpstr>
      <vt:lpstr>Snímek 85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Ucitel</dc:creator>
  <cp:lastModifiedBy>Dum</cp:lastModifiedBy>
  <cp:revision>64</cp:revision>
  <dcterms:created xsi:type="dcterms:W3CDTF">2012-10-01T17:32:14Z</dcterms:created>
  <dcterms:modified xsi:type="dcterms:W3CDTF">2013-01-28T20:43:23Z</dcterms:modified>
</cp:coreProperties>
</file>