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66" r:id="rId2"/>
    <p:sldId id="256" r:id="rId3"/>
    <p:sldId id="275" r:id="rId4"/>
    <p:sldId id="276" r:id="rId5"/>
    <p:sldId id="277" r:id="rId6"/>
    <p:sldId id="278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10" autoAdjust="0"/>
  </p:normalViewPr>
  <p:slideViewPr>
    <p:cSldViewPr>
      <p:cViewPr>
        <p:scale>
          <a:sx n="100" d="100"/>
          <a:sy n="100" d="100"/>
        </p:scale>
        <p:origin x="-110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err="1" smtClean="0"/>
            <a:t>r.o</a:t>
          </a:r>
          <a:r>
            <a:rPr lang="cs-CZ" sz="14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Oldřich </a:t>
          </a:r>
          <a:r>
            <a:rPr lang="cs-CZ" sz="1400" dirty="0" err="1" smtClean="0"/>
            <a:t>Vavříček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Základy elektrotechniky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4AF88E-C463-4F7A-9223-59CEF0195A5F}" type="presOf" srcId="{D1B46980-6531-4606-95E6-44980827E919}" destId="{2BE915AB-18AA-4053-B92C-3BFC9ED204BB}" srcOrd="1" destOrd="0" presId="urn:microsoft.com/office/officeart/2005/8/layout/target3"/>
    <dgm:cxn modelId="{8D24796F-0C6A-4B06-A846-82D435D2FF2C}" type="presOf" srcId="{D8197B8C-B260-4A16-BDF4-0947B075E274}" destId="{5A5FFA88-C948-4069-8E93-59FA12366E83}" srcOrd="1" destOrd="0" presId="urn:microsoft.com/office/officeart/2005/8/layout/target3"/>
    <dgm:cxn modelId="{FF7B5152-F67E-4313-8C26-621230D8039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A03062B-8E93-4796-A07D-E7CBC0409D4E}" type="presOf" srcId="{B651F6E3-6281-48DB-9319-2AEAFDAE7572}" destId="{619D679B-A015-4ECF-8348-D1034C574F40}" srcOrd="0" destOrd="0" presId="urn:microsoft.com/office/officeart/2005/8/layout/target3"/>
    <dgm:cxn modelId="{7A11F524-7E9C-4CEE-BA6D-55B8E61D4C11}" type="presOf" srcId="{4C35D32F-0EAB-4CD7-82EE-45574DC2A586}" destId="{8BEBB6EC-1DAA-4CAC-8A25-BC0FCBD5DBD5}" srcOrd="0" destOrd="0" presId="urn:microsoft.com/office/officeart/2005/8/layout/target3"/>
    <dgm:cxn modelId="{C66C8768-0444-4E6B-9CC4-FFD83E870C7C}" type="presOf" srcId="{D8197B8C-B260-4A16-BDF4-0947B075E274}" destId="{25B08C86-7E15-44DC-BE7F-FFB55DD49D12}" srcOrd="0" destOrd="0" presId="urn:microsoft.com/office/officeart/2005/8/layout/target3"/>
    <dgm:cxn modelId="{C573EF95-9A39-4C86-A6FC-23E7A9526923}" type="presOf" srcId="{757F3AB3-0718-4624-B441-E567A8F0AB56}" destId="{333A1088-737F-45CB-B68E-254E46348037}" srcOrd="0" destOrd="0" presId="urn:microsoft.com/office/officeart/2005/8/layout/target3"/>
    <dgm:cxn modelId="{D7A6CA3B-5FE0-4E56-8A4B-A01677C64A47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22600-5EF5-46F9-9D54-CC9C457EBAB3}" type="presOf" srcId="{D1D4F407-5343-4D3F-B5B9-D407B03CAEB4}" destId="{AED2198E-93D5-4001-81B4-73124B309672}" srcOrd="1" destOrd="0" presId="urn:microsoft.com/office/officeart/2005/8/layout/target3"/>
    <dgm:cxn modelId="{F202CC85-DC0B-49D0-8041-F495A7D5F6F7}" type="presOf" srcId="{B651F6E3-6281-48DB-9319-2AEAFDAE7572}" destId="{6BB5E863-4638-4E1D-BFDE-399D028AC4ED}" srcOrd="1" destOrd="0" presId="urn:microsoft.com/office/officeart/2005/8/layout/target3"/>
    <dgm:cxn modelId="{A9EAE12B-042A-4591-80D9-54D7A1D6EB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F640DFD-A33A-4E69-802C-CD321A0F5EE0}" type="presParOf" srcId="{333A1088-737F-45CB-B68E-254E46348037}" destId="{F5ABB229-8D3B-4694-996A-96F23CF14429}" srcOrd="0" destOrd="0" presId="urn:microsoft.com/office/officeart/2005/8/layout/target3"/>
    <dgm:cxn modelId="{3A631F1F-18D3-4C00-84FF-7B213FF9AE44}" type="presParOf" srcId="{333A1088-737F-45CB-B68E-254E46348037}" destId="{F41139FD-01EE-4571-8B17-4FB00FC51163}" srcOrd="1" destOrd="0" presId="urn:microsoft.com/office/officeart/2005/8/layout/target3"/>
    <dgm:cxn modelId="{693A73CA-C0DF-4F95-94C1-52854AFD4B8C}" type="presParOf" srcId="{333A1088-737F-45CB-B68E-254E46348037}" destId="{D005CE8C-CC26-4C3E-AC11-E15060ECD759}" srcOrd="2" destOrd="0" presId="urn:microsoft.com/office/officeart/2005/8/layout/target3"/>
    <dgm:cxn modelId="{10886728-3051-4070-8D20-E7246372A932}" type="presParOf" srcId="{333A1088-737F-45CB-B68E-254E46348037}" destId="{2C702D82-9B77-49B7-9568-BB8EB47C3372}" srcOrd="3" destOrd="0" presId="urn:microsoft.com/office/officeart/2005/8/layout/target3"/>
    <dgm:cxn modelId="{EF603FE4-C982-44DD-B37B-207C176E43A8}" type="presParOf" srcId="{333A1088-737F-45CB-B68E-254E46348037}" destId="{A52A0455-90FF-4808-ABD0-F02540D31D5A}" srcOrd="4" destOrd="0" presId="urn:microsoft.com/office/officeart/2005/8/layout/target3"/>
    <dgm:cxn modelId="{8CCC8AEA-4736-46B3-84A6-390E722ECEF6}" type="presParOf" srcId="{333A1088-737F-45CB-B68E-254E46348037}" destId="{6140AFEC-043D-4C43-A2F9-D0F5331DF3A3}" srcOrd="5" destOrd="0" presId="urn:microsoft.com/office/officeart/2005/8/layout/target3"/>
    <dgm:cxn modelId="{C64B9EBE-00B7-410F-ABC3-CBCF3FC99E50}" type="presParOf" srcId="{333A1088-737F-45CB-B68E-254E46348037}" destId="{9358AC05-5D7D-4327-9F80-1AD486AEA664}" srcOrd="6" destOrd="0" presId="urn:microsoft.com/office/officeart/2005/8/layout/target3"/>
    <dgm:cxn modelId="{EAF64A00-78BA-459B-A8B0-E733CB5EA251}" type="presParOf" srcId="{333A1088-737F-45CB-B68E-254E46348037}" destId="{313FC574-E1CD-4FB4-B054-0B805CE0447D}" srcOrd="7" destOrd="0" presId="urn:microsoft.com/office/officeart/2005/8/layout/target3"/>
    <dgm:cxn modelId="{FD289A2C-2EAB-4AE5-A103-A6CD32FB8A69}" type="presParOf" srcId="{333A1088-737F-45CB-B68E-254E46348037}" destId="{619D679B-A015-4ECF-8348-D1034C574F40}" srcOrd="8" destOrd="0" presId="urn:microsoft.com/office/officeart/2005/8/layout/target3"/>
    <dgm:cxn modelId="{F3B99114-CAB0-40D2-AC7B-7A9C71D39504}" type="presParOf" srcId="{333A1088-737F-45CB-B68E-254E46348037}" destId="{322283A8-4A27-4CDA-BAE3-F381106A9174}" srcOrd="9" destOrd="0" presId="urn:microsoft.com/office/officeart/2005/8/layout/target3"/>
    <dgm:cxn modelId="{AAF2D842-5F1D-4229-A4E6-4546DB99FE41}" type="presParOf" srcId="{333A1088-737F-45CB-B68E-254E46348037}" destId="{FFC9F71D-1B4F-4AD9-A4A6-86ADEFC8AF5C}" srcOrd="10" destOrd="0" presId="urn:microsoft.com/office/officeart/2005/8/layout/target3"/>
    <dgm:cxn modelId="{714CA577-6C9C-4DA7-8953-5133F38A6E12}" type="presParOf" srcId="{333A1088-737F-45CB-B68E-254E46348037}" destId="{25B08C86-7E15-44DC-BE7F-FFB55DD49D12}" srcOrd="11" destOrd="0" presId="urn:microsoft.com/office/officeart/2005/8/layout/target3"/>
    <dgm:cxn modelId="{8D1CC059-25DF-45CB-9E9C-B43F3555EDF0}" type="presParOf" srcId="{333A1088-737F-45CB-B68E-254E46348037}" destId="{76644BE8-9D7C-4C09-B250-3D10AF48CBB7}" srcOrd="12" destOrd="0" presId="urn:microsoft.com/office/officeart/2005/8/layout/target3"/>
    <dgm:cxn modelId="{25AF4D0D-717B-4B1A-BC04-5C0591BDEDD9}" type="presParOf" srcId="{333A1088-737F-45CB-B68E-254E46348037}" destId="{EE85B701-7295-41C0-BA7A-34D3756A2AE6}" srcOrd="13" destOrd="0" presId="urn:microsoft.com/office/officeart/2005/8/layout/target3"/>
    <dgm:cxn modelId="{CF3D21C7-B530-4C0A-B93F-9A99EBFB3317}" type="presParOf" srcId="{333A1088-737F-45CB-B68E-254E46348037}" destId="{8BEBB6EC-1DAA-4CAC-8A25-BC0FCBD5DBD5}" srcOrd="14" destOrd="0" presId="urn:microsoft.com/office/officeart/2005/8/layout/target3"/>
    <dgm:cxn modelId="{4B1131CD-6426-4629-A74C-1F35CBC5DE83}" type="presParOf" srcId="{333A1088-737F-45CB-B68E-254E46348037}" destId="{AED2198E-93D5-4001-81B4-73124B309672}" srcOrd="15" destOrd="0" presId="urn:microsoft.com/office/officeart/2005/8/layout/target3"/>
    <dgm:cxn modelId="{27FDCD68-A84C-4DD5-951D-05F04113A459}" type="presParOf" srcId="{333A1088-737F-45CB-B68E-254E46348037}" destId="{2BE915AB-18AA-4053-B92C-3BFC9ED204BB}" srcOrd="16" destOrd="0" presId="urn:microsoft.com/office/officeart/2005/8/layout/target3"/>
    <dgm:cxn modelId="{C4A272E9-3075-4823-9C12-DCC4F704DB41}" type="presParOf" srcId="{333A1088-737F-45CB-B68E-254E46348037}" destId="{6BB5E863-4638-4E1D-BFDE-399D028AC4ED}" srcOrd="17" destOrd="0" presId="urn:microsoft.com/office/officeart/2005/8/layout/target3"/>
    <dgm:cxn modelId="{6E37BC14-3516-4D59-BD98-52F1E7B6EE75}" type="presParOf" srcId="{333A1088-737F-45CB-B68E-254E46348037}" destId="{5A5FFA88-C948-4069-8E93-59FA12366E83}" srcOrd="18" destOrd="0" presId="urn:microsoft.com/office/officeart/2005/8/layout/target3"/>
    <dgm:cxn modelId="{FDC19122-DB35-4A63-B4FD-5BBD011673B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err="1" smtClean="0"/>
            <a:t>r.o</a:t>
          </a:r>
          <a:r>
            <a:rPr lang="cs-CZ" sz="1400" kern="1200" dirty="0" smtClean="0"/>
            <a:t>, Orlová 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Oldřich </a:t>
          </a:r>
          <a:r>
            <a:rPr lang="cs-CZ" sz="1400" kern="1200" dirty="0" err="1" smtClean="0"/>
            <a:t>Vavříček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Základy elektrotechniky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1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prstMaterial="powder">
          <a:bevelT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709D80-20E3-41E3-A8A7-CEE83C687D7A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88219D-EEDD-4B9D-8C17-D32F68FDEF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0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AD33B7-9370-4371-BDE5-C3F8C912A722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A0B4798-A520-4CDF-B675-DE6A33BCDB3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8328791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3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cs-CZ" sz="3600" dirty="0" smtClean="0">
                <a:solidFill>
                  <a:srgbClr val="002060"/>
                </a:solidFill>
                <a:effectLst/>
              </a:rPr>
              <a:t>Střídavý proud</a:t>
            </a:r>
            <a:r>
              <a:rPr lang="cs-CZ" dirty="0">
                <a:effectLst/>
              </a:rPr>
              <a:t/>
            </a:r>
            <a:br>
              <a:rPr lang="cs-CZ" dirty="0">
                <a:effectLst/>
              </a:rPr>
            </a:b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3685032"/>
            <a:ext cx="8352928" cy="9144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Paralelní rezonanční obvod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396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48"/>
    </mc:Choice>
    <mc:Fallback xmlns="">
      <p:transition spd="slow" advTm="734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404664"/>
            <a:ext cx="4273672" cy="5706960"/>
          </a:xfrm>
        </p:spPr>
        <p:txBody>
          <a:bodyPr>
            <a:normAutofit/>
          </a:bodyPr>
          <a:lstStyle/>
          <a:p>
            <a:r>
              <a:rPr lang="cs-CZ" sz="1200" b="1" dirty="0" smtClean="0"/>
              <a:t>Teoretický úvod</a:t>
            </a:r>
            <a:endParaRPr lang="cs-CZ" sz="1200" b="1" dirty="0"/>
          </a:p>
          <a:p>
            <a:pPr algn="just">
              <a:lnSpc>
                <a:spcPct val="150000"/>
              </a:lnSpc>
            </a:pPr>
            <a:r>
              <a:rPr lang="cs-CZ" sz="1100" dirty="0"/>
              <a:t>Tento obvod v praxi představuje </a:t>
            </a:r>
            <a:r>
              <a:rPr lang="cs-CZ" sz="1100" b="1" dirty="0"/>
              <a:t>paralelní spojení skutečné cívky a skutečného kondenzátoru</a:t>
            </a:r>
            <a:r>
              <a:rPr lang="cs-CZ" sz="1100" dirty="0"/>
              <a:t>. Vlastnosti těchto obvodových prvků mají stejné vlastnosti jako v předchozím případě.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To znamená, že skutečná cívka je charakterizována svou indukčností L a ohmickým odporem R a kondenzátor považujeme za ideální, má jen svou kapacitu C.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Na </a:t>
            </a:r>
            <a:r>
              <a:rPr lang="cs-CZ" sz="1100" dirty="0" smtClean="0"/>
              <a:t>obrázku je </a:t>
            </a:r>
            <a:r>
              <a:rPr lang="cs-CZ" sz="1100" dirty="0"/>
              <a:t>zobrazen </a:t>
            </a:r>
            <a:r>
              <a:rPr lang="cs-CZ" sz="1100" dirty="0" err="1"/>
              <a:t>fázorový</a:t>
            </a:r>
            <a:r>
              <a:rPr lang="cs-CZ" sz="1100" dirty="0"/>
              <a:t> diagram, ze kterého vidíme, že proud ve větvi s cívkou má dvě složky - ohmickou a indukční.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K paralelní rezonanci dochází v případě, jestliže </a:t>
            </a:r>
            <a:r>
              <a:rPr lang="cs-CZ" sz="1100" b="1" dirty="0"/>
              <a:t>indukční a kapacitní složky proudů (jalové složky) obou větví se navzájem ruší</a:t>
            </a:r>
            <a:r>
              <a:rPr lang="cs-CZ" sz="1100" dirty="0"/>
              <a:t>:</a:t>
            </a:r>
          </a:p>
          <a:p>
            <a:pPr algn="just">
              <a:lnSpc>
                <a:spcPct val="150000"/>
              </a:lnSpc>
            </a:pPr>
            <a:r>
              <a:rPr lang="cs-CZ" sz="1100" b="1" dirty="0"/>
              <a:t>I</a:t>
            </a:r>
            <a:r>
              <a:rPr lang="cs-CZ" sz="1100" b="1" baseline="-25000" dirty="0"/>
              <a:t>C</a:t>
            </a:r>
            <a:r>
              <a:rPr lang="cs-CZ" sz="1100" b="1" dirty="0"/>
              <a:t> = </a:t>
            </a:r>
            <a:r>
              <a:rPr lang="cs-CZ" sz="1100" b="1" dirty="0" err="1" smtClean="0"/>
              <a:t>I</a:t>
            </a:r>
            <a:r>
              <a:rPr lang="cs-CZ" sz="1100" b="1" baseline="-25000" dirty="0" err="1" smtClean="0"/>
              <a:t>RLj</a:t>
            </a:r>
            <a:endParaRPr lang="cs-CZ" sz="1100" b="1" baseline="-25000" dirty="0" smtClean="0"/>
          </a:p>
          <a:p>
            <a:pPr algn="just">
              <a:lnSpc>
                <a:spcPct val="150000"/>
              </a:lnSpc>
            </a:pPr>
            <a:endParaRPr lang="cs-CZ" sz="1100" b="1" dirty="0"/>
          </a:p>
          <a:p>
            <a:pPr algn="just">
              <a:lnSpc>
                <a:spcPct val="150000"/>
              </a:lnSpc>
            </a:pPr>
            <a:r>
              <a:rPr lang="cs-CZ" sz="1100" b="1" dirty="0"/>
              <a:t>I</a:t>
            </a:r>
            <a:r>
              <a:rPr lang="cs-CZ" sz="1100" b="1" baseline="-25000" dirty="0"/>
              <a:t>C</a:t>
            </a:r>
            <a:r>
              <a:rPr lang="cs-CZ" sz="1100" b="1" dirty="0"/>
              <a:t> = U/X</a:t>
            </a:r>
            <a:r>
              <a:rPr lang="cs-CZ" sz="1100" b="1" baseline="-25000" dirty="0"/>
              <a:t>C</a:t>
            </a:r>
            <a:r>
              <a:rPr lang="cs-CZ" sz="1100" b="1" dirty="0"/>
              <a:t> a I</a:t>
            </a:r>
            <a:r>
              <a:rPr lang="cs-CZ" sz="1100" b="1" baseline="-25000" dirty="0"/>
              <a:t>RL</a:t>
            </a:r>
            <a:r>
              <a:rPr lang="cs-CZ" sz="1100" b="1" dirty="0"/>
              <a:t> = </a:t>
            </a:r>
            <a:r>
              <a:rPr lang="cs-CZ" sz="1100" b="1" dirty="0" smtClean="0"/>
              <a:t>U/Z</a:t>
            </a:r>
            <a:endParaRPr lang="cs-CZ" sz="1100" b="1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6150" y="759619"/>
            <a:ext cx="3930650" cy="3930650"/>
          </a:xfrm>
        </p:spPr>
      </p:pic>
    </p:spTree>
    <p:extLst>
      <p:ext uri="{BB962C8B-B14F-4D97-AF65-F5344CB8AC3E}">
        <p14:creationId xmlns:p14="http://schemas.microsoft.com/office/powerpoint/2010/main" val="122999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4"/>
    </mc:Choice>
    <mc:Fallback xmlns="">
      <p:transition spd="slow" advTm="488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sz="half" idx="1"/>
              </p:nvPr>
            </p:nvSpPr>
            <p:spPr>
              <a:xfrm>
                <a:off x="467544" y="476672"/>
                <a:ext cx="3878907" cy="5490936"/>
              </a:xfrm>
            </p:spPr>
            <p:txBody>
              <a:bodyPr>
                <a:normAutofit lnSpcReduction="10000"/>
              </a:bodyPr>
              <a:lstStyle/>
              <a:p>
                <a:pPr marL="0" indent="0" algn="just">
                  <a:lnSpc>
                    <a:spcPct val="150000"/>
                  </a:lnSpc>
                  <a:buNone/>
                </a:pPr>
                <a:endParaRPr lang="cs-CZ" sz="1100" b="1" i="1" dirty="0" smtClean="0">
                  <a:latin typeface="Cambria Math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cs-CZ" sz="1100" dirty="0"/>
                  <a:t>Odvození vztahu pro rezonanční frekvenci je na obrázku. Z něho je vidět, že při zanedbání výrazu </a:t>
                </a:r>
                <a:r>
                  <a:rPr lang="cs-CZ" sz="1100" b="1" dirty="0"/>
                  <a:t>(R/L)</a:t>
                </a:r>
                <a:r>
                  <a:rPr lang="cs-CZ" sz="1100" b="1" baseline="30000" dirty="0"/>
                  <a:t>2</a:t>
                </a:r>
                <a:r>
                  <a:rPr lang="cs-CZ" sz="1100" dirty="0"/>
                  <a:t>, dostáváme Thomsonův vzorec.</a:t>
                </a:r>
              </a:p>
              <a:p>
                <a:pPr marL="0" indent="0" algn="just">
                  <a:lnSpc>
                    <a:spcPct val="150000"/>
                  </a:lnSpc>
                  <a:buNone/>
                </a:pPr>
                <a:endParaRPr lang="cs-CZ" sz="1100" b="1" i="1" dirty="0" smtClean="0">
                  <a:latin typeface="Cambria Math"/>
                </a:endParaRPr>
              </a:p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11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1100" b="1" i="1" smtClean="0">
                              <a:latin typeface="Cambria Math"/>
                            </a:rPr>
                            <m:t>𝒇</m:t>
                          </m:r>
                        </m:e>
                        <m:sub>
                          <m:r>
                            <a:rPr lang="cs-CZ" sz="1100" b="1" i="1" smtClean="0">
                              <a:latin typeface="Cambria Math"/>
                            </a:rPr>
                            <m:t>𝒓</m:t>
                          </m:r>
                        </m:sub>
                      </m:sSub>
                      <m:r>
                        <a:rPr lang="cs-CZ" sz="1100" b="1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cs-CZ" sz="11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1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1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sz="1100" b="1" i="1" smtClean="0">
                              <a:latin typeface="Cambria Math"/>
                              <a:ea typeface="Cambria Math"/>
                            </a:rPr>
                            <m:t>𝝅</m:t>
                          </m:r>
                        </m:den>
                      </m:f>
                      <m:rad>
                        <m:radPr>
                          <m:degHide m:val="on"/>
                          <m:ctrlPr>
                            <a:rPr lang="cs-CZ" sz="1100" b="1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sz="1100" b="1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100" b="1" i="1" smtClean="0">
                                  <a:latin typeface="Cambria Math"/>
                                </a:rPr>
                                <m:t>𝟏</m:t>
                              </m:r>
                            </m:num>
                            <m:den>
                              <m:r>
                                <a:rPr lang="cs-CZ" sz="1100" b="1" i="1" smtClean="0">
                                  <a:latin typeface="Cambria Math"/>
                                </a:rPr>
                                <m:t>𝑳𝑪</m:t>
                              </m:r>
                            </m:den>
                          </m:f>
                          <m:r>
                            <a:rPr lang="cs-CZ" sz="1100" b="1" i="1" smtClean="0">
                              <a:latin typeface="Cambria Math"/>
                            </a:rPr>
                            <m:t>−(</m:t>
                          </m:r>
                          <m:sSup>
                            <m:sSupPr>
                              <m:ctrlPr>
                                <a:rPr lang="cs-CZ" sz="1100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f>
                                <m:fPr>
                                  <m:ctrlPr>
                                    <a:rPr lang="cs-CZ" sz="1100" b="1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1100" b="1" i="1" smtClean="0">
                                      <a:latin typeface="Cambria Math"/>
                                    </a:rPr>
                                    <m:t>𝑹</m:t>
                                  </m:r>
                                </m:num>
                                <m:den>
                                  <m:r>
                                    <a:rPr lang="cs-CZ" sz="1100" b="1" i="1" smtClean="0">
                                      <a:latin typeface="Cambria Math"/>
                                    </a:rPr>
                                    <m:t>𝑳</m:t>
                                  </m:r>
                                </m:den>
                              </m:f>
                              <m:r>
                                <a:rPr lang="cs-CZ" sz="1100" b="1" i="1" smtClean="0">
                                  <a:latin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cs-CZ" sz="1100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sz="1100" b="1" dirty="0" smtClean="0"/>
              </a:p>
              <a:p>
                <a:pPr algn="just">
                  <a:lnSpc>
                    <a:spcPct val="150000"/>
                  </a:lnSpc>
                </a:pPr>
                <a:r>
                  <a:rPr lang="cs-CZ" sz="1100" b="1" dirty="0" smtClean="0"/>
                  <a:t>Při </a:t>
                </a:r>
                <a:r>
                  <a:rPr lang="cs-CZ" sz="1100" b="1" dirty="0"/>
                  <a:t>paralelní rezonanci platí, že její impedance je největší a proud je nejmenší</a:t>
                </a:r>
                <a:r>
                  <a:rPr lang="cs-CZ" sz="1100" dirty="0"/>
                  <a:t>. Je to tedy opačná situace jako v minulém případě. </a:t>
                </a:r>
                <a:endParaRPr lang="cs-CZ" sz="1100" dirty="0" smtClean="0"/>
              </a:p>
              <a:p>
                <a:pPr algn="just">
                  <a:lnSpc>
                    <a:spcPct val="150000"/>
                  </a:lnSpc>
                </a:pPr>
                <a:r>
                  <a:rPr lang="cs-CZ" sz="1100" dirty="0" smtClean="0"/>
                  <a:t>Z </a:t>
                </a:r>
                <a:r>
                  <a:rPr lang="cs-CZ" sz="1100" dirty="0" err="1"/>
                  <a:t>fázorového</a:t>
                </a:r>
                <a:r>
                  <a:rPr lang="cs-CZ" sz="1100" dirty="0"/>
                  <a:t> diagramu a základních vztahů bychom mohli odvodit impedanci při paralelní rezonanci. Zde se spokojíme jen s </a:t>
                </a:r>
                <a:r>
                  <a:rPr lang="cs-CZ" sz="1100" dirty="0" smtClean="0"/>
                  <a:t>přibližným výsledkem</a:t>
                </a:r>
                <a:r>
                  <a:rPr lang="cs-CZ" sz="1100" dirty="0"/>
                  <a:t>: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cs-CZ" sz="1100" b="1" dirty="0" err="1"/>
                  <a:t>Z</a:t>
                </a:r>
                <a:r>
                  <a:rPr lang="cs-CZ" sz="1100" b="1" baseline="-25000" dirty="0" err="1"/>
                  <a:t>r</a:t>
                </a:r>
                <a:r>
                  <a:rPr lang="cs-CZ" sz="1100" b="1" dirty="0"/>
                  <a:t> = L / RC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cs-CZ" sz="1100" dirty="0"/>
                  <a:t>Z něho je vidět, že při zapojení ideální cívky - </a:t>
                </a:r>
                <a:r>
                  <a:rPr lang="cs-CZ" sz="1100" b="1" dirty="0"/>
                  <a:t>R = 0</a:t>
                </a:r>
                <a:r>
                  <a:rPr lang="cs-CZ" sz="1100" dirty="0"/>
                  <a:t>, by impedance měla nekonečně velkou hodnotu a proud ze zdroje by byl roven 0</a:t>
                </a:r>
                <a:r>
                  <a:rPr lang="cs-CZ" sz="1100" dirty="0" smtClean="0"/>
                  <a:t>.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cs-CZ" sz="1100" dirty="0" smtClean="0"/>
                  <a:t> </a:t>
                </a:r>
                <a:endParaRPr lang="cs-CZ" sz="14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467544" y="476672"/>
                <a:ext cx="3878907" cy="5490936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980728"/>
            <a:ext cx="4146674" cy="3504131"/>
          </a:xfrm>
        </p:spPr>
      </p:pic>
    </p:spTree>
    <p:extLst>
      <p:ext uri="{BB962C8B-B14F-4D97-AF65-F5344CB8AC3E}">
        <p14:creationId xmlns:p14="http://schemas.microsoft.com/office/powerpoint/2010/main" val="40579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4"/>
    </mc:Choice>
    <mc:Fallback xmlns="">
      <p:transition spd="slow" advTm="4884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404664"/>
            <a:ext cx="4129656" cy="532859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cs-CZ" sz="1100" dirty="0" smtClean="0"/>
              <a:t>Závislost celkového proudu a impedance na frekvenci skutečného rezonančního paralelního obvodu jsou na uvedených obrázcích.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Obvodem při rezonanci protéká </a:t>
            </a:r>
            <a:r>
              <a:rPr lang="cs-CZ" sz="1100" dirty="0"/>
              <a:t>pouze jalový </a:t>
            </a:r>
            <a:r>
              <a:rPr lang="cs-CZ" sz="1100" dirty="0" smtClean="0"/>
              <a:t>proud ve větvi s cívkou  a ve větvi s kondenzátorem. Dochází </a:t>
            </a:r>
            <a:r>
              <a:rPr lang="cs-CZ" sz="1100" dirty="0"/>
              <a:t>k výměně energie mezi magnetickým polem ideální cívky a elektrickým polem ideálního kondenzátoru</a:t>
            </a:r>
            <a:r>
              <a:rPr lang="cs-CZ" sz="11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Lze tedy rezonanční jev vysvětlit jako nabíjení a vybíjení kondenzátoru v rytmu rezonančního kmitočtu. Také na cívce se střídavě shromažďuje a odchází elektrická energie. 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/>
              <a:t>Celkově lze říci, že rezonanční obvody mají velký význam a využití při vzniku a vysílání elektromagnetických vln a jejich využití při šíření radiového a televizního signálu, oscilátorech, zesilovačích a v dalších aplikacích.</a:t>
            </a:r>
            <a:endParaRPr lang="cs-CZ" sz="11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692697"/>
            <a:ext cx="4042792" cy="3328910"/>
          </a:xfrm>
        </p:spPr>
      </p:pic>
    </p:spTree>
    <p:extLst>
      <p:ext uri="{BB962C8B-B14F-4D97-AF65-F5344CB8AC3E}">
        <p14:creationId xmlns:p14="http://schemas.microsoft.com/office/powerpoint/2010/main" val="209242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4"/>
    </mc:Choice>
    <mc:Fallback xmlns="">
      <p:transition spd="slow" advTm="488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764704"/>
            <a:ext cx="8018088" cy="417646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cs-CZ" sz="1200" b="1" dirty="0" smtClean="0"/>
              <a:t>Příklady</a:t>
            </a:r>
            <a:endParaRPr lang="cs-CZ" sz="1200" b="1" dirty="0"/>
          </a:p>
          <a:p>
            <a:pPr algn="just">
              <a:lnSpc>
                <a:spcPct val="150000"/>
              </a:lnSpc>
            </a:pPr>
            <a:r>
              <a:rPr lang="cs-CZ" sz="1100" dirty="0"/>
              <a:t>Skutečná cívka s odporem 10 ohm a indukčností 0,2 </a:t>
            </a:r>
            <a:r>
              <a:rPr lang="cs-CZ" sz="1100" dirty="0" err="1"/>
              <a:t>mH</a:t>
            </a:r>
            <a:r>
              <a:rPr lang="cs-CZ" sz="1100" dirty="0"/>
              <a:t> tvoří s ideálním kondenzátorem 500pF paralelní rezonanční obvod, napětí je 120 V. Zjistěte rezonanční frekvenci, impedanci, proud a činitel jakosti obvodu při rezonanci.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Paralelní rezonanční obvod je sestaven ze skutečné cívky, jejíž ohmický odpor je 4 ohm a indukčnost 0,12 </a:t>
            </a:r>
            <a:r>
              <a:rPr lang="cs-CZ" sz="1100" dirty="0" err="1"/>
              <a:t>mH</a:t>
            </a:r>
            <a:r>
              <a:rPr lang="cs-CZ" sz="1100" dirty="0"/>
              <a:t>. Proměnný kondenzátor má kapacitu v rozmezí 30 </a:t>
            </a:r>
            <a:r>
              <a:rPr lang="cs-CZ" sz="1100" dirty="0" err="1"/>
              <a:t>pF</a:t>
            </a:r>
            <a:r>
              <a:rPr lang="cs-CZ" sz="1100" dirty="0"/>
              <a:t> až 400 </a:t>
            </a:r>
            <a:r>
              <a:rPr lang="cs-CZ" sz="1100" dirty="0" err="1"/>
              <a:t>pF.</a:t>
            </a:r>
            <a:r>
              <a:rPr lang="cs-CZ" sz="1100" dirty="0"/>
              <a:t> Stanovte minimální a maximální rezonanční frekvenci tohoto obvodu</a:t>
            </a:r>
            <a:r>
              <a:rPr lang="cs-CZ" sz="11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1100" dirty="0"/>
              <a:t>Jaká je </a:t>
            </a:r>
            <a:r>
              <a:rPr lang="cs-CZ" sz="1100" dirty="0" smtClean="0"/>
              <a:t>kapacita kondenzátoru a indukčnost skutečné cívky paralelního rezonančního obvodu, jestliže odpor cívky je 6 </a:t>
            </a:r>
            <a:r>
              <a:rPr lang="cs-CZ" sz="1100" dirty="0" smtClean="0">
                <a:sym typeface="Symbol"/>
              </a:rPr>
              <a:t>, rezonanční frekvence je 470 KHz a činitel jakosti je 90.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>
                <a:sym typeface="Symbol"/>
              </a:rPr>
              <a:t>V paralelním rezonančním obvodu má ideální kondenzátor kapacitu 500 </a:t>
            </a:r>
            <a:r>
              <a:rPr lang="cs-CZ" sz="1100" dirty="0" err="1" smtClean="0">
                <a:sym typeface="Symbol"/>
              </a:rPr>
              <a:t>pF</a:t>
            </a:r>
            <a:r>
              <a:rPr lang="cs-CZ" sz="1100" dirty="0" smtClean="0">
                <a:sym typeface="Symbol"/>
              </a:rPr>
              <a:t>, skutečná cívka má indukčnost 200 F a odpor 10 , napětí zdroje je 120 V. Vypočtěte rezonanční frekvenci, impedanci při rezonanci, činitel jakosti a proud při rezonanci.</a:t>
            </a:r>
          </a:p>
          <a:p>
            <a:pPr algn="just">
              <a:lnSpc>
                <a:spcPct val="150000"/>
              </a:lnSpc>
            </a:pPr>
            <a:r>
              <a:rPr lang="cs-CZ" sz="1100" dirty="0" smtClean="0">
                <a:sym typeface="Symbol"/>
              </a:rPr>
              <a:t>Ladící otočný kondenzátor má počáteční kapacitu 30 </a:t>
            </a:r>
            <a:r>
              <a:rPr lang="cs-CZ" sz="1100" dirty="0" err="1" smtClean="0">
                <a:sym typeface="Symbol"/>
              </a:rPr>
              <a:t>pF</a:t>
            </a:r>
            <a:r>
              <a:rPr lang="cs-CZ" sz="1100" dirty="0" smtClean="0">
                <a:sym typeface="Symbol"/>
              </a:rPr>
              <a:t> a konečnou 400 </a:t>
            </a:r>
            <a:r>
              <a:rPr lang="cs-CZ" sz="1100" dirty="0" err="1" smtClean="0">
                <a:sym typeface="Symbol"/>
              </a:rPr>
              <a:t>pF</a:t>
            </a:r>
            <a:r>
              <a:rPr lang="cs-CZ" sz="1100" dirty="0" smtClean="0">
                <a:sym typeface="Symbol"/>
              </a:rPr>
              <a:t>, skutečná cívka má indukčnost 120 H a odpor 4. Vypočtěte minimální a maximální </a:t>
            </a:r>
            <a:r>
              <a:rPr lang="cs-CZ" sz="1100" smtClean="0">
                <a:sym typeface="Symbol"/>
              </a:rPr>
              <a:t>rezonanční frekvenci.</a:t>
            </a:r>
            <a:endParaRPr lang="cs-CZ" sz="1100" dirty="0" smtClean="0">
              <a:sym typeface="Symbol"/>
            </a:endParaRPr>
          </a:p>
          <a:p>
            <a:pPr algn="just">
              <a:lnSpc>
                <a:spcPct val="150000"/>
              </a:lnSpc>
            </a:pPr>
            <a:r>
              <a:rPr lang="cs-CZ" sz="1100" dirty="0" smtClean="0">
                <a:sym typeface="Symbol"/>
              </a:rPr>
              <a:t>  </a:t>
            </a:r>
            <a:endParaRPr lang="cs-CZ" sz="1100" dirty="0"/>
          </a:p>
          <a:p>
            <a:pPr algn="just">
              <a:lnSpc>
                <a:spcPct val="150000"/>
              </a:lnSpc>
            </a:pP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95456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77072"/>
            <a:ext cx="8183880" cy="1800199"/>
          </a:xfrm>
        </p:spPr>
        <p:txBody>
          <a:bodyPr>
            <a:noAutofit/>
          </a:bodyPr>
          <a:lstStyle/>
          <a:p>
            <a:pPr algn="ctr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1800" dirty="0"/>
              <a:t>CITACE</a:t>
            </a:r>
            <a:br>
              <a:rPr lang="cs-CZ" sz="1800" dirty="0"/>
            </a:br>
            <a:r>
              <a:rPr lang="cs-CZ" sz="1800" dirty="0"/>
              <a:t>ANTONÍN BLAHOVEC. </a:t>
            </a:r>
            <a:r>
              <a:rPr lang="cs-CZ" sz="1800" i="1" dirty="0" smtClean="0"/>
              <a:t>Elektrotechnika 2</a:t>
            </a:r>
            <a:r>
              <a:rPr lang="cs-CZ" sz="1800" dirty="0" smtClean="0"/>
              <a:t>: </a:t>
            </a:r>
            <a:r>
              <a:rPr lang="cs-CZ" sz="1800" i="1" dirty="0" smtClean="0"/>
              <a:t>Pro SOŠ a SOU Podnázev</a:t>
            </a:r>
            <a:r>
              <a:rPr lang="cs-CZ" sz="1800" dirty="0" smtClean="0"/>
              <a:t>. Praha: Informatorium., 2010. ISBN 978-80-7333-043-9. </a:t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20687"/>
            <a:ext cx="8183880" cy="36004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000" b="1" dirty="0" smtClean="0">
                <a:solidFill>
                  <a:srgbClr val="002060"/>
                </a:solidFill>
              </a:rPr>
              <a:t>ANOTACE</a:t>
            </a:r>
          </a:p>
          <a:p>
            <a:pPr algn="just">
              <a:lnSpc>
                <a:spcPct val="170000"/>
              </a:lnSpc>
            </a:pPr>
            <a:r>
              <a:rPr lang="cs-CZ" sz="1300" b="1" dirty="0">
                <a:solidFill>
                  <a:srgbClr val="002060"/>
                </a:solidFill>
              </a:rPr>
              <a:t>Materiál lze použít pro výuku obvodů střídavého proudu  - </a:t>
            </a:r>
            <a:r>
              <a:rPr lang="cs-CZ" sz="1300" b="1" dirty="0" smtClean="0">
                <a:solidFill>
                  <a:srgbClr val="002060"/>
                </a:solidFill>
              </a:rPr>
              <a:t>paralelní </a:t>
            </a:r>
            <a:r>
              <a:rPr lang="cs-CZ" sz="1300" b="1" dirty="0">
                <a:solidFill>
                  <a:srgbClr val="002060"/>
                </a:solidFill>
              </a:rPr>
              <a:t>rezonanční obvod. V první části jsou teoretické základy probírané látky, kde  žáci využijí znalostí z minulých kapitol a uvědomují si že uvedený obvod je </a:t>
            </a:r>
            <a:r>
              <a:rPr lang="cs-CZ" sz="1300" b="1" dirty="0" smtClean="0">
                <a:solidFill>
                  <a:srgbClr val="002060"/>
                </a:solidFill>
              </a:rPr>
              <a:t>vlastně speciální případ paralelního spojení  prvků </a:t>
            </a:r>
            <a:r>
              <a:rPr lang="cs-CZ" sz="1300" b="1" dirty="0">
                <a:solidFill>
                  <a:srgbClr val="002060"/>
                </a:solidFill>
              </a:rPr>
              <a:t>RLC, který za daných podmínek má velký význam pro další využití v elektrotechnice.</a:t>
            </a:r>
          </a:p>
          <a:p>
            <a:pPr algn="just">
              <a:lnSpc>
                <a:spcPct val="170000"/>
              </a:lnSpc>
            </a:pPr>
            <a:r>
              <a:rPr lang="cs-CZ" sz="1300" b="1" dirty="0">
                <a:solidFill>
                  <a:srgbClr val="002060"/>
                </a:solidFill>
              </a:rPr>
              <a:t>Na konci jsou příklady, které žáci vypracují samostatně nebo je možné je využít při zkoušení jednotlivců za použití interaktivní tabule. </a:t>
            </a:r>
          </a:p>
          <a:p>
            <a:pPr algn="just">
              <a:lnSpc>
                <a:spcPct val="170000"/>
              </a:lnSpc>
            </a:pPr>
            <a:r>
              <a:rPr lang="cs-CZ" sz="1300" b="1" dirty="0">
                <a:solidFill>
                  <a:srgbClr val="002060"/>
                </a:solidFill>
              </a:rPr>
              <a:t>Předpokládaný čas 45 min.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423289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3653</TotalTime>
  <Words>446</Words>
  <Application>Microsoft Office PowerPoint</Application>
  <PresentationFormat>Předvádění na obrazovce (4:3)</PresentationFormat>
  <Paragraphs>41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Aspekt</vt:lpstr>
      <vt:lpstr>Prezentace aplikace PowerPoint</vt:lpstr>
      <vt:lpstr>Střídavý proud </vt:lpstr>
      <vt:lpstr>Prezentace aplikace PowerPoint</vt:lpstr>
      <vt:lpstr>Prezentace aplikace PowerPoint</vt:lpstr>
      <vt:lpstr>Prezentace aplikace PowerPoint</vt:lpstr>
      <vt:lpstr>Prezentace aplikace PowerPoint</vt:lpstr>
      <vt:lpstr>  CITACE ANTONÍN BLAHOVEC. Elektrotechnika 2: Pro SOŠ a SOU Podnázev. Praha: Informatorium., 2010. ISBN 978-80-7333-043-9.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Sérioparalelní zapojení rezistorů</dc:title>
  <dc:creator>Windows User</dc:creator>
  <cp:lastModifiedBy>Windows User</cp:lastModifiedBy>
  <cp:revision>245</cp:revision>
  <dcterms:created xsi:type="dcterms:W3CDTF">2012-04-15T15:58:10Z</dcterms:created>
  <dcterms:modified xsi:type="dcterms:W3CDTF">2013-01-28T20:01:30Z</dcterms:modified>
</cp:coreProperties>
</file>