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261" r:id="rId2"/>
    <p:sldId id="281" r:id="rId3"/>
    <p:sldId id="258" r:id="rId4"/>
    <p:sldId id="280" r:id="rId5"/>
    <p:sldId id="273" r:id="rId6"/>
    <p:sldId id="274" r:id="rId7"/>
    <p:sldId id="277" r:id="rId8"/>
    <p:sldId id="279" r:id="rId9"/>
    <p:sldId id="278" r:id="rId10"/>
    <p:sldId id="28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97" autoAdjust="0"/>
    <p:restoredTop sz="94660"/>
  </p:normalViewPr>
  <p:slideViewPr>
    <p:cSldViewPr>
      <p:cViewPr varScale="1">
        <p:scale>
          <a:sx n="69" d="100"/>
          <a:sy n="69" d="100"/>
        </p:scale>
        <p:origin x="-138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smtClean="0"/>
            <a:t>NÁZEV:VY_32_INOVACE_20_ </a:t>
          </a:r>
          <a:r>
            <a:rPr lang="cs-CZ" sz="2000" dirty="0" smtClean="0"/>
            <a:t>MATEMATIKA 1.R.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AUTOR:ADELHEIDA  RYCKOVÁ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ODČÍTÁNÍ S </a:t>
          </a:r>
          <a:r>
            <a:rPr lang="cs-CZ" sz="2000" smtClean="0"/>
            <a:t>PŘECHODEM 12 -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343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64F5644-0377-4F89-9CC9-802595D84B74}" type="presOf" srcId="{4C35D32F-0EAB-4CD7-82EE-45574DC2A586}" destId="{890E4F0B-2866-4A3F-A3C7-2A14B1797930}" srcOrd="1" destOrd="0" presId="urn:microsoft.com/office/officeart/2005/8/layout/target3"/>
    <dgm:cxn modelId="{AA5D0560-D054-442C-86AA-E78E7F060EEF}" type="presOf" srcId="{B651F6E3-6281-48DB-9319-2AEAFDAE7572}" destId="{619D679B-A015-4ECF-8348-D1034C574F40}" srcOrd="0" destOrd="0" presId="urn:microsoft.com/office/officeart/2005/8/layout/target3"/>
    <dgm:cxn modelId="{7B8D9FB5-6432-475F-8D8A-89ED486B744F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243BF50-25F8-45DE-8BED-FAF6C1AB1CC8}" type="presOf" srcId="{D1B46980-6531-4606-95E6-44980827E919}" destId="{6140AFEC-043D-4C43-A2F9-D0F5331DF3A3}" srcOrd="0" destOrd="0" presId="urn:microsoft.com/office/officeart/2005/8/layout/target3"/>
    <dgm:cxn modelId="{F5A700B7-9EBC-40B5-B2A2-E2C76FFFD78E}" type="presOf" srcId="{757F3AB3-0718-4624-B441-E567A8F0AB56}" destId="{333A1088-737F-45CB-B68E-254E46348037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EEC42262-4861-488C-9E24-A5D35C020761}" type="presOf" srcId="{D8197B8C-B260-4A16-BDF4-0947B075E274}" destId="{25B08C86-7E15-44DC-BE7F-FFB55DD49D12}" srcOrd="0" destOrd="0" presId="urn:microsoft.com/office/officeart/2005/8/layout/target3"/>
    <dgm:cxn modelId="{89BE7701-5763-451C-8934-8D0E751567DD}" type="presOf" srcId="{D1D4F407-5343-4D3F-B5B9-D407B03CAEB4}" destId="{D005CE8C-CC26-4C3E-AC11-E15060ECD759}" srcOrd="0" destOrd="0" presId="urn:microsoft.com/office/officeart/2005/8/layout/target3"/>
    <dgm:cxn modelId="{76B70423-4B6A-4828-A080-4470490E4A6E}" type="presOf" srcId="{D1D4F407-5343-4D3F-B5B9-D407B03CAEB4}" destId="{AED2198E-93D5-4001-81B4-73124B309672}" srcOrd="1" destOrd="0" presId="urn:microsoft.com/office/officeart/2005/8/layout/target3"/>
    <dgm:cxn modelId="{BECD1501-1B65-45F7-BC1B-DB7EBE72AD0A}" type="presOf" srcId="{D1B46980-6531-4606-95E6-44980827E919}" destId="{2BE915AB-18AA-4053-B92C-3BFC9ED204BB}" srcOrd="1" destOrd="0" presId="urn:microsoft.com/office/officeart/2005/8/layout/target3"/>
    <dgm:cxn modelId="{FBB202D9-6E98-491D-9BFD-29B260A9CF08}" type="presOf" srcId="{D8197B8C-B260-4A16-BDF4-0947B075E274}" destId="{5A5FFA88-C948-4069-8E93-59FA12366E83}" srcOrd="1" destOrd="0" presId="urn:microsoft.com/office/officeart/2005/8/layout/target3"/>
    <dgm:cxn modelId="{AC226466-C8D7-4798-B97C-5AF9C73DCB17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34C41EF-C10F-4745-8283-5C636EF8922A}" type="presParOf" srcId="{333A1088-737F-45CB-B68E-254E46348037}" destId="{F5ABB229-8D3B-4694-996A-96F23CF14429}" srcOrd="0" destOrd="0" presId="urn:microsoft.com/office/officeart/2005/8/layout/target3"/>
    <dgm:cxn modelId="{6C200084-1735-49BF-94E5-E9933FD48F78}" type="presParOf" srcId="{333A1088-737F-45CB-B68E-254E46348037}" destId="{F41139FD-01EE-4571-8B17-4FB00FC51163}" srcOrd="1" destOrd="0" presId="urn:microsoft.com/office/officeart/2005/8/layout/target3"/>
    <dgm:cxn modelId="{611959F9-7A24-4015-AA2C-205BA687601A}" type="presParOf" srcId="{333A1088-737F-45CB-B68E-254E46348037}" destId="{D005CE8C-CC26-4C3E-AC11-E15060ECD759}" srcOrd="2" destOrd="0" presId="urn:microsoft.com/office/officeart/2005/8/layout/target3"/>
    <dgm:cxn modelId="{F843ACD7-B0E7-48E9-B94E-393F56390E07}" type="presParOf" srcId="{333A1088-737F-45CB-B68E-254E46348037}" destId="{2C702D82-9B77-49B7-9568-BB8EB47C3372}" srcOrd="3" destOrd="0" presId="urn:microsoft.com/office/officeart/2005/8/layout/target3"/>
    <dgm:cxn modelId="{60935BC5-FF49-40B9-8640-759628C415FE}" type="presParOf" srcId="{333A1088-737F-45CB-B68E-254E46348037}" destId="{A52A0455-90FF-4808-ABD0-F02540D31D5A}" srcOrd="4" destOrd="0" presId="urn:microsoft.com/office/officeart/2005/8/layout/target3"/>
    <dgm:cxn modelId="{68CEBD14-DEE3-442A-9CFC-E2842EEF3BD2}" type="presParOf" srcId="{333A1088-737F-45CB-B68E-254E46348037}" destId="{6140AFEC-043D-4C43-A2F9-D0F5331DF3A3}" srcOrd="5" destOrd="0" presId="urn:microsoft.com/office/officeart/2005/8/layout/target3"/>
    <dgm:cxn modelId="{75818692-AA0D-4070-8903-530A4D3CDE27}" type="presParOf" srcId="{333A1088-737F-45CB-B68E-254E46348037}" destId="{9358AC05-5D7D-4327-9F80-1AD486AEA664}" srcOrd="6" destOrd="0" presId="urn:microsoft.com/office/officeart/2005/8/layout/target3"/>
    <dgm:cxn modelId="{6B8FEF95-05C7-4DB2-BC44-74A92D8C3536}" type="presParOf" srcId="{333A1088-737F-45CB-B68E-254E46348037}" destId="{313FC574-E1CD-4FB4-B054-0B805CE0447D}" srcOrd="7" destOrd="0" presId="urn:microsoft.com/office/officeart/2005/8/layout/target3"/>
    <dgm:cxn modelId="{055376B2-14A5-460B-ADCE-81E88DE10C4D}" type="presParOf" srcId="{333A1088-737F-45CB-B68E-254E46348037}" destId="{619D679B-A015-4ECF-8348-D1034C574F40}" srcOrd="8" destOrd="0" presId="urn:microsoft.com/office/officeart/2005/8/layout/target3"/>
    <dgm:cxn modelId="{20497AA4-AD2D-47A8-8369-109FFD77218C}" type="presParOf" srcId="{333A1088-737F-45CB-B68E-254E46348037}" destId="{322283A8-4A27-4CDA-BAE3-F381106A9174}" srcOrd="9" destOrd="0" presId="urn:microsoft.com/office/officeart/2005/8/layout/target3"/>
    <dgm:cxn modelId="{FAAA9B8E-A710-4A06-9369-94063443830F}" type="presParOf" srcId="{333A1088-737F-45CB-B68E-254E46348037}" destId="{FFC9F71D-1B4F-4AD9-A4A6-86ADEFC8AF5C}" srcOrd="10" destOrd="0" presId="urn:microsoft.com/office/officeart/2005/8/layout/target3"/>
    <dgm:cxn modelId="{88D12A2B-BC92-4C29-B03E-2AC67B409CDA}" type="presParOf" srcId="{333A1088-737F-45CB-B68E-254E46348037}" destId="{25B08C86-7E15-44DC-BE7F-FFB55DD49D12}" srcOrd="11" destOrd="0" presId="urn:microsoft.com/office/officeart/2005/8/layout/target3"/>
    <dgm:cxn modelId="{AB583A69-2BE9-4B2B-AFBF-6453007B5943}" type="presParOf" srcId="{333A1088-737F-45CB-B68E-254E46348037}" destId="{76644BE8-9D7C-4C09-B250-3D10AF48CBB7}" srcOrd="12" destOrd="0" presId="urn:microsoft.com/office/officeart/2005/8/layout/target3"/>
    <dgm:cxn modelId="{A7E7FE30-C2B2-4EBD-AF28-0F75B5CAF4CA}" type="presParOf" srcId="{333A1088-737F-45CB-B68E-254E46348037}" destId="{EE85B701-7295-41C0-BA7A-34D3756A2AE6}" srcOrd="13" destOrd="0" presId="urn:microsoft.com/office/officeart/2005/8/layout/target3"/>
    <dgm:cxn modelId="{93BD7DCD-90DD-46DD-87E6-9642F7CC12CD}" type="presParOf" srcId="{333A1088-737F-45CB-B68E-254E46348037}" destId="{8BEBB6EC-1DAA-4CAC-8A25-BC0FCBD5DBD5}" srcOrd="14" destOrd="0" presId="urn:microsoft.com/office/officeart/2005/8/layout/target3"/>
    <dgm:cxn modelId="{03580B38-826E-4458-8071-D27A7DFBC849}" type="presParOf" srcId="{333A1088-737F-45CB-B68E-254E46348037}" destId="{AED2198E-93D5-4001-81B4-73124B309672}" srcOrd="15" destOrd="0" presId="urn:microsoft.com/office/officeart/2005/8/layout/target3"/>
    <dgm:cxn modelId="{005FCA03-5520-4624-B020-FA7E37BA7A45}" type="presParOf" srcId="{333A1088-737F-45CB-B68E-254E46348037}" destId="{2BE915AB-18AA-4053-B92C-3BFC9ED204BB}" srcOrd="16" destOrd="0" presId="urn:microsoft.com/office/officeart/2005/8/layout/target3"/>
    <dgm:cxn modelId="{67E1EFE3-7D52-4B1B-AEDD-7B6B20676DF9}" type="presParOf" srcId="{333A1088-737F-45CB-B68E-254E46348037}" destId="{6BB5E863-4638-4E1D-BFDE-399D028AC4ED}" srcOrd="17" destOrd="0" presId="urn:microsoft.com/office/officeart/2005/8/layout/target3"/>
    <dgm:cxn modelId="{0084C2AA-1C74-4BE6-9DCA-9B86971417D4}" type="presParOf" srcId="{333A1088-737F-45CB-B68E-254E46348037}" destId="{5A5FFA88-C948-4069-8E93-59FA12366E83}" srcOrd="18" destOrd="0" presId="urn:microsoft.com/office/officeart/2005/8/layout/target3"/>
    <dgm:cxn modelId="{826C057A-302D-479C-AC4B-49966B0A94F4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AUTOR:ADELHEIDA  RYCKOVÁ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NÁZEV:VY_32_INOVACE_20_ </a:t>
          </a:r>
          <a:r>
            <a:rPr lang="cs-CZ" sz="2000" kern="1200" dirty="0" smtClean="0"/>
            <a:t>MATEMATIKA 1.R.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ODČÍTÁNÍ S </a:t>
          </a:r>
          <a:r>
            <a:rPr lang="cs-CZ" sz="2000" kern="1200" smtClean="0"/>
            <a:t>PŘECHODEM 12 -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8D6D82-5FA4-4A36-8E22-84B62FCA71E7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5DAB52-C5E3-415D-BA90-5C73C76018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43141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026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Rectangle 1027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cs-CZ" dirty="0" smtClean="0"/>
              <a:t>6. Zapište příklady sčítání a odčítání znázorněné na počítadle.</a:t>
            </a:r>
          </a:p>
          <a:p>
            <a:endParaRPr lang="cs-CZ" dirty="0" smtClean="0"/>
          </a:p>
          <a:p>
            <a:endParaRPr lang="cs-CZ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CE85D-15D0-4C7A-99CB-6E43374DD1B5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8058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CE85D-15D0-4C7A-99CB-6E43374DD1B5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4899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CE85D-15D0-4C7A-99CB-6E43374DD1B5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1971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CE85D-15D0-4C7A-99CB-6E43374DD1B5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5796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CE85D-15D0-4C7A-99CB-6E43374DD1B5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3849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CE85D-15D0-4C7A-99CB-6E43374DD1B5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66257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CE85D-15D0-4C7A-99CB-6E43374DD1B5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760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CE85D-15D0-4C7A-99CB-6E43374DD1B5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05769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CE85D-15D0-4C7A-99CB-6E43374DD1B5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1109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CE85D-15D0-4C7A-99CB-6E43374DD1B5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6474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CE85D-15D0-4C7A-99CB-6E43374DD1B5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5966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1CE85D-15D0-4C7A-99CB-6E43374DD1B5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6603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541574202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129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86"/>
    </mc:Choice>
    <mc:Fallback xmlns="">
      <p:transition spd="slow" advTm="9386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467544" y="332657"/>
            <a:ext cx="7596956" cy="2310532"/>
          </a:xfrm>
        </p:spPr>
        <p:txBody>
          <a:bodyPr>
            <a:noAutofit/>
          </a:bodyPr>
          <a:lstStyle/>
          <a:p>
            <a:r>
              <a:rPr lang="cs-CZ" dirty="0" smtClean="0"/>
              <a:t>Anotace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Odčítáme s přechodem přes desítku 12-</a:t>
            </a:r>
          </a:p>
          <a:p>
            <a:r>
              <a:rPr lang="cs-CZ" dirty="0" smtClean="0"/>
              <a:t>Rozklad čísel</a:t>
            </a:r>
          </a:p>
          <a:p>
            <a:r>
              <a:rPr lang="cs-CZ" dirty="0" smtClean="0"/>
              <a:t>Slovní úlohy</a:t>
            </a:r>
          </a:p>
          <a:p>
            <a:r>
              <a:rPr lang="cs-CZ" dirty="0" smtClean="0"/>
              <a:t>Odčítání pomocí rozkladu</a:t>
            </a:r>
          </a:p>
          <a:p>
            <a:endParaRPr lang="cs-CZ" dirty="0" smtClean="0"/>
          </a:p>
          <a:p>
            <a:r>
              <a:rPr lang="cs-CZ" dirty="0" smtClean="0"/>
              <a:t>Žáci pracují na interaktivní tabuli fixem</a:t>
            </a:r>
          </a:p>
          <a:p>
            <a:r>
              <a:rPr lang="cs-CZ" dirty="0" smtClean="0"/>
              <a:t>Správné řešení se objeví po kliknutí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0633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6" name="Picture 12" descr="C:\Users\08C1\AppData\Local\Microsoft\Windows\Temporary Internet Files\Content.IE5\7IACVERO\MC90044505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71600"/>
            <a:ext cx="423672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08C1\AppData\Local\Microsoft\Windows\Temporary Internet Files\Content.IE5\7IACVERO\MC90034692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529" y="2521952"/>
            <a:ext cx="707632" cy="661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3" descr="C:\Users\08C1\AppData\Local\Microsoft\Windows\Temporary Internet Files\Content.IE5\7IACVERO\MC90034692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888702">
            <a:off x="856143" y="4454931"/>
            <a:ext cx="707632" cy="661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3" descr="C:\Users\08C1\AppData\Local\Microsoft\Windows\Temporary Internet Files\Content.IE5\7IACVERO\MC90034692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593899">
            <a:off x="2943155" y="3279888"/>
            <a:ext cx="707632" cy="661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3" descr="C:\Users\08C1\AppData\Local\Microsoft\Windows\Temporary Internet Files\Content.IE5\7IACVERO\MC90034692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83886">
            <a:off x="1528494" y="3493296"/>
            <a:ext cx="707632" cy="661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3" descr="C:\Users\08C1\AppData\Local\Microsoft\Windows\Temporary Internet Files\Content.IE5\7IACVERO\MC90034692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327" y="3452833"/>
            <a:ext cx="707632" cy="661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3" descr="C:\Users\08C1\AppData\Local\Microsoft\Windows\Temporary Internet Files\Content.IE5\7IACVERO\MC90034692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456055">
            <a:off x="2143638" y="5338737"/>
            <a:ext cx="707632" cy="661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3" descr="C:\Users\08C1\AppData\Local\Microsoft\Windows\Temporary Internet Files\Content.IE5\7IACVERO\MC90034692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06326">
            <a:off x="1943320" y="4423944"/>
            <a:ext cx="707632" cy="661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3" descr="C:\Users\08C1\AppData\Local\Microsoft\Windows\Temporary Internet Files\Content.IE5\7IACVERO\MC90034692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0743" y="4224949"/>
            <a:ext cx="707632" cy="661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3" descr="C:\Users\08C1\AppData\Local\Microsoft\Windows\Temporary Internet Files\Content.IE5\7IACVERO\MC90034692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249246">
            <a:off x="2311056" y="1809431"/>
            <a:ext cx="707632" cy="661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3" descr="C:\Users\08C1\AppData\Local\Microsoft\Windows\Temporary Internet Files\Content.IE5\7IACVERO\MC90034692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2934" y="2743198"/>
            <a:ext cx="707632" cy="661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Na louce bylo __ berušek .Čtyři  berušky  odletěly. Kolik je na louce teď berušek?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                                 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_____________________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   _____________________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   _____________________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   _____________________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355976" y="1786471"/>
            <a:ext cx="5629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Z:</a:t>
            </a:r>
            <a:endParaRPr lang="cs-CZ" sz="4000" dirty="0">
              <a:solidFill>
                <a:srgbClr val="00B05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4379288" y="3946702"/>
            <a:ext cx="6623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O:</a:t>
            </a:r>
            <a:endParaRPr lang="cs-CZ" sz="4000" dirty="0">
              <a:solidFill>
                <a:srgbClr val="00B05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379288" y="2824505"/>
            <a:ext cx="5959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V:</a:t>
            </a:r>
            <a:endParaRPr lang="cs-CZ" sz="4000" dirty="0">
              <a:solidFill>
                <a:srgbClr val="00B05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906600" y="1888939"/>
            <a:ext cx="39629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OOOOOOOOOO OO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918951" y="1959347"/>
            <a:ext cx="3125107" cy="50551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" name="Přímá spojnice 7"/>
          <p:cNvCxnSpPr/>
          <p:nvPr/>
        </p:nvCxnSpPr>
        <p:spPr>
          <a:xfrm flipH="1" flipV="1">
            <a:off x="8548986" y="2002807"/>
            <a:ext cx="144016" cy="4185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 flipH="1" flipV="1">
            <a:off x="7524328" y="1999663"/>
            <a:ext cx="144016" cy="4185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 flipH="1" flipV="1">
            <a:off x="7812360" y="2002808"/>
            <a:ext cx="144016" cy="4185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 flipH="1" flipV="1">
            <a:off x="8244408" y="2002807"/>
            <a:ext cx="144016" cy="4185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3452816" y="256292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12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041649" y="2987363"/>
            <a:ext cx="19960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12 – 4 = 8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652795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12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119"/>
          <p:cNvSpPr>
            <a:spLocks noChangeArrowheads="1"/>
          </p:cNvSpPr>
          <p:nvPr/>
        </p:nvSpPr>
        <p:spPr bwMode="auto">
          <a:xfrm>
            <a:off x="2915816" y="3064150"/>
            <a:ext cx="381000" cy="400050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cs-CZ" sz="3600" dirty="0"/>
              <a:t>1</a:t>
            </a:r>
          </a:p>
        </p:txBody>
      </p:sp>
      <p:sp>
        <p:nvSpPr>
          <p:cNvPr id="9" name="Rectangle 1119"/>
          <p:cNvSpPr>
            <a:spLocks noChangeArrowheads="1"/>
          </p:cNvSpPr>
          <p:nvPr/>
        </p:nvSpPr>
        <p:spPr bwMode="auto">
          <a:xfrm>
            <a:off x="1137000" y="3064150"/>
            <a:ext cx="394854" cy="400049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4" name="Rectangle 1119"/>
          <p:cNvSpPr>
            <a:spLocks noChangeArrowheads="1"/>
          </p:cNvSpPr>
          <p:nvPr/>
        </p:nvSpPr>
        <p:spPr bwMode="auto">
          <a:xfrm>
            <a:off x="2960693" y="4671169"/>
            <a:ext cx="381000" cy="400050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cs-CZ" sz="3600" dirty="0"/>
              <a:t>1</a:t>
            </a:r>
          </a:p>
        </p:txBody>
      </p:sp>
      <p:sp>
        <p:nvSpPr>
          <p:cNvPr id="16" name="Rectangle 1119"/>
          <p:cNvSpPr>
            <a:spLocks noChangeArrowheads="1"/>
          </p:cNvSpPr>
          <p:nvPr/>
        </p:nvSpPr>
        <p:spPr bwMode="auto">
          <a:xfrm>
            <a:off x="1098900" y="4653136"/>
            <a:ext cx="381000" cy="400050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cs-CZ" sz="3600" dirty="0"/>
              <a:t>1</a:t>
            </a:r>
          </a:p>
        </p:txBody>
      </p:sp>
      <p:sp>
        <p:nvSpPr>
          <p:cNvPr id="17" name="Rectangle 1119"/>
          <p:cNvSpPr>
            <a:spLocks noChangeArrowheads="1"/>
          </p:cNvSpPr>
          <p:nvPr/>
        </p:nvSpPr>
        <p:spPr bwMode="auto">
          <a:xfrm>
            <a:off x="6857737" y="3053910"/>
            <a:ext cx="381000" cy="400050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cs-CZ" sz="3600" dirty="0"/>
              <a:t>1</a:t>
            </a:r>
          </a:p>
        </p:txBody>
      </p:sp>
      <p:sp>
        <p:nvSpPr>
          <p:cNvPr id="19" name="Rectangle 1119"/>
          <p:cNvSpPr>
            <a:spLocks noChangeArrowheads="1"/>
          </p:cNvSpPr>
          <p:nvPr/>
        </p:nvSpPr>
        <p:spPr bwMode="auto">
          <a:xfrm>
            <a:off x="4864047" y="3024318"/>
            <a:ext cx="381000" cy="427195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cs-CZ" sz="3600" dirty="0"/>
              <a:t>1</a:t>
            </a:r>
          </a:p>
        </p:txBody>
      </p:sp>
      <p:sp>
        <p:nvSpPr>
          <p:cNvPr id="22" name="Rectangle 1119"/>
          <p:cNvSpPr>
            <a:spLocks noChangeArrowheads="1"/>
          </p:cNvSpPr>
          <p:nvPr/>
        </p:nvSpPr>
        <p:spPr bwMode="auto">
          <a:xfrm>
            <a:off x="6857737" y="4653136"/>
            <a:ext cx="381000" cy="400050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cs-CZ" sz="3600" dirty="0"/>
              <a:t>1</a:t>
            </a:r>
          </a:p>
        </p:txBody>
      </p:sp>
      <p:sp>
        <p:nvSpPr>
          <p:cNvPr id="25" name="Rectangle 1119"/>
          <p:cNvSpPr>
            <a:spLocks noChangeArrowheads="1"/>
          </p:cNvSpPr>
          <p:nvPr/>
        </p:nvSpPr>
        <p:spPr bwMode="auto">
          <a:xfrm>
            <a:off x="4864047" y="4671169"/>
            <a:ext cx="381000" cy="400050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cs-CZ" sz="3600" dirty="0"/>
              <a:t>1</a:t>
            </a:r>
          </a:p>
        </p:txBody>
      </p:sp>
      <p:sp>
        <p:nvSpPr>
          <p:cNvPr id="28" name="Rectangle 1119"/>
          <p:cNvSpPr>
            <a:spLocks noChangeArrowheads="1"/>
          </p:cNvSpPr>
          <p:nvPr/>
        </p:nvSpPr>
        <p:spPr bwMode="auto">
          <a:xfrm>
            <a:off x="5267924" y="4005064"/>
            <a:ext cx="381000" cy="400050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cs-CZ" dirty="0"/>
          </a:p>
        </p:txBody>
      </p:sp>
      <p:sp>
        <p:nvSpPr>
          <p:cNvPr id="29" name="Rectangle 1119"/>
          <p:cNvSpPr>
            <a:spLocks noChangeArrowheads="1"/>
          </p:cNvSpPr>
          <p:nvPr/>
        </p:nvSpPr>
        <p:spPr bwMode="auto">
          <a:xfrm>
            <a:off x="7193841" y="4078515"/>
            <a:ext cx="381000" cy="400050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cs-CZ" dirty="0"/>
          </a:p>
        </p:txBody>
      </p:sp>
      <p:sp>
        <p:nvSpPr>
          <p:cNvPr id="30" name="Rectangle 1119"/>
          <p:cNvSpPr>
            <a:spLocks noChangeArrowheads="1"/>
          </p:cNvSpPr>
          <p:nvPr/>
        </p:nvSpPr>
        <p:spPr bwMode="auto">
          <a:xfrm>
            <a:off x="3296816" y="4005064"/>
            <a:ext cx="381000" cy="400050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cs-CZ" dirty="0"/>
          </a:p>
        </p:txBody>
      </p:sp>
      <p:sp>
        <p:nvSpPr>
          <p:cNvPr id="31" name="Rectangle 1119"/>
          <p:cNvSpPr>
            <a:spLocks noChangeArrowheads="1"/>
          </p:cNvSpPr>
          <p:nvPr/>
        </p:nvSpPr>
        <p:spPr bwMode="auto">
          <a:xfrm>
            <a:off x="1441800" y="4005064"/>
            <a:ext cx="381000" cy="400050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cs-CZ" dirty="0"/>
          </a:p>
        </p:txBody>
      </p:sp>
      <p:sp>
        <p:nvSpPr>
          <p:cNvPr id="35" name="Rectangle 1119"/>
          <p:cNvSpPr>
            <a:spLocks noChangeArrowheads="1"/>
          </p:cNvSpPr>
          <p:nvPr/>
        </p:nvSpPr>
        <p:spPr bwMode="auto">
          <a:xfrm>
            <a:off x="7151565" y="2420888"/>
            <a:ext cx="381000" cy="400050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cs-CZ" dirty="0"/>
          </a:p>
        </p:txBody>
      </p:sp>
      <p:sp>
        <p:nvSpPr>
          <p:cNvPr id="36" name="Rectangle 1119"/>
          <p:cNvSpPr>
            <a:spLocks noChangeArrowheads="1"/>
          </p:cNvSpPr>
          <p:nvPr/>
        </p:nvSpPr>
        <p:spPr bwMode="auto">
          <a:xfrm>
            <a:off x="1505493" y="2369648"/>
            <a:ext cx="381000" cy="400050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cs-CZ" dirty="0"/>
          </a:p>
        </p:txBody>
      </p:sp>
      <p:sp>
        <p:nvSpPr>
          <p:cNvPr id="37" name="Rectangle 1119"/>
          <p:cNvSpPr>
            <a:spLocks noChangeArrowheads="1"/>
          </p:cNvSpPr>
          <p:nvPr/>
        </p:nvSpPr>
        <p:spPr bwMode="auto">
          <a:xfrm>
            <a:off x="3182888" y="2420888"/>
            <a:ext cx="381000" cy="400050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cs-CZ" dirty="0"/>
          </a:p>
        </p:txBody>
      </p:sp>
      <p:sp>
        <p:nvSpPr>
          <p:cNvPr id="38" name="Rectangle 1119"/>
          <p:cNvSpPr>
            <a:spLocks noChangeArrowheads="1"/>
          </p:cNvSpPr>
          <p:nvPr/>
        </p:nvSpPr>
        <p:spPr bwMode="auto">
          <a:xfrm>
            <a:off x="5135880" y="2420888"/>
            <a:ext cx="381000" cy="400050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cs-CZ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1441799" y="2204864"/>
            <a:ext cx="4559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9</a:t>
            </a:r>
            <a:endParaRPr lang="cs-CZ" sz="3600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3151193" y="2286160"/>
            <a:ext cx="4364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8</a:t>
            </a:r>
            <a:endParaRPr lang="cs-CZ" sz="3600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5096624" y="2327021"/>
            <a:ext cx="420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7</a:t>
            </a:r>
            <a:endParaRPr lang="cs-CZ" sz="3600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7088666" y="2315697"/>
            <a:ext cx="5546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6</a:t>
            </a:r>
            <a:endParaRPr lang="cs-CZ" sz="3600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1441799" y="3861048"/>
            <a:ext cx="5396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5</a:t>
            </a:r>
            <a:endParaRPr lang="cs-CZ" sz="3600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3296815" y="3861048"/>
            <a:ext cx="5093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4</a:t>
            </a:r>
            <a:endParaRPr lang="cs-CZ" sz="3600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5267924" y="3861048"/>
            <a:ext cx="5493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3</a:t>
            </a:r>
            <a:endParaRPr lang="cs-CZ" sz="3600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7157440" y="3928536"/>
            <a:ext cx="4538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2</a:t>
            </a:r>
            <a:endParaRPr lang="cs-CZ" sz="3600" dirty="0"/>
          </a:p>
        </p:txBody>
      </p:sp>
      <p:cxnSp>
        <p:nvCxnSpPr>
          <p:cNvPr id="60" name="Přímá spojnice 59"/>
          <p:cNvCxnSpPr/>
          <p:nvPr/>
        </p:nvCxnSpPr>
        <p:spPr>
          <a:xfrm flipH="1" flipV="1">
            <a:off x="1828393" y="4428332"/>
            <a:ext cx="138738" cy="2428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 flipH="1" flipV="1">
            <a:off x="3698681" y="4410299"/>
            <a:ext cx="138738" cy="2428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nice 61"/>
          <p:cNvCxnSpPr/>
          <p:nvPr/>
        </p:nvCxnSpPr>
        <p:spPr>
          <a:xfrm flipH="1" flipV="1">
            <a:off x="1912086" y="2781481"/>
            <a:ext cx="138738" cy="2428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Přímá spojnice 62"/>
          <p:cNvCxnSpPr/>
          <p:nvPr/>
        </p:nvCxnSpPr>
        <p:spPr>
          <a:xfrm flipH="1" flipV="1">
            <a:off x="3587651" y="2811073"/>
            <a:ext cx="138738" cy="2428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/>
          <p:cNvCxnSpPr/>
          <p:nvPr/>
        </p:nvCxnSpPr>
        <p:spPr>
          <a:xfrm flipH="1" flipV="1">
            <a:off x="7534169" y="2831314"/>
            <a:ext cx="138738" cy="2428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64"/>
          <p:cNvCxnSpPr/>
          <p:nvPr/>
        </p:nvCxnSpPr>
        <p:spPr>
          <a:xfrm flipH="1" flipV="1">
            <a:off x="5536735" y="2821313"/>
            <a:ext cx="138738" cy="2428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 flipH="1" flipV="1">
            <a:off x="5805471" y="5630311"/>
            <a:ext cx="188060" cy="2069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nice 68"/>
          <p:cNvCxnSpPr/>
          <p:nvPr/>
        </p:nvCxnSpPr>
        <p:spPr>
          <a:xfrm flipH="1" flipV="1">
            <a:off x="7742023" y="5757772"/>
            <a:ext cx="114348" cy="1926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Přímá spojnice 79"/>
          <p:cNvCxnSpPr>
            <a:stCxn id="25" idx="0"/>
          </p:cNvCxnSpPr>
          <p:nvPr/>
        </p:nvCxnSpPr>
        <p:spPr>
          <a:xfrm flipV="1">
            <a:off x="5054547" y="4428332"/>
            <a:ext cx="213377" cy="2428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Přímá spojnice 80"/>
          <p:cNvCxnSpPr>
            <a:stCxn id="9" idx="0"/>
          </p:cNvCxnSpPr>
          <p:nvPr/>
        </p:nvCxnSpPr>
        <p:spPr>
          <a:xfrm flipV="1">
            <a:off x="1334427" y="2831314"/>
            <a:ext cx="145473" cy="2328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Přímá spojnice 81"/>
          <p:cNvCxnSpPr>
            <a:stCxn id="7" idx="0"/>
          </p:cNvCxnSpPr>
          <p:nvPr/>
        </p:nvCxnSpPr>
        <p:spPr>
          <a:xfrm flipV="1">
            <a:off x="3106316" y="2882554"/>
            <a:ext cx="123082" cy="1815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Přímá spojnice 82"/>
          <p:cNvCxnSpPr>
            <a:stCxn id="19" idx="0"/>
          </p:cNvCxnSpPr>
          <p:nvPr/>
        </p:nvCxnSpPr>
        <p:spPr>
          <a:xfrm flipV="1">
            <a:off x="5054547" y="2831316"/>
            <a:ext cx="84154" cy="19300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Přímá spojnice 83"/>
          <p:cNvCxnSpPr>
            <a:stCxn id="17" idx="0"/>
          </p:cNvCxnSpPr>
          <p:nvPr/>
        </p:nvCxnSpPr>
        <p:spPr>
          <a:xfrm flipV="1">
            <a:off x="7048237" y="2831315"/>
            <a:ext cx="103328" cy="22259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Přímá spojnice 105"/>
          <p:cNvCxnSpPr/>
          <p:nvPr/>
        </p:nvCxnSpPr>
        <p:spPr>
          <a:xfrm flipV="1">
            <a:off x="3122982" y="4428332"/>
            <a:ext cx="173834" cy="20674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Přímá spojnice 106"/>
          <p:cNvCxnSpPr>
            <a:stCxn id="16" idx="0"/>
          </p:cNvCxnSpPr>
          <p:nvPr/>
        </p:nvCxnSpPr>
        <p:spPr>
          <a:xfrm flipV="1">
            <a:off x="1289400" y="4418024"/>
            <a:ext cx="190500" cy="2351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Přímá spojnice 107"/>
          <p:cNvCxnSpPr>
            <a:stCxn id="22" idx="0"/>
          </p:cNvCxnSpPr>
          <p:nvPr/>
        </p:nvCxnSpPr>
        <p:spPr>
          <a:xfrm flipV="1">
            <a:off x="7048237" y="4466729"/>
            <a:ext cx="145604" cy="18640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Nadpis 5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Rozlož čísla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1117950" y="2952732"/>
            <a:ext cx="4329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</a:t>
            </a:r>
            <a:endParaRPr lang="cs-CZ" sz="3600" dirty="0"/>
          </a:p>
        </p:txBody>
      </p:sp>
      <p:sp>
        <p:nvSpPr>
          <p:cNvPr id="52" name="Rectangle 1119"/>
          <p:cNvSpPr>
            <a:spLocks noChangeArrowheads="1"/>
          </p:cNvSpPr>
          <p:nvPr/>
        </p:nvSpPr>
        <p:spPr bwMode="auto">
          <a:xfrm>
            <a:off x="5620458" y="4671170"/>
            <a:ext cx="394854" cy="400049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3" name="Rectangle 1119"/>
          <p:cNvSpPr>
            <a:spLocks noChangeArrowheads="1"/>
          </p:cNvSpPr>
          <p:nvPr/>
        </p:nvSpPr>
        <p:spPr bwMode="auto">
          <a:xfrm>
            <a:off x="3657020" y="4649495"/>
            <a:ext cx="394854" cy="400049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4" name="Rectangle 1119"/>
          <p:cNvSpPr>
            <a:spLocks noChangeArrowheads="1"/>
          </p:cNvSpPr>
          <p:nvPr/>
        </p:nvSpPr>
        <p:spPr bwMode="auto">
          <a:xfrm>
            <a:off x="1769704" y="4649496"/>
            <a:ext cx="394854" cy="400049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5" name="Rectangle 1119"/>
          <p:cNvSpPr>
            <a:spLocks noChangeArrowheads="1"/>
          </p:cNvSpPr>
          <p:nvPr/>
        </p:nvSpPr>
        <p:spPr bwMode="auto">
          <a:xfrm>
            <a:off x="3545868" y="3081312"/>
            <a:ext cx="394854" cy="400049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6" name="Rectangle 1119"/>
          <p:cNvSpPr>
            <a:spLocks noChangeArrowheads="1"/>
          </p:cNvSpPr>
          <p:nvPr/>
        </p:nvSpPr>
        <p:spPr bwMode="auto">
          <a:xfrm>
            <a:off x="7603538" y="3081313"/>
            <a:ext cx="394854" cy="400049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7" name="Rectangle 1119"/>
          <p:cNvSpPr>
            <a:spLocks noChangeArrowheads="1"/>
          </p:cNvSpPr>
          <p:nvPr/>
        </p:nvSpPr>
        <p:spPr bwMode="auto">
          <a:xfrm>
            <a:off x="1897762" y="3051464"/>
            <a:ext cx="394854" cy="400049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6" name="Rectangle 1119"/>
          <p:cNvSpPr>
            <a:spLocks noChangeArrowheads="1"/>
          </p:cNvSpPr>
          <p:nvPr/>
        </p:nvSpPr>
        <p:spPr bwMode="auto">
          <a:xfrm>
            <a:off x="5596640" y="3016525"/>
            <a:ext cx="394854" cy="400049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7" name="Rectangle 1119"/>
          <p:cNvSpPr>
            <a:spLocks noChangeArrowheads="1"/>
          </p:cNvSpPr>
          <p:nvPr/>
        </p:nvSpPr>
        <p:spPr bwMode="auto">
          <a:xfrm>
            <a:off x="7534169" y="4671170"/>
            <a:ext cx="394854" cy="400049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cs-CZ"/>
          </a:p>
        </p:txBody>
      </p:sp>
      <p:cxnSp>
        <p:nvCxnSpPr>
          <p:cNvPr id="70" name="Přímá spojnice 69"/>
          <p:cNvCxnSpPr/>
          <p:nvPr/>
        </p:nvCxnSpPr>
        <p:spPr>
          <a:xfrm flipH="1" flipV="1">
            <a:off x="5649780" y="4428331"/>
            <a:ext cx="138738" cy="2428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Přímá spojnice 70"/>
          <p:cNvCxnSpPr/>
          <p:nvPr/>
        </p:nvCxnSpPr>
        <p:spPr>
          <a:xfrm flipH="1" flipV="1">
            <a:off x="7574841" y="4438513"/>
            <a:ext cx="138738" cy="2428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ovéPole 2"/>
          <p:cNvSpPr txBox="1"/>
          <p:nvPr/>
        </p:nvSpPr>
        <p:spPr>
          <a:xfrm>
            <a:off x="1882954" y="2904572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8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72" name="TextovéPole 71"/>
          <p:cNvSpPr txBox="1"/>
          <p:nvPr/>
        </p:nvSpPr>
        <p:spPr>
          <a:xfrm>
            <a:off x="3517037" y="2945176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7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5542609" y="2893383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6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74" name="TextovéPole 73"/>
          <p:cNvSpPr txBox="1"/>
          <p:nvPr/>
        </p:nvSpPr>
        <p:spPr>
          <a:xfrm>
            <a:off x="7574841" y="2945176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5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1772103" y="4535580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4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76" name="TextovéPole 75"/>
          <p:cNvSpPr txBox="1"/>
          <p:nvPr/>
        </p:nvSpPr>
        <p:spPr>
          <a:xfrm>
            <a:off x="3628067" y="4506209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3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77" name="TextovéPole 76"/>
          <p:cNvSpPr txBox="1"/>
          <p:nvPr/>
        </p:nvSpPr>
        <p:spPr>
          <a:xfrm>
            <a:off x="5596119" y="4535580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2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78" name="TextovéPole 77"/>
          <p:cNvSpPr txBox="1"/>
          <p:nvPr/>
        </p:nvSpPr>
        <p:spPr>
          <a:xfrm>
            <a:off x="7534749" y="4576290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1</a:t>
            </a:r>
            <a:endParaRPr lang="cs-CZ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8888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ovéPole 15"/>
          <p:cNvSpPr txBox="1"/>
          <p:nvPr/>
        </p:nvSpPr>
        <p:spPr>
          <a:xfrm>
            <a:off x="5822642" y="2403485"/>
            <a:ext cx="18409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12</a:t>
            </a:r>
            <a:r>
              <a:rPr lang="cs-CZ" sz="3600" dirty="0" smtClean="0"/>
              <a:t> - 3 =</a:t>
            </a:r>
            <a:endParaRPr lang="cs-CZ" sz="36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762089" y="1312333"/>
            <a:ext cx="18409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12</a:t>
            </a:r>
            <a:r>
              <a:rPr lang="cs-CZ" sz="3600" dirty="0" smtClean="0"/>
              <a:t> - 2 =</a:t>
            </a:r>
            <a:endParaRPr lang="cs-CZ" sz="36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862232" y="3557811"/>
            <a:ext cx="18409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12</a:t>
            </a:r>
            <a:r>
              <a:rPr lang="cs-CZ" sz="3600" dirty="0" smtClean="0"/>
              <a:t> - 4 =</a:t>
            </a:r>
            <a:endParaRPr lang="cs-CZ" sz="36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874353" y="4805492"/>
            <a:ext cx="18409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12</a:t>
            </a:r>
            <a:r>
              <a:rPr lang="cs-CZ" sz="3600" dirty="0" smtClean="0"/>
              <a:t> - 5 =</a:t>
            </a:r>
            <a:endParaRPr lang="cs-CZ" sz="36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329117" y="2394762"/>
            <a:ext cx="7803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9</a:t>
            </a:r>
            <a:endParaRPr lang="cs-CZ" sz="36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7308304" y="1312333"/>
            <a:ext cx="7803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10</a:t>
            </a:r>
            <a:endParaRPr lang="cs-CZ" sz="36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7329117" y="4791157"/>
            <a:ext cx="7803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7</a:t>
            </a:r>
            <a:endParaRPr lang="cs-CZ" sz="36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7329116" y="3573015"/>
            <a:ext cx="7803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8</a:t>
            </a:r>
            <a:endParaRPr lang="cs-CZ" sz="36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6508283" y="5309842"/>
            <a:ext cx="10637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  </a:t>
            </a:r>
            <a:r>
              <a:rPr lang="cs-CZ" sz="3600" dirty="0" smtClean="0">
                <a:solidFill>
                  <a:srgbClr val="FF0000"/>
                </a:solidFill>
              </a:rPr>
              <a:t>4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6335423" y="1774227"/>
            <a:ext cx="10637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  </a:t>
            </a:r>
            <a:r>
              <a:rPr lang="cs-CZ" sz="3600" dirty="0" smtClean="0">
                <a:solidFill>
                  <a:srgbClr val="FF0000"/>
                </a:solidFill>
              </a:rPr>
              <a:t>1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6485271" y="2900674"/>
            <a:ext cx="10637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  </a:t>
            </a:r>
            <a:r>
              <a:rPr lang="cs-CZ" sz="3600" dirty="0" smtClean="0">
                <a:solidFill>
                  <a:srgbClr val="FF0000"/>
                </a:solidFill>
              </a:rPr>
              <a:t>2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6539339" y="4070452"/>
            <a:ext cx="10637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  </a:t>
            </a:r>
            <a:r>
              <a:rPr lang="cs-CZ" sz="3600" dirty="0" smtClean="0">
                <a:solidFill>
                  <a:srgbClr val="FF0000"/>
                </a:solidFill>
              </a:rPr>
              <a:t>3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31" name="Oval 1232"/>
          <p:cNvSpPr>
            <a:spLocks noChangeArrowheads="1"/>
          </p:cNvSpPr>
          <p:nvPr/>
        </p:nvSpPr>
        <p:spPr bwMode="auto">
          <a:xfrm rot="19423426">
            <a:off x="6052294" y="1151673"/>
            <a:ext cx="371475" cy="1256981"/>
          </a:xfrm>
          <a:prstGeom prst="ellips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endParaRPr lang="cs-CZ"/>
          </a:p>
        </p:txBody>
      </p:sp>
      <p:sp>
        <p:nvSpPr>
          <p:cNvPr id="32" name="Oval 1232"/>
          <p:cNvSpPr>
            <a:spLocks noChangeArrowheads="1"/>
          </p:cNvSpPr>
          <p:nvPr/>
        </p:nvSpPr>
        <p:spPr bwMode="auto">
          <a:xfrm rot="18971699">
            <a:off x="6215784" y="2322322"/>
            <a:ext cx="371475" cy="1256981"/>
          </a:xfrm>
          <a:prstGeom prst="ellips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endParaRPr lang="cs-CZ"/>
          </a:p>
        </p:txBody>
      </p:sp>
      <p:sp>
        <p:nvSpPr>
          <p:cNvPr id="33" name="Oval 1232"/>
          <p:cNvSpPr>
            <a:spLocks noChangeArrowheads="1"/>
          </p:cNvSpPr>
          <p:nvPr/>
        </p:nvSpPr>
        <p:spPr bwMode="auto">
          <a:xfrm rot="19082555">
            <a:off x="6253384" y="3527732"/>
            <a:ext cx="371475" cy="1256981"/>
          </a:xfrm>
          <a:prstGeom prst="ellips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endParaRPr lang="cs-CZ"/>
          </a:p>
        </p:txBody>
      </p:sp>
      <p:sp>
        <p:nvSpPr>
          <p:cNvPr id="34" name="Oval 1232"/>
          <p:cNvSpPr>
            <a:spLocks noChangeArrowheads="1"/>
          </p:cNvSpPr>
          <p:nvPr/>
        </p:nvSpPr>
        <p:spPr bwMode="auto">
          <a:xfrm rot="19162586">
            <a:off x="6209178" y="4729725"/>
            <a:ext cx="371475" cy="1256981"/>
          </a:xfrm>
          <a:prstGeom prst="ellips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endParaRPr lang="cs-CZ"/>
          </a:p>
        </p:txBody>
      </p:sp>
      <p:cxnSp>
        <p:nvCxnSpPr>
          <p:cNvPr id="35" name="Přímá spojnice 34"/>
          <p:cNvCxnSpPr/>
          <p:nvPr/>
        </p:nvCxnSpPr>
        <p:spPr>
          <a:xfrm flipH="1">
            <a:off x="6590223" y="1796967"/>
            <a:ext cx="92365" cy="2475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 flipH="1">
            <a:off x="6650776" y="2907326"/>
            <a:ext cx="92365" cy="2475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 flipH="1">
            <a:off x="6690366" y="4044405"/>
            <a:ext cx="92365" cy="2475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 flipH="1">
            <a:off x="6748669" y="5307177"/>
            <a:ext cx="92365" cy="2475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>
            <a:off x="6867297" y="1805204"/>
            <a:ext cx="121106" cy="2475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6927850" y="2867785"/>
            <a:ext cx="121106" cy="2475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>
            <a:off x="6950107" y="4050695"/>
            <a:ext cx="121106" cy="2475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6889554" y="5274981"/>
            <a:ext cx="121106" cy="2475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>
            <a:off x="4565331" y="5223735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>
            <a:off x="4225421" y="5185596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>
            <a:off x="3774339" y="5222906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6" name="Přímá spojnice 45"/>
          <p:cNvCxnSpPr/>
          <p:nvPr/>
        </p:nvCxnSpPr>
        <p:spPr>
          <a:xfrm>
            <a:off x="3431504" y="5202604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>
            <a:off x="3078251" y="5185596"/>
            <a:ext cx="36292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>
            <a:off x="4583641" y="3754103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>
            <a:off x="4206413" y="3776741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0" name="Přímá spojnice 49"/>
          <p:cNvCxnSpPr/>
          <p:nvPr/>
        </p:nvCxnSpPr>
        <p:spPr>
          <a:xfrm>
            <a:off x="3755930" y="3753258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>
            <a:off x="3427277" y="3827082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>
            <a:off x="3746630" y="2508410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>
            <a:off x="4175628" y="2530518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>
            <a:off x="4565331" y="2515062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>
            <a:off x="4285442" y="1444795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>
            <a:off x="4584339" y="1412940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7" name="TextovéPole 56"/>
          <p:cNvSpPr txBox="1"/>
          <p:nvPr/>
        </p:nvSpPr>
        <p:spPr>
          <a:xfrm>
            <a:off x="434092" y="3587245"/>
            <a:ext cx="49378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</a:rPr>
              <a:t>OOOOOOOOOOOO</a:t>
            </a:r>
            <a:endParaRPr lang="cs-CZ" sz="4400" dirty="0">
              <a:ln>
                <a:solidFill>
                  <a:srgbClr val="0070C0"/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58" name="TextovéPole 57"/>
          <p:cNvSpPr txBox="1"/>
          <p:nvPr/>
        </p:nvSpPr>
        <p:spPr>
          <a:xfrm>
            <a:off x="511977" y="1224351"/>
            <a:ext cx="49378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</a:rPr>
              <a:t>OOOOOOOOOOOO</a:t>
            </a:r>
            <a:endParaRPr lang="cs-CZ" sz="4400" dirty="0">
              <a:ln>
                <a:solidFill>
                  <a:srgbClr val="0070C0"/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59" name="Nadpis 58"/>
          <p:cNvSpPr txBox="1">
            <a:spLocks noGrp="1"/>
          </p:cNvSpPr>
          <p:nvPr>
            <p:ph type="title"/>
          </p:nvPr>
        </p:nvSpPr>
        <p:spPr>
          <a:xfrm>
            <a:off x="251520" y="5014015"/>
            <a:ext cx="49490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</a:rPr>
              <a:t>OOOOOOOOOOOO</a:t>
            </a:r>
            <a:endParaRPr lang="cs-CZ" sz="4400" dirty="0">
              <a:ln>
                <a:solidFill>
                  <a:srgbClr val="0070C0"/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367054" y="2284066"/>
            <a:ext cx="49378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</a:rPr>
              <a:t>OOOOOOOOOOOO</a:t>
            </a:r>
            <a:endParaRPr lang="cs-CZ" sz="4400" dirty="0">
              <a:ln>
                <a:solidFill>
                  <a:srgbClr val="0070C0"/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61" name="Obdélník 60"/>
          <p:cNvSpPr/>
          <p:nvPr/>
        </p:nvSpPr>
        <p:spPr>
          <a:xfrm>
            <a:off x="449188" y="5070524"/>
            <a:ext cx="3695925" cy="57606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Obdélník 61"/>
          <p:cNvSpPr/>
          <p:nvPr/>
        </p:nvSpPr>
        <p:spPr>
          <a:xfrm>
            <a:off x="457899" y="3649497"/>
            <a:ext cx="3695925" cy="57606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Obdélník 62"/>
          <p:cNvSpPr/>
          <p:nvPr/>
        </p:nvSpPr>
        <p:spPr>
          <a:xfrm>
            <a:off x="439919" y="2380755"/>
            <a:ext cx="3695925" cy="57606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Obdélník 63"/>
          <p:cNvSpPr/>
          <p:nvPr/>
        </p:nvSpPr>
        <p:spPr>
          <a:xfrm>
            <a:off x="529496" y="1321039"/>
            <a:ext cx="3695925" cy="57606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425632" y="260648"/>
            <a:ext cx="595926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Vypočítej pomocí rozkladu.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705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1" grpId="0"/>
      <p:bldP spid="22" grpId="0"/>
      <p:bldP spid="23" grpId="0"/>
      <p:bldP spid="24" grpId="0"/>
      <p:bldP spid="27" grpId="0"/>
      <p:bldP spid="28" grpId="0"/>
      <p:bldP spid="29" grpId="0"/>
      <p:bldP spid="30" grpId="0"/>
      <p:bldP spid="31" grpId="0" animBg="1"/>
      <p:bldP spid="32" grpId="0" animBg="1"/>
      <p:bldP spid="33" grpId="0" animBg="1"/>
      <p:bldP spid="3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ovéPole 9"/>
          <p:cNvSpPr txBox="1"/>
          <p:nvPr/>
        </p:nvSpPr>
        <p:spPr>
          <a:xfrm>
            <a:off x="5080286" y="5135188"/>
            <a:ext cx="18409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0070C0"/>
                </a:solidFill>
              </a:rPr>
              <a:t>12</a:t>
            </a:r>
            <a:r>
              <a:rPr lang="cs-CZ" sz="3600" dirty="0" smtClean="0"/>
              <a:t> - 9 =</a:t>
            </a:r>
            <a:endParaRPr lang="cs-CZ" sz="3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169981" y="838813"/>
            <a:ext cx="1820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0070C0"/>
                </a:solidFill>
              </a:rPr>
              <a:t>12</a:t>
            </a:r>
            <a:r>
              <a:rPr lang="cs-CZ" sz="3600" dirty="0" smtClean="0"/>
              <a:t> - 6 =</a:t>
            </a:r>
            <a:endParaRPr lang="cs-CZ" sz="3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084305" y="3580482"/>
            <a:ext cx="16633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0070C0"/>
                </a:solidFill>
              </a:rPr>
              <a:t>12 </a:t>
            </a:r>
            <a:r>
              <a:rPr lang="cs-CZ" sz="3600" dirty="0" smtClean="0"/>
              <a:t>- 8 =</a:t>
            </a:r>
            <a:endParaRPr lang="cs-CZ" sz="36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134641" y="2142317"/>
            <a:ext cx="18409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0070C0"/>
                </a:solidFill>
              </a:rPr>
              <a:t>12</a:t>
            </a:r>
            <a:r>
              <a:rPr lang="cs-CZ" sz="3600" dirty="0" smtClean="0"/>
              <a:t> - 7 =</a:t>
            </a:r>
            <a:endParaRPr lang="cs-CZ" sz="36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631544" y="3543217"/>
            <a:ext cx="7803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4</a:t>
            </a:r>
            <a:endParaRPr lang="cs-CZ" sz="36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589689" y="2142317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 5</a:t>
            </a:r>
            <a:endParaRPr lang="cs-CZ" sz="36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626469" y="5118766"/>
            <a:ext cx="7803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3</a:t>
            </a:r>
            <a:endParaRPr lang="cs-CZ" sz="36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631544" y="851003"/>
            <a:ext cx="7803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 6</a:t>
            </a:r>
            <a:endParaRPr lang="cs-CZ" sz="36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729619" y="5623130"/>
            <a:ext cx="10637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  </a:t>
            </a:r>
            <a:r>
              <a:rPr lang="cs-CZ" sz="3600" dirty="0" smtClean="0">
                <a:solidFill>
                  <a:srgbClr val="FF0000"/>
                </a:solidFill>
              </a:rPr>
              <a:t>8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756300" y="4110163"/>
            <a:ext cx="10637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  </a:t>
            </a:r>
            <a:r>
              <a:rPr lang="cs-CZ" sz="3600" dirty="0" smtClean="0">
                <a:solidFill>
                  <a:srgbClr val="FF0000"/>
                </a:solidFill>
              </a:rPr>
              <a:t>7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5748113" y="2636602"/>
            <a:ext cx="10637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  </a:t>
            </a:r>
            <a:r>
              <a:rPr lang="cs-CZ" sz="3600" dirty="0" smtClean="0">
                <a:solidFill>
                  <a:srgbClr val="FF0000"/>
                </a:solidFill>
              </a:rPr>
              <a:t>6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773540" y="1333951"/>
            <a:ext cx="10637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  </a:t>
            </a:r>
            <a:r>
              <a:rPr lang="cs-CZ" sz="3600" dirty="0" smtClean="0">
                <a:solidFill>
                  <a:srgbClr val="FF0000"/>
                </a:solidFill>
              </a:rPr>
              <a:t>5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97613" y="864060"/>
            <a:ext cx="49810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</a:rPr>
              <a:t>OOOOOOOOOOOO</a:t>
            </a:r>
            <a:endParaRPr lang="cs-CZ" sz="4400" dirty="0">
              <a:ln>
                <a:solidFill>
                  <a:srgbClr val="0070C0"/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27" name="Oval 1232"/>
          <p:cNvSpPr>
            <a:spLocks noChangeArrowheads="1"/>
          </p:cNvSpPr>
          <p:nvPr/>
        </p:nvSpPr>
        <p:spPr bwMode="auto">
          <a:xfrm rot="19181548">
            <a:off x="5524319" y="2182727"/>
            <a:ext cx="439962" cy="1256981"/>
          </a:xfrm>
          <a:prstGeom prst="ellips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endParaRPr lang="cs-CZ"/>
          </a:p>
        </p:txBody>
      </p:sp>
      <p:sp>
        <p:nvSpPr>
          <p:cNvPr id="28" name="Oval 1232"/>
          <p:cNvSpPr>
            <a:spLocks noChangeArrowheads="1"/>
          </p:cNvSpPr>
          <p:nvPr/>
        </p:nvSpPr>
        <p:spPr bwMode="auto">
          <a:xfrm rot="19330314">
            <a:off x="5481059" y="3598323"/>
            <a:ext cx="371475" cy="1256981"/>
          </a:xfrm>
          <a:prstGeom prst="ellips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endParaRPr lang="cs-CZ"/>
          </a:p>
        </p:txBody>
      </p:sp>
      <p:sp>
        <p:nvSpPr>
          <p:cNvPr id="29" name="Oval 1232"/>
          <p:cNvSpPr>
            <a:spLocks noChangeArrowheads="1"/>
          </p:cNvSpPr>
          <p:nvPr/>
        </p:nvSpPr>
        <p:spPr bwMode="auto">
          <a:xfrm rot="19218553">
            <a:off x="5442875" y="5064356"/>
            <a:ext cx="371475" cy="1256981"/>
          </a:xfrm>
          <a:prstGeom prst="ellips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endParaRPr lang="cs-CZ"/>
          </a:p>
        </p:txBody>
      </p:sp>
      <p:sp>
        <p:nvSpPr>
          <p:cNvPr id="31" name="Oval 1232"/>
          <p:cNvSpPr>
            <a:spLocks noChangeArrowheads="1"/>
          </p:cNvSpPr>
          <p:nvPr/>
        </p:nvSpPr>
        <p:spPr bwMode="auto">
          <a:xfrm rot="19034611">
            <a:off x="5536583" y="837393"/>
            <a:ext cx="452081" cy="1256981"/>
          </a:xfrm>
          <a:prstGeom prst="ellips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endParaRPr lang="cs-CZ"/>
          </a:p>
        </p:txBody>
      </p:sp>
      <p:cxnSp>
        <p:nvCxnSpPr>
          <p:cNvPr id="32" name="Přímá spojnice 31"/>
          <p:cNvCxnSpPr/>
          <p:nvPr/>
        </p:nvCxnSpPr>
        <p:spPr>
          <a:xfrm flipH="1">
            <a:off x="6033872" y="1295909"/>
            <a:ext cx="92365" cy="2475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 flipH="1">
            <a:off x="5962775" y="2580604"/>
            <a:ext cx="92365" cy="2475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 flipH="1">
            <a:off x="5927442" y="4037707"/>
            <a:ext cx="92365" cy="2475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 flipH="1">
            <a:off x="5927442" y="5642332"/>
            <a:ext cx="92365" cy="2475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>
            <a:off x="6263398" y="1333951"/>
            <a:ext cx="121106" cy="2475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6176595" y="2571887"/>
            <a:ext cx="121106" cy="2475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>
            <a:off x="6215081" y="4037708"/>
            <a:ext cx="121106" cy="2475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6200940" y="5623130"/>
            <a:ext cx="121106" cy="2475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3919287" y="2274504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>
            <a:off x="4278205" y="2257172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>
            <a:off x="3542334" y="2300350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>
            <a:off x="2792584" y="2285734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6" name="Přímá spojnice 45"/>
          <p:cNvCxnSpPr/>
          <p:nvPr/>
        </p:nvCxnSpPr>
        <p:spPr>
          <a:xfrm>
            <a:off x="2404019" y="2269350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>
            <a:off x="3121561" y="2269350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>
            <a:off x="2030906" y="2276938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>
            <a:off x="3831022" y="1065442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0" name="Přímá spojnice 49"/>
          <p:cNvCxnSpPr/>
          <p:nvPr/>
        </p:nvCxnSpPr>
        <p:spPr>
          <a:xfrm>
            <a:off x="3497786" y="1039940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>
            <a:off x="2370382" y="1065442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>
            <a:off x="3121561" y="1052648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>
            <a:off x="2792584" y="1099777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>
            <a:off x="4195534" y="1039898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>
            <a:off x="1692070" y="3704365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>
            <a:off x="2050988" y="3704365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7" name="Přímá spojnice 56"/>
          <p:cNvCxnSpPr/>
          <p:nvPr/>
        </p:nvCxnSpPr>
        <p:spPr>
          <a:xfrm>
            <a:off x="2463646" y="3704365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8" name="Přímá spojnice 57"/>
          <p:cNvCxnSpPr/>
          <p:nvPr/>
        </p:nvCxnSpPr>
        <p:spPr>
          <a:xfrm>
            <a:off x="2828578" y="3731196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9" name="Přímá spojnice 58"/>
          <p:cNvCxnSpPr/>
          <p:nvPr/>
        </p:nvCxnSpPr>
        <p:spPr>
          <a:xfrm>
            <a:off x="3138868" y="3715685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0" name="Přímá spojnice 59"/>
          <p:cNvCxnSpPr/>
          <p:nvPr/>
        </p:nvCxnSpPr>
        <p:spPr>
          <a:xfrm>
            <a:off x="3878869" y="3717899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>
            <a:off x="3519951" y="3717899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2" name="Přímá spojnice 61"/>
          <p:cNvCxnSpPr/>
          <p:nvPr/>
        </p:nvCxnSpPr>
        <p:spPr>
          <a:xfrm>
            <a:off x="4184580" y="3704365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>
            <a:off x="1390120" y="5135188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7" name="Přímá spojnice 66"/>
          <p:cNvCxnSpPr/>
          <p:nvPr/>
        </p:nvCxnSpPr>
        <p:spPr>
          <a:xfrm>
            <a:off x="1749038" y="5186892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>
            <a:off x="2107956" y="5167986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9" name="Přímá spojnice 68"/>
          <p:cNvCxnSpPr/>
          <p:nvPr/>
        </p:nvCxnSpPr>
        <p:spPr>
          <a:xfrm>
            <a:off x="2449817" y="5163211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0" name="Přímá spojnice 69"/>
          <p:cNvCxnSpPr/>
          <p:nvPr/>
        </p:nvCxnSpPr>
        <p:spPr>
          <a:xfrm>
            <a:off x="2855881" y="5167986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1" name="Přímá spojnice 70"/>
          <p:cNvCxnSpPr/>
          <p:nvPr/>
        </p:nvCxnSpPr>
        <p:spPr>
          <a:xfrm>
            <a:off x="3183416" y="5197261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2" name="Přímá spojnice 71"/>
          <p:cNvCxnSpPr/>
          <p:nvPr/>
        </p:nvCxnSpPr>
        <p:spPr>
          <a:xfrm>
            <a:off x="3560369" y="5197261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3" name="Přímá spojnice 72"/>
          <p:cNvCxnSpPr/>
          <p:nvPr/>
        </p:nvCxnSpPr>
        <p:spPr>
          <a:xfrm>
            <a:off x="3901252" y="5155137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4" name="Přímá spojnice 73"/>
          <p:cNvCxnSpPr/>
          <p:nvPr/>
        </p:nvCxnSpPr>
        <p:spPr>
          <a:xfrm>
            <a:off x="4278205" y="5135188"/>
            <a:ext cx="358918" cy="39226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5" name="Obdélník 74"/>
          <p:cNvSpPr/>
          <p:nvPr/>
        </p:nvSpPr>
        <p:spPr>
          <a:xfrm>
            <a:off x="160779" y="960748"/>
            <a:ext cx="3695925" cy="57606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6" name="Obdélník 75"/>
          <p:cNvSpPr/>
          <p:nvPr/>
        </p:nvSpPr>
        <p:spPr>
          <a:xfrm>
            <a:off x="182944" y="2193834"/>
            <a:ext cx="3695925" cy="57606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8" name="Obdélník 77"/>
          <p:cNvSpPr/>
          <p:nvPr/>
        </p:nvSpPr>
        <p:spPr>
          <a:xfrm>
            <a:off x="223362" y="5105361"/>
            <a:ext cx="3695925" cy="57606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9" name="Obdélník 78"/>
          <p:cNvSpPr/>
          <p:nvPr/>
        </p:nvSpPr>
        <p:spPr>
          <a:xfrm>
            <a:off x="223108" y="3598433"/>
            <a:ext cx="3655761" cy="56354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1" name="TextovéPole 80"/>
          <p:cNvSpPr txBox="1"/>
          <p:nvPr/>
        </p:nvSpPr>
        <p:spPr>
          <a:xfrm>
            <a:off x="160779" y="3515777"/>
            <a:ext cx="49810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</a:rPr>
              <a:t>OOOOOOOOOOOO</a:t>
            </a:r>
            <a:endParaRPr lang="cs-CZ" sz="4400" dirty="0">
              <a:ln>
                <a:solidFill>
                  <a:srgbClr val="0070C0"/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82" name="TextovéPole 81"/>
          <p:cNvSpPr txBox="1"/>
          <p:nvPr/>
        </p:nvSpPr>
        <p:spPr>
          <a:xfrm>
            <a:off x="203900" y="4966549"/>
            <a:ext cx="49378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</a:rPr>
              <a:t>OOOOOOOOOOOO</a:t>
            </a:r>
            <a:endParaRPr lang="cs-CZ" sz="4400" dirty="0">
              <a:ln>
                <a:solidFill>
                  <a:srgbClr val="0070C0"/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153623" y="2089602"/>
            <a:ext cx="49810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</a:rPr>
              <a:t>OOOOOOOOOOOO</a:t>
            </a:r>
            <a:endParaRPr lang="cs-CZ" sz="4400" dirty="0">
              <a:ln>
                <a:solidFill>
                  <a:srgbClr val="0070C0"/>
                </a:solidFill>
              </a:ln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8301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7" grpId="0" animBg="1"/>
      <p:bldP spid="28" grpId="0" animBg="1"/>
      <p:bldP spid="29" grpId="0" animBg="1"/>
      <p:bldP spid="3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>
                <a:solidFill>
                  <a:srgbClr val="0070C0"/>
                </a:solidFill>
              </a:rPr>
              <a:t>VYŘEŠ PŘÍKLADY POMOCÍ ROZKLADU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3242111"/>
            <a:ext cx="16979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12  -  8  =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5" name="Zástupný symbol pro obsah 4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16979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>
              <a:buNone/>
            </a:pPr>
            <a:r>
              <a:rPr lang="cs-CZ" sz="3200" dirty="0" smtClean="0">
                <a:solidFill>
                  <a:srgbClr val="0070C0"/>
                </a:solidFill>
              </a:rPr>
              <a:t>12  -  4  =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643327" y="4803932"/>
            <a:ext cx="16979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12  -  4  =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732240" y="4803932"/>
            <a:ext cx="16979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12  -  2  =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635896" y="3242112"/>
            <a:ext cx="16979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12  -  5  =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732240" y="3242108"/>
            <a:ext cx="16979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12  -  9  =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751357" y="1628799"/>
            <a:ext cx="16979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12  -  6  =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635896" y="1628800"/>
            <a:ext cx="16979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12  -  3  =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83568" y="4754712"/>
            <a:ext cx="16979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12  -  7  =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237453" y="1625320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8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8439577" y="4783296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10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341228" y="4777516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8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8430141" y="3242107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3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341228" y="3242109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7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8423158" y="1625319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6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5341228" y="1625318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9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2301597" y="3242110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4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2498125" y="4754711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5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64" name="Obdélník 63"/>
          <p:cNvSpPr/>
          <p:nvPr/>
        </p:nvSpPr>
        <p:spPr>
          <a:xfrm>
            <a:off x="4256246" y="3913858"/>
            <a:ext cx="457200" cy="457200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Obdélník 64"/>
          <p:cNvSpPr/>
          <p:nvPr/>
        </p:nvSpPr>
        <p:spPr>
          <a:xfrm>
            <a:off x="1151518" y="3843415"/>
            <a:ext cx="457200" cy="457200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TextovéPole 65"/>
          <p:cNvSpPr txBox="1"/>
          <p:nvPr/>
        </p:nvSpPr>
        <p:spPr>
          <a:xfrm>
            <a:off x="1191974" y="2424171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</a:rPr>
              <a:t>2</a:t>
            </a:r>
            <a:endParaRPr lang="cs-CZ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7" name="TextovéPole 66"/>
          <p:cNvSpPr txBox="1"/>
          <p:nvPr/>
        </p:nvSpPr>
        <p:spPr>
          <a:xfrm>
            <a:off x="4285546" y="3811734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</a:rPr>
              <a:t>2</a:t>
            </a:r>
            <a:endParaRPr lang="cs-CZ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2" name="Obdélník 81"/>
          <p:cNvSpPr/>
          <p:nvPr/>
        </p:nvSpPr>
        <p:spPr>
          <a:xfrm>
            <a:off x="1805246" y="3843415"/>
            <a:ext cx="457200" cy="457200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3" name="Obdélník 82"/>
          <p:cNvSpPr/>
          <p:nvPr/>
        </p:nvSpPr>
        <p:spPr>
          <a:xfrm>
            <a:off x="4256246" y="2502884"/>
            <a:ext cx="457200" cy="457200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4" name="Obdélník 83"/>
          <p:cNvSpPr/>
          <p:nvPr/>
        </p:nvSpPr>
        <p:spPr>
          <a:xfrm>
            <a:off x="1780253" y="2454020"/>
            <a:ext cx="457200" cy="457200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5" name="Obdélník 84"/>
          <p:cNvSpPr/>
          <p:nvPr/>
        </p:nvSpPr>
        <p:spPr>
          <a:xfrm>
            <a:off x="7352590" y="2362361"/>
            <a:ext cx="457200" cy="457200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6" name="Obdélník 85"/>
          <p:cNvSpPr/>
          <p:nvPr/>
        </p:nvSpPr>
        <p:spPr>
          <a:xfrm>
            <a:off x="7939840" y="2349576"/>
            <a:ext cx="457200" cy="457200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7" name="Obdélník 86"/>
          <p:cNvSpPr/>
          <p:nvPr/>
        </p:nvSpPr>
        <p:spPr>
          <a:xfrm>
            <a:off x="4857910" y="2487960"/>
            <a:ext cx="457200" cy="457200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8" name="TextovéPole 87"/>
          <p:cNvSpPr txBox="1"/>
          <p:nvPr/>
        </p:nvSpPr>
        <p:spPr>
          <a:xfrm>
            <a:off x="4263791" y="2439096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</a:rPr>
              <a:t>2</a:t>
            </a:r>
            <a:endParaRPr lang="cs-CZ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9" name="TextovéPole 88"/>
          <p:cNvSpPr txBox="1"/>
          <p:nvPr/>
        </p:nvSpPr>
        <p:spPr>
          <a:xfrm>
            <a:off x="1813764" y="3740736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</a:rPr>
              <a:t>6</a:t>
            </a:r>
            <a:endParaRPr lang="cs-CZ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0" name="TextovéPole 89"/>
          <p:cNvSpPr txBox="1"/>
          <p:nvPr/>
        </p:nvSpPr>
        <p:spPr>
          <a:xfrm>
            <a:off x="1183590" y="3715840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</a:rPr>
              <a:t>2</a:t>
            </a:r>
            <a:endParaRPr lang="cs-CZ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1" name="TextovéPole 90"/>
          <p:cNvSpPr txBox="1"/>
          <p:nvPr/>
        </p:nvSpPr>
        <p:spPr>
          <a:xfrm>
            <a:off x="7971912" y="2292041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</a:rPr>
              <a:t>4</a:t>
            </a:r>
            <a:endParaRPr lang="cs-CZ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2" name="TextovéPole 91"/>
          <p:cNvSpPr txBox="1"/>
          <p:nvPr/>
        </p:nvSpPr>
        <p:spPr>
          <a:xfrm>
            <a:off x="7384662" y="2296830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</a:rPr>
              <a:t>2</a:t>
            </a:r>
            <a:endParaRPr lang="cs-CZ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3" name="TextovéPole 92"/>
          <p:cNvSpPr txBox="1"/>
          <p:nvPr/>
        </p:nvSpPr>
        <p:spPr>
          <a:xfrm>
            <a:off x="4889982" y="2439095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</a:rPr>
              <a:t>1</a:t>
            </a:r>
            <a:endParaRPr lang="cs-CZ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4" name="TextovéPole 93"/>
          <p:cNvSpPr txBox="1"/>
          <p:nvPr/>
        </p:nvSpPr>
        <p:spPr>
          <a:xfrm>
            <a:off x="7335179" y="5493898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</a:rPr>
              <a:t>2</a:t>
            </a:r>
            <a:endParaRPr lang="cs-CZ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5" name="TextovéPole 94"/>
          <p:cNvSpPr txBox="1"/>
          <p:nvPr/>
        </p:nvSpPr>
        <p:spPr>
          <a:xfrm>
            <a:off x="4889982" y="5470057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</a:rPr>
              <a:t>3</a:t>
            </a:r>
            <a:endParaRPr lang="cs-CZ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6" name="TextovéPole 95"/>
          <p:cNvSpPr txBox="1"/>
          <p:nvPr/>
        </p:nvSpPr>
        <p:spPr>
          <a:xfrm>
            <a:off x="4246883" y="5470057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</a:rPr>
              <a:t>2</a:t>
            </a:r>
            <a:endParaRPr lang="cs-CZ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7" name="TextovéPole 96"/>
          <p:cNvSpPr txBox="1"/>
          <p:nvPr/>
        </p:nvSpPr>
        <p:spPr>
          <a:xfrm>
            <a:off x="7349818" y="3845272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</a:rPr>
              <a:t>2</a:t>
            </a:r>
            <a:endParaRPr lang="cs-CZ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8" name="TextovéPole 97"/>
          <p:cNvSpPr txBox="1"/>
          <p:nvPr/>
        </p:nvSpPr>
        <p:spPr>
          <a:xfrm>
            <a:off x="1793190" y="2439094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</a:rPr>
              <a:t>2</a:t>
            </a:r>
            <a:endParaRPr lang="cs-CZ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9" name="TextovéPole 98"/>
          <p:cNvSpPr txBox="1"/>
          <p:nvPr/>
        </p:nvSpPr>
        <p:spPr>
          <a:xfrm>
            <a:off x="7971912" y="3818026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</a:rPr>
              <a:t>7</a:t>
            </a:r>
            <a:endParaRPr lang="cs-CZ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0" name="TextovéPole 99"/>
          <p:cNvSpPr txBox="1"/>
          <p:nvPr/>
        </p:nvSpPr>
        <p:spPr>
          <a:xfrm>
            <a:off x="4857910" y="3850070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</a:rPr>
              <a:t>3</a:t>
            </a:r>
            <a:endParaRPr lang="cs-CZ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1" name="TextovéPole 100"/>
          <p:cNvSpPr txBox="1"/>
          <p:nvPr/>
        </p:nvSpPr>
        <p:spPr>
          <a:xfrm>
            <a:off x="7939840" y="5440739"/>
            <a:ext cx="4428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</a:rPr>
              <a:t>0</a:t>
            </a:r>
            <a:endParaRPr lang="cs-CZ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2" name="TextovéPole 101"/>
          <p:cNvSpPr txBox="1"/>
          <p:nvPr/>
        </p:nvSpPr>
        <p:spPr>
          <a:xfrm>
            <a:off x="1945590" y="5380003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</a:rPr>
              <a:t>5</a:t>
            </a:r>
            <a:endParaRPr lang="cs-CZ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3" name="TextovéPole 102"/>
          <p:cNvSpPr txBox="1"/>
          <p:nvPr/>
        </p:nvSpPr>
        <p:spPr>
          <a:xfrm>
            <a:off x="1263945" y="5410375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</a:rPr>
              <a:t>2</a:t>
            </a:r>
            <a:endParaRPr lang="cs-CZ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4" name="Obdélník 103"/>
          <p:cNvSpPr/>
          <p:nvPr/>
        </p:nvSpPr>
        <p:spPr>
          <a:xfrm>
            <a:off x="7939840" y="5520561"/>
            <a:ext cx="457200" cy="457200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5" name="Obdélník 104"/>
          <p:cNvSpPr/>
          <p:nvPr/>
        </p:nvSpPr>
        <p:spPr>
          <a:xfrm>
            <a:off x="7312409" y="5537950"/>
            <a:ext cx="457200" cy="457200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6" name="Obdélník 105"/>
          <p:cNvSpPr/>
          <p:nvPr/>
        </p:nvSpPr>
        <p:spPr>
          <a:xfrm>
            <a:off x="4871181" y="5493898"/>
            <a:ext cx="457200" cy="457200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7" name="Obdélník 106"/>
          <p:cNvSpPr/>
          <p:nvPr/>
        </p:nvSpPr>
        <p:spPr>
          <a:xfrm>
            <a:off x="4183020" y="5507578"/>
            <a:ext cx="457200" cy="457200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8" name="Obdélník 107"/>
          <p:cNvSpPr/>
          <p:nvPr/>
        </p:nvSpPr>
        <p:spPr>
          <a:xfrm>
            <a:off x="7317746" y="3910965"/>
            <a:ext cx="457200" cy="457200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9" name="Obdélník 108"/>
          <p:cNvSpPr/>
          <p:nvPr/>
        </p:nvSpPr>
        <p:spPr>
          <a:xfrm>
            <a:off x="7939840" y="3880584"/>
            <a:ext cx="457200" cy="457200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0" name="Obdélník 109"/>
          <p:cNvSpPr/>
          <p:nvPr/>
        </p:nvSpPr>
        <p:spPr>
          <a:xfrm>
            <a:off x="4824864" y="3945601"/>
            <a:ext cx="457200" cy="457200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1" name="Obdélník 110"/>
          <p:cNvSpPr/>
          <p:nvPr/>
        </p:nvSpPr>
        <p:spPr>
          <a:xfrm>
            <a:off x="1917673" y="5504527"/>
            <a:ext cx="457200" cy="457200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2" name="Obdélník 111"/>
          <p:cNvSpPr/>
          <p:nvPr/>
        </p:nvSpPr>
        <p:spPr>
          <a:xfrm>
            <a:off x="1259790" y="5474163"/>
            <a:ext cx="457200" cy="457200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3" name="Obdélník 112"/>
          <p:cNvSpPr/>
          <p:nvPr/>
        </p:nvSpPr>
        <p:spPr>
          <a:xfrm>
            <a:off x="1119446" y="2440326"/>
            <a:ext cx="457200" cy="457200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4" name="Přímá spojnice 13"/>
          <p:cNvCxnSpPr>
            <a:endCxn id="92" idx="0"/>
          </p:cNvCxnSpPr>
          <p:nvPr/>
        </p:nvCxnSpPr>
        <p:spPr>
          <a:xfrm flipH="1">
            <a:off x="7581190" y="2057621"/>
            <a:ext cx="228600" cy="23920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58"/>
          <p:cNvCxnSpPr>
            <a:endCxn id="97" idx="0"/>
          </p:cNvCxnSpPr>
          <p:nvPr/>
        </p:nvCxnSpPr>
        <p:spPr>
          <a:xfrm flipH="1">
            <a:off x="7546346" y="3699164"/>
            <a:ext cx="181890" cy="1461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59"/>
          <p:cNvCxnSpPr>
            <a:endCxn id="94" idx="0"/>
          </p:cNvCxnSpPr>
          <p:nvPr/>
        </p:nvCxnSpPr>
        <p:spPr>
          <a:xfrm flipH="1">
            <a:off x="7531707" y="5292436"/>
            <a:ext cx="246011" cy="2014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60"/>
          <p:cNvCxnSpPr>
            <a:endCxn id="107" idx="0"/>
          </p:cNvCxnSpPr>
          <p:nvPr/>
        </p:nvCxnSpPr>
        <p:spPr>
          <a:xfrm flipH="1">
            <a:off x="4411620" y="5292436"/>
            <a:ext cx="301826" cy="21514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nice 61"/>
          <p:cNvCxnSpPr/>
          <p:nvPr/>
        </p:nvCxnSpPr>
        <p:spPr>
          <a:xfrm flipH="1">
            <a:off x="1388504" y="5242513"/>
            <a:ext cx="328486" cy="1461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Přímá spojnice 62"/>
          <p:cNvCxnSpPr/>
          <p:nvPr/>
        </p:nvCxnSpPr>
        <p:spPr>
          <a:xfrm flipH="1">
            <a:off x="1263946" y="3713274"/>
            <a:ext cx="268572" cy="984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 flipH="1">
            <a:off x="4411621" y="3699164"/>
            <a:ext cx="271215" cy="1814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nice 68"/>
          <p:cNvCxnSpPr/>
          <p:nvPr/>
        </p:nvCxnSpPr>
        <p:spPr>
          <a:xfrm>
            <a:off x="1689073" y="3607837"/>
            <a:ext cx="228600" cy="2190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nice 69"/>
          <p:cNvCxnSpPr>
            <a:endCxn id="111" idx="0"/>
          </p:cNvCxnSpPr>
          <p:nvPr/>
        </p:nvCxnSpPr>
        <p:spPr>
          <a:xfrm>
            <a:off x="1813764" y="5251919"/>
            <a:ext cx="332509" cy="2526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Přímá spojnice 70"/>
          <p:cNvCxnSpPr>
            <a:endCxn id="93" idx="0"/>
          </p:cNvCxnSpPr>
          <p:nvPr/>
        </p:nvCxnSpPr>
        <p:spPr>
          <a:xfrm>
            <a:off x="4793766" y="2168862"/>
            <a:ext cx="292744" cy="27023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Přímá spojnice 71"/>
          <p:cNvCxnSpPr>
            <a:endCxn id="100" idx="0"/>
          </p:cNvCxnSpPr>
          <p:nvPr/>
        </p:nvCxnSpPr>
        <p:spPr>
          <a:xfrm>
            <a:off x="4793766" y="3614815"/>
            <a:ext cx="260672" cy="2352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Přímá spojnice 72"/>
          <p:cNvCxnSpPr>
            <a:endCxn id="95" idx="0"/>
          </p:cNvCxnSpPr>
          <p:nvPr/>
        </p:nvCxnSpPr>
        <p:spPr>
          <a:xfrm>
            <a:off x="4876800" y="5292436"/>
            <a:ext cx="209710" cy="17762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Přímá spojnice 73"/>
          <p:cNvCxnSpPr/>
          <p:nvPr/>
        </p:nvCxnSpPr>
        <p:spPr>
          <a:xfrm>
            <a:off x="7907768" y="5259280"/>
            <a:ext cx="228600" cy="21758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Přímá spojnice 74"/>
          <p:cNvCxnSpPr>
            <a:endCxn id="99" idx="0"/>
          </p:cNvCxnSpPr>
          <p:nvPr/>
        </p:nvCxnSpPr>
        <p:spPr>
          <a:xfrm>
            <a:off x="7907768" y="3585175"/>
            <a:ext cx="260672" cy="2328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Přímá spojnice 75"/>
          <p:cNvCxnSpPr/>
          <p:nvPr/>
        </p:nvCxnSpPr>
        <p:spPr>
          <a:xfrm>
            <a:off x="7939840" y="2057621"/>
            <a:ext cx="280841" cy="24635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Přímá spojnice 121"/>
          <p:cNvCxnSpPr>
            <a:endCxn id="88" idx="0"/>
          </p:cNvCxnSpPr>
          <p:nvPr/>
        </p:nvCxnSpPr>
        <p:spPr>
          <a:xfrm flipH="1">
            <a:off x="4460319" y="2168862"/>
            <a:ext cx="218283" cy="2702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Přímá spojnice 124"/>
          <p:cNvCxnSpPr/>
          <p:nvPr/>
        </p:nvCxnSpPr>
        <p:spPr>
          <a:xfrm flipH="1">
            <a:off x="1259790" y="2057621"/>
            <a:ext cx="228600" cy="2919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Přímá spojnice 125"/>
          <p:cNvCxnSpPr/>
          <p:nvPr/>
        </p:nvCxnSpPr>
        <p:spPr>
          <a:xfrm>
            <a:off x="1608718" y="2057621"/>
            <a:ext cx="308955" cy="3047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755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66" grpId="0"/>
      <p:bldP spid="6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  <p:bldP spid="100" grpId="0"/>
      <p:bldP spid="101" grpId="0"/>
      <p:bldP spid="102" grpId="0"/>
      <p:bldP spid="10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08C1\AppData\Local\Microsoft\Windows\Temporary Internet Files\Content.IE5\YYPZW21M\MC90033789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6392" y="2998550"/>
            <a:ext cx="1830629" cy="1711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 descr="C:\Users\08C1\AppData\Local\Microsoft\Windows\Temporary Internet Files\Content.IE5\K0O7W0UI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633042">
            <a:off x="8242690" y="-3141"/>
            <a:ext cx="743690" cy="894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08C1\AppData\Local\Microsoft\Windows\Temporary Internet Files\Content.IE5\YYPZW21M\MC90041083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7326" y="1286506"/>
            <a:ext cx="3312059" cy="3414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UMÍŠ TAK DOBŘE POČÍTAT JAKO BERUŠKY?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186392" y="4107361"/>
            <a:ext cx="14189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12 - 6 =</a:t>
            </a:r>
            <a:endParaRPr lang="cs-CZ" sz="3200" dirty="0">
              <a:solidFill>
                <a:srgbClr val="FFFF00"/>
              </a:solidFill>
            </a:endParaRPr>
          </a:p>
        </p:txBody>
      </p:sp>
      <p:pic>
        <p:nvPicPr>
          <p:cNvPr id="18" name="Picture 6" descr="C:\Users\08C1\AppData\Local\Microsoft\Windows\Temporary Internet Files\Content.IE5\YYPZW21M\MC90033789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9360" y="2980379"/>
            <a:ext cx="1830629" cy="1711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C:\Users\08C1\AppData\Local\Microsoft\Windows\Temporary Internet Files\Content.IE5\YYPZW21M\MC90033789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2252" y="1277657"/>
            <a:ext cx="1830629" cy="1711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6" descr="C:\Users\08C1\AppData\Local\Microsoft\Windows\Temporary Internet Files\Content.IE5\YYPZW21M\MC90033789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5763" y="2989414"/>
            <a:ext cx="1830629" cy="1711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6" descr="C:\Users\08C1\AppData\Local\Microsoft\Windows\Temporary Internet Files\Content.IE5\YYPZW21M\MC90033789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1623" y="1277657"/>
            <a:ext cx="1830629" cy="1711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" descr="C:\Users\08C1\AppData\Local\Microsoft\Windows\Temporary Internet Files\Content.IE5\YYPZW21M\MC90033789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8276" y="1277657"/>
            <a:ext cx="1830629" cy="1711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ovéPole 25"/>
          <p:cNvSpPr txBox="1"/>
          <p:nvPr/>
        </p:nvSpPr>
        <p:spPr>
          <a:xfrm>
            <a:off x="2851623" y="2404639"/>
            <a:ext cx="14189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12 - 3 =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6630183" y="2384360"/>
            <a:ext cx="14189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12 - 9 =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4682252" y="2404639"/>
            <a:ext cx="14189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12 - 5 =</a:t>
            </a:r>
            <a:endParaRPr lang="cs-CZ" sz="3200" dirty="0">
              <a:solidFill>
                <a:srgbClr val="FFFF00"/>
              </a:solidFill>
            </a:endParaRPr>
          </a:p>
        </p:txBody>
      </p:sp>
      <p:pic>
        <p:nvPicPr>
          <p:cNvPr id="29" name="Picture 6" descr="C:\Users\08C1\AppData\Local\Microsoft\Windows\Temporary Internet Files\Content.IE5\YYPZW21M\MC90033789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670" y="4692136"/>
            <a:ext cx="1830629" cy="1711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6" descr="C:\Users\08C1\AppData\Local\Microsoft\Windows\Temporary Internet Files\Content.IE5\YYPZW21M\MC90033789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9695" y="4701171"/>
            <a:ext cx="1830629" cy="1711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6" descr="C:\Users\08C1\AppData\Local\Microsoft\Windows\Temporary Internet Files\Content.IE5\YYPZW21M\MC90033789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0324" y="4701171"/>
            <a:ext cx="1830629" cy="1711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6" descr="C:\Users\08C1\AppData\Local\Microsoft\Windows\Temporary Internet Files\Content.IE5\YYPZW21M\MC90033789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9041" y="4692135"/>
            <a:ext cx="1830629" cy="1711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ovéPole 32"/>
          <p:cNvSpPr txBox="1"/>
          <p:nvPr/>
        </p:nvSpPr>
        <p:spPr>
          <a:xfrm>
            <a:off x="5345254" y="4124253"/>
            <a:ext cx="14189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12 - 4 =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6730588" y="5795493"/>
            <a:ext cx="14189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12 - 2 =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4899695" y="5801490"/>
            <a:ext cx="14189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12 - 0 =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3114553" y="5801491"/>
            <a:ext cx="16273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12 - 10 =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1289041" y="5801492"/>
            <a:ext cx="14189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12 - 7 =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3553703" y="4084625"/>
            <a:ext cx="14189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12 - 8 =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089174" y="2384359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9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2655095" y="5781572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5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6159519" y="5784456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12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4595149" y="5795492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2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8531758" y="4084623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6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6710336" y="4084624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8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9137135" y="5557049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3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6054743" y="2409184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7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4899695" y="4084622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4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8013088" y="5805784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10</a:t>
            </a:r>
            <a:endParaRPr lang="cs-CZ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014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Group 1027"/>
          <p:cNvGrpSpPr>
            <a:grpSpLocks/>
          </p:cNvGrpSpPr>
          <p:nvPr/>
        </p:nvGrpSpPr>
        <p:grpSpPr bwMode="auto">
          <a:xfrm>
            <a:off x="419179" y="347664"/>
            <a:ext cx="8428038" cy="5648326"/>
            <a:chOff x="249" y="231"/>
            <a:chExt cx="5309" cy="3558"/>
          </a:xfrm>
        </p:grpSpPr>
        <p:grpSp>
          <p:nvGrpSpPr>
            <p:cNvPr id="6181" name="Group 1029"/>
            <p:cNvGrpSpPr>
              <a:grpSpLocks/>
            </p:cNvGrpSpPr>
            <p:nvPr/>
          </p:nvGrpSpPr>
          <p:grpSpPr bwMode="auto">
            <a:xfrm>
              <a:off x="3066" y="1240"/>
              <a:ext cx="2290" cy="456"/>
              <a:chOff x="33" y="1735"/>
              <a:chExt cx="2016" cy="290"/>
            </a:xfrm>
          </p:grpSpPr>
          <p:sp>
            <p:nvSpPr>
              <p:cNvPr id="6276" name="Line 1031"/>
              <p:cNvSpPr>
                <a:spLocks noChangeShapeType="1"/>
              </p:cNvSpPr>
              <p:nvPr/>
            </p:nvSpPr>
            <p:spPr bwMode="auto">
              <a:xfrm flipV="1">
                <a:off x="51" y="2023"/>
                <a:ext cx="1984" cy="2"/>
              </a:xfrm>
              <a:prstGeom prst="line">
                <a:avLst/>
              </a:pr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6275" name="Line 1033"/>
              <p:cNvSpPr>
                <a:spLocks noChangeShapeType="1"/>
              </p:cNvSpPr>
              <p:nvPr/>
            </p:nvSpPr>
            <p:spPr bwMode="auto">
              <a:xfrm>
                <a:off x="33" y="1735"/>
                <a:ext cx="2016" cy="0"/>
              </a:xfrm>
              <a:prstGeom prst="line">
                <a:avLst/>
              </a:pr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6182" name="Group 1034"/>
            <p:cNvGrpSpPr>
              <a:grpSpLocks/>
            </p:cNvGrpSpPr>
            <p:nvPr/>
          </p:nvGrpSpPr>
          <p:grpSpPr bwMode="auto">
            <a:xfrm>
              <a:off x="328" y="1232"/>
              <a:ext cx="2303" cy="487"/>
              <a:chOff x="9" y="1726"/>
              <a:chExt cx="2047" cy="309"/>
            </a:xfrm>
          </p:grpSpPr>
          <p:sp>
            <p:nvSpPr>
              <p:cNvPr id="6272" name="Line 1036"/>
              <p:cNvSpPr>
                <a:spLocks noChangeShapeType="1"/>
              </p:cNvSpPr>
              <p:nvPr/>
            </p:nvSpPr>
            <p:spPr bwMode="auto">
              <a:xfrm>
                <a:off x="40" y="2035"/>
                <a:ext cx="2016" cy="0"/>
              </a:xfrm>
              <a:prstGeom prst="line">
                <a:avLst/>
              </a:pr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6271" name="Line 1038"/>
              <p:cNvSpPr>
                <a:spLocks noChangeShapeType="1"/>
              </p:cNvSpPr>
              <p:nvPr/>
            </p:nvSpPr>
            <p:spPr bwMode="auto">
              <a:xfrm>
                <a:off x="9" y="1726"/>
                <a:ext cx="2016" cy="0"/>
              </a:xfrm>
              <a:prstGeom prst="line">
                <a:avLst/>
              </a:pr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6183" name="Group 1039"/>
            <p:cNvGrpSpPr>
              <a:grpSpLocks/>
            </p:cNvGrpSpPr>
            <p:nvPr/>
          </p:nvGrpSpPr>
          <p:grpSpPr bwMode="auto">
            <a:xfrm>
              <a:off x="383" y="3317"/>
              <a:ext cx="2336" cy="472"/>
              <a:chOff x="-8" y="1621"/>
              <a:chExt cx="2056" cy="322"/>
            </a:xfrm>
          </p:grpSpPr>
          <p:sp>
            <p:nvSpPr>
              <p:cNvPr id="6268" name="Line 1041"/>
              <p:cNvSpPr>
                <a:spLocks noChangeShapeType="1"/>
              </p:cNvSpPr>
              <p:nvPr/>
            </p:nvSpPr>
            <p:spPr bwMode="auto">
              <a:xfrm>
                <a:off x="32" y="1943"/>
                <a:ext cx="2016" cy="0"/>
              </a:xfrm>
              <a:prstGeom prst="line">
                <a:avLst/>
              </a:pr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6267" name="Line 1043"/>
              <p:cNvSpPr>
                <a:spLocks noChangeShapeType="1"/>
              </p:cNvSpPr>
              <p:nvPr/>
            </p:nvSpPr>
            <p:spPr bwMode="auto">
              <a:xfrm>
                <a:off x="-8" y="1621"/>
                <a:ext cx="2016" cy="0"/>
              </a:xfrm>
              <a:prstGeom prst="line">
                <a:avLst/>
              </a:pr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6184" name="Group 1044"/>
            <p:cNvGrpSpPr>
              <a:grpSpLocks/>
            </p:cNvGrpSpPr>
            <p:nvPr/>
          </p:nvGrpSpPr>
          <p:grpSpPr bwMode="auto">
            <a:xfrm>
              <a:off x="3012" y="3319"/>
              <a:ext cx="2334" cy="462"/>
              <a:chOff x="-52" y="1628"/>
              <a:chExt cx="2055" cy="315"/>
            </a:xfrm>
          </p:grpSpPr>
          <p:sp>
            <p:nvSpPr>
              <p:cNvPr id="6264" name="Line 1046"/>
              <p:cNvSpPr>
                <a:spLocks noChangeShapeType="1"/>
              </p:cNvSpPr>
              <p:nvPr/>
            </p:nvSpPr>
            <p:spPr bwMode="auto">
              <a:xfrm>
                <a:off x="-52" y="1943"/>
                <a:ext cx="2016" cy="0"/>
              </a:xfrm>
              <a:prstGeom prst="line">
                <a:avLst/>
              </a:pr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6263" name="Line 1048"/>
              <p:cNvSpPr>
                <a:spLocks noChangeShapeType="1"/>
              </p:cNvSpPr>
              <p:nvPr/>
            </p:nvSpPr>
            <p:spPr bwMode="auto">
              <a:xfrm>
                <a:off x="-13" y="1628"/>
                <a:ext cx="2016" cy="0"/>
              </a:xfrm>
              <a:prstGeom prst="line">
                <a:avLst/>
              </a:pr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6185" name="Group 1049"/>
            <p:cNvGrpSpPr>
              <a:grpSpLocks/>
            </p:cNvGrpSpPr>
            <p:nvPr/>
          </p:nvGrpSpPr>
          <p:grpSpPr bwMode="auto">
            <a:xfrm>
              <a:off x="249" y="231"/>
              <a:ext cx="5309" cy="2601"/>
              <a:chOff x="249" y="231"/>
              <a:chExt cx="5309" cy="2601"/>
            </a:xfrm>
          </p:grpSpPr>
          <p:grpSp>
            <p:nvGrpSpPr>
              <p:cNvPr id="6186" name="Group 1050"/>
              <p:cNvGrpSpPr>
                <a:grpSpLocks/>
              </p:cNvGrpSpPr>
              <p:nvPr/>
            </p:nvGrpSpPr>
            <p:grpSpPr bwMode="auto">
              <a:xfrm>
                <a:off x="3000" y="231"/>
                <a:ext cx="2400" cy="489"/>
                <a:chOff x="3136" y="231"/>
                <a:chExt cx="2336" cy="507"/>
              </a:xfrm>
            </p:grpSpPr>
            <p:sp>
              <p:nvSpPr>
                <p:cNvPr id="6242" name="Line 1051"/>
                <p:cNvSpPr>
                  <a:spLocks noChangeShapeType="1"/>
                </p:cNvSpPr>
                <p:nvPr/>
              </p:nvSpPr>
              <p:spPr bwMode="auto">
                <a:xfrm>
                  <a:off x="3136" y="284"/>
                  <a:ext cx="0" cy="436"/>
                </a:xfrm>
                <a:prstGeom prst="line">
                  <a:avLst/>
                </a:prstGeom>
                <a:noFill/>
                <a:ln w="38100">
                  <a:solidFill>
                    <a:srgbClr val="FFCC66"/>
                  </a:solidFill>
                  <a:round/>
                  <a:headEnd/>
                  <a:tailEnd/>
                </a:ln>
                <a:scene3d>
                  <a:camera prst="legacyObliqueTopRight"/>
                  <a:lightRig rig="legacyFlat3" dir="b"/>
                </a:scene3d>
                <a:sp3d extrusionH="100000" prstMaterial="legacyMatte">
                  <a:bevelT w="13500" h="13500" prst="angle"/>
                  <a:bevelB w="13500" h="13500" prst="angle"/>
                  <a:extrusionClr>
                    <a:srgbClr val="FFCC66"/>
                  </a:extrusionClr>
                </a:sp3d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>
                  <a:flatTx/>
                </a:bodyPr>
                <a:lstStyle/>
                <a:p>
                  <a:endParaRPr lang="cs-CZ"/>
                </a:p>
              </p:txBody>
            </p:sp>
            <p:sp>
              <p:nvSpPr>
                <p:cNvPr id="6243" name="Line 1052"/>
                <p:cNvSpPr>
                  <a:spLocks noChangeShapeType="1"/>
                </p:cNvSpPr>
                <p:nvPr/>
              </p:nvSpPr>
              <p:spPr bwMode="auto">
                <a:xfrm>
                  <a:off x="3158" y="615"/>
                  <a:ext cx="231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6244" name="Line 1053"/>
                <p:cNvSpPr>
                  <a:spLocks noChangeShapeType="1"/>
                </p:cNvSpPr>
                <p:nvPr/>
              </p:nvSpPr>
              <p:spPr bwMode="auto">
                <a:xfrm>
                  <a:off x="5470" y="245"/>
                  <a:ext cx="0" cy="448"/>
                </a:xfrm>
                <a:prstGeom prst="line">
                  <a:avLst/>
                </a:prstGeom>
                <a:noFill/>
                <a:ln w="38100">
                  <a:solidFill>
                    <a:srgbClr val="FFCC66"/>
                  </a:solidFill>
                  <a:round/>
                  <a:headEnd/>
                  <a:tailEnd/>
                </a:ln>
                <a:scene3d>
                  <a:camera prst="legacyObliqueTopRight"/>
                  <a:lightRig rig="legacyFlat3" dir="b"/>
                </a:scene3d>
                <a:sp3d extrusionH="100000" prstMaterial="legacyMatte">
                  <a:bevelT w="13500" h="13500" prst="angle"/>
                  <a:bevelB w="13500" h="13500" prst="angle"/>
                  <a:extrusionClr>
                    <a:srgbClr val="FFCC66"/>
                  </a:extrusionClr>
                </a:sp3d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>
                  <a:flatTx/>
                </a:bodyPr>
                <a:lstStyle/>
                <a:p>
                  <a:endParaRPr lang="cs-CZ"/>
                </a:p>
              </p:txBody>
            </p:sp>
            <p:sp>
              <p:nvSpPr>
                <p:cNvPr id="6245" name="Oval 1054"/>
                <p:cNvSpPr>
                  <a:spLocks noChangeArrowheads="1"/>
                </p:cNvSpPr>
                <p:nvPr/>
              </p:nvSpPr>
              <p:spPr bwMode="auto">
                <a:xfrm>
                  <a:off x="3230" y="516"/>
                  <a:ext cx="181" cy="222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0099FF"/>
                    </a:gs>
                    <a:gs pos="100000">
                      <a:srgbClr val="006FB9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6250" name="Line 1059"/>
                <p:cNvSpPr>
                  <a:spLocks noChangeShapeType="1"/>
                </p:cNvSpPr>
                <p:nvPr/>
              </p:nvSpPr>
              <p:spPr bwMode="auto">
                <a:xfrm flipV="1">
                  <a:off x="3148" y="359"/>
                  <a:ext cx="2322" cy="21"/>
                </a:xfrm>
                <a:prstGeom prst="line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6251" name="Oval 1060"/>
                <p:cNvSpPr>
                  <a:spLocks noChangeArrowheads="1"/>
                </p:cNvSpPr>
                <p:nvPr/>
              </p:nvSpPr>
              <p:spPr bwMode="auto">
                <a:xfrm>
                  <a:off x="3220" y="264"/>
                  <a:ext cx="182" cy="220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0000"/>
                    </a:gs>
                    <a:gs pos="100000">
                      <a:srgbClr val="B2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6252" name="Oval 1061"/>
                <p:cNvSpPr>
                  <a:spLocks noChangeArrowheads="1"/>
                </p:cNvSpPr>
                <p:nvPr/>
              </p:nvSpPr>
              <p:spPr bwMode="auto">
                <a:xfrm>
                  <a:off x="3416" y="264"/>
                  <a:ext cx="180" cy="220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0000"/>
                    </a:gs>
                    <a:gs pos="100000">
                      <a:srgbClr val="B2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6253" name="Oval 1062"/>
                <p:cNvSpPr>
                  <a:spLocks noChangeArrowheads="1"/>
                </p:cNvSpPr>
                <p:nvPr/>
              </p:nvSpPr>
              <p:spPr bwMode="auto">
                <a:xfrm>
                  <a:off x="3610" y="264"/>
                  <a:ext cx="184" cy="220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0000"/>
                    </a:gs>
                    <a:gs pos="100000">
                      <a:srgbClr val="B2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6254" name="Oval 1063"/>
                <p:cNvSpPr>
                  <a:spLocks noChangeArrowheads="1"/>
                </p:cNvSpPr>
                <p:nvPr/>
              </p:nvSpPr>
              <p:spPr bwMode="auto">
                <a:xfrm>
                  <a:off x="3799" y="264"/>
                  <a:ext cx="183" cy="220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0000"/>
                    </a:gs>
                    <a:gs pos="100000">
                      <a:srgbClr val="B2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6255" name="Oval 1064"/>
                <p:cNvSpPr>
                  <a:spLocks noChangeArrowheads="1"/>
                </p:cNvSpPr>
                <p:nvPr/>
              </p:nvSpPr>
              <p:spPr bwMode="auto">
                <a:xfrm>
                  <a:off x="3985" y="246"/>
                  <a:ext cx="182" cy="223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0000"/>
                    </a:gs>
                    <a:gs pos="100000">
                      <a:srgbClr val="B2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6257" name="Oval 1066"/>
                <p:cNvSpPr>
                  <a:spLocks noChangeArrowheads="1"/>
                </p:cNvSpPr>
                <p:nvPr/>
              </p:nvSpPr>
              <p:spPr bwMode="auto">
                <a:xfrm>
                  <a:off x="4381" y="246"/>
                  <a:ext cx="183" cy="223"/>
                </a:xfrm>
                <a:prstGeom prst="ellipse">
                  <a:avLst/>
                </a:prstGeom>
                <a:solidFill>
                  <a:srgbClr val="0070C0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6258" name="Oval 1067"/>
                <p:cNvSpPr>
                  <a:spLocks noChangeArrowheads="1"/>
                </p:cNvSpPr>
                <p:nvPr/>
              </p:nvSpPr>
              <p:spPr bwMode="auto">
                <a:xfrm>
                  <a:off x="4577" y="246"/>
                  <a:ext cx="181" cy="223"/>
                </a:xfrm>
                <a:prstGeom prst="ellipse">
                  <a:avLst/>
                </a:prstGeom>
                <a:solidFill>
                  <a:srgbClr val="0070C0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6259" name="Oval 1068"/>
                <p:cNvSpPr>
                  <a:spLocks noChangeArrowheads="1"/>
                </p:cNvSpPr>
                <p:nvPr/>
              </p:nvSpPr>
              <p:spPr bwMode="auto">
                <a:xfrm>
                  <a:off x="4767" y="246"/>
                  <a:ext cx="179" cy="223"/>
                </a:xfrm>
                <a:prstGeom prst="ellipse">
                  <a:avLst/>
                </a:prstGeom>
                <a:solidFill>
                  <a:srgbClr val="0070C0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6260" name="Oval 1069"/>
                <p:cNvSpPr>
                  <a:spLocks noChangeArrowheads="1"/>
                </p:cNvSpPr>
                <p:nvPr/>
              </p:nvSpPr>
              <p:spPr bwMode="auto">
                <a:xfrm>
                  <a:off x="4953" y="231"/>
                  <a:ext cx="179" cy="221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0099FF"/>
                    </a:gs>
                    <a:gs pos="100000">
                      <a:srgbClr val="006BB2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grpSp>
            <p:nvGrpSpPr>
              <p:cNvPr id="6187" name="Group 1071"/>
              <p:cNvGrpSpPr>
                <a:grpSpLocks/>
              </p:cNvGrpSpPr>
              <p:nvPr/>
            </p:nvGrpSpPr>
            <p:grpSpPr bwMode="auto">
              <a:xfrm>
                <a:off x="249" y="282"/>
                <a:ext cx="2534" cy="486"/>
                <a:chOff x="336" y="282"/>
                <a:chExt cx="2438" cy="486"/>
              </a:xfrm>
            </p:grpSpPr>
            <p:sp>
              <p:nvSpPr>
                <p:cNvPr id="6223" name="Line 1072"/>
                <p:cNvSpPr>
                  <a:spLocks noChangeShapeType="1"/>
                </p:cNvSpPr>
                <p:nvPr/>
              </p:nvSpPr>
              <p:spPr bwMode="auto">
                <a:xfrm>
                  <a:off x="336" y="328"/>
                  <a:ext cx="0" cy="423"/>
                </a:xfrm>
                <a:prstGeom prst="line">
                  <a:avLst/>
                </a:prstGeom>
                <a:noFill/>
                <a:ln w="38100">
                  <a:solidFill>
                    <a:srgbClr val="FFCC66"/>
                  </a:solidFill>
                  <a:round/>
                  <a:headEnd/>
                  <a:tailEnd/>
                </a:ln>
                <a:scene3d>
                  <a:camera prst="legacyObliqueTopRight"/>
                  <a:lightRig rig="legacyFlat3" dir="b"/>
                </a:scene3d>
                <a:sp3d extrusionH="100000" prstMaterial="legacyMatte">
                  <a:bevelT w="13500" h="13500" prst="angle"/>
                  <a:bevelB w="13500" h="13500" prst="angle"/>
                  <a:extrusionClr>
                    <a:srgbClr val="FFCC66"/>
                  </a:extrusionClr>
                </a:sp3d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>
                  <a:flatTx/>
                </a:bodyPr>
                <a:lstStyle/>
                <a:p>
                  <a:endParaRPr lang="cs-CZ"/>
                </a:p>
              </p:txBody>
            </p:sp>
            <p:sp>
              <p:nvSpPr>
                <p:cNvPr id="6224" name="Line 1073"/>
                <p:cNvSpPr>
                  <a:spLocks noChangeShapeType="1"/>
                </p:cNvSpPr>
                <p:nvPr/>
              </p:nvSpPr>
              <p:spPr bwMode="auto">
                <a:xfrm>
                  <a:off x="337" y="657"/>
                  <a:ext cx="2375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6225" name="Oval 1074"/>
                <p:cNvSpPr>
                  <a:spLocks noChangeArrowheads="1"/>
                </p:cNvSpPr>
                <p:nvPr/>
              </p:nvSpPr>
              <p:spPr bwMode="auto">
                <a:xfrm>
                  <a:off x="444" y="553"/>
                  <a:ext cx="188" cy="215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0099FF"/>
                    </a:gs>
                    <a:gs pos="100000">
                      <a:srgbClr val="004776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6226" name="Line 1075"/>
                <p:cNvSpPr>
                  <a:spLocks noChangeShapeType="1"/>
                </p:cNvSpPr>
                <p:nvPr/>
              </p:nvSpPr>
              <p:spPr bwMode="auto">
                <a:xfrm flipV="1">
                  <a:off x="358" y="399"/>
                  <a:ext cx="2416" cy="23"/>
                </a:xfrm>
                <a:prstGeom prst="line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6227" name="Oval 1076"/>
                <p:cNvSpPr>
                  <a:spLocks noChangeArrowheads="1"/>
                </p:cNvSpPr>
                <p:nvPr/>
              </p:nvSpPr>
              <p:spPr bwMode="auto">
                <a:xfrm>
                  <a:off x="432" y="309"/>
                  <a:ext cx="190" cy="212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0000"/>
                    </a:gs>
                    <a:gs pos="100000">
                      <a:srgbClr val="B2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6228" name="Oval 1077"/>
                <p:cNvSpPr>
                  <a:spLocks noChangeArrowheads="1"/>
                </p:cNvSpPr>
                <p:nvPr/>
              </p:nvSpPr>
              <p:spPr bwMode="auto">
                <a:xfrm>
                  <a:off x="637" y="309"/>
                  <a:ext cx="188" cy="212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0000"/>
                    </a:gs>
                    <a:gs pos="100000">
                      <a:srgbClr val="B2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6229" name="Oval 1078"/>
                <p:cNvSpPr>
                  <a:spLocks noChangeArrowheads="1"/>
                </p:cNvSpPr>
                <p:nvPr/>
              </p:nvSpPr>
              <p:spPr bwMode="auto">
                <a:xfrm>
                  <a:off x="840" y="309"/>
                  <a:ext cx="190" cy="212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0000"/>
                    </a:gs>
                    <a:gs pos="100000">
                      <a:srgbClr val="B2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6230" name="Oval 1079"/>
                <p:cNvSpPr>
                  <a:spLocks noChangeArrowheads="1"/>
                </p:cNvSpPr>
                <p:nvPr/>
              </p:nvSpPr>
              <p:spPr bwMode="auto">
                <a:xfrm>
                  <a:off x="1037" y="309"/>
                  <a:ext cx="190" cy="212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0000"/>
                    </a:gs>
                    <a:gs pos="100000">
                      <a:srgbClr val="B2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6231" name="Oval 1080"/>
                <p:cNvSpPr>
                  <a:spLocks noChangeArrowheads="1"/>
                </p:cNvSpPr>
                <p:nvPr/>
              </p:nvSpPr>
              <p:spPr bwMode="auto">
                <a:xfrm>
                  <a:off x="1240" y="282"/>
                  <a:ext cx="188" cy="215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0000"/>
                    </a:gs>
                    <a:gs pos="100000">
                      <a:srgbClr val="B2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6232" name="Oval 1081"/>
                <p:cNvSpPr>
                  <a:spLocks noChangeArrowheads="1"/>
                </p:cNvSpPr>
                <p:nvPr/>
              </p:nvSpPr>
              <p:spPr bwMode="auto">
                <a:xfrm>
                  <a:off x="1437" y="292"/>
                  <a:ext cx="189" cy="215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0000"/>
                    </a:gs>
                    <a:gs pos="100000">
                      <a:srgbClr val="B2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6233" name="Oval 1082"/>
                <p:cNvSpPr>
                  <a:spLocks noChangeArrowheads="1"/>
                </p:cNvSpPr>
                <p:nvPr/>
              </p:nvSpPr>
              <p:spPr bwMode="auto">
                <a:xfrm>
                  <a:off x="1640" y="292"/>
                  <a:ext cx="190" cy="215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0000"/>
                    </a:gs>
                    <a:gs pos="100000">
                      <a:srgbClr val="B2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6234" name="Oval 1083"/>
                <p:cNvSpPr>
                  <a:spLocks noChangeArrowheads="1"/>
                </p:cNvSpPr>
                <p:nvPr/>
              </p:nvSpPr>
              <p:spPr bwMode="auto">
                <a:xfrm>
                  <a:off x="1845" y="292"/>
                  <a:ext cx="189" cy="215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0000"/>
                    </a:gs>
                    <a:gs pos="100000">
                      <a:srgbClr val="B2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6236" name="Oval 1085"/>
                <p:cNvSpPr>
                  <a:spLocks noChangeArrowheads="1"/>
                </p:cNvSpPr>
                <p:nvPr/>
              </p:nvSpPr>
              <p:spPr bwMode="auto">
                <a:xfrm>
                  <a:off x="2267" y="303"/>
                  <a:ext cx="187" cy="214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0099FF"/>
                    </a:gs>
                    <a:gs pos="100000">
                      <a:srgbClr val="006BB2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6241" name="Line 1090"/>
                <p:cNvSpPr>
                  <a:spLocks noChangeShapeType="1"/>
                </p:cNvSpPr>
                <p:nvPr/>
              </p:nvSpPr>
              <p:spPr bwMode="auto">
                <a:xfrm>
                  <a:off x="2722" y="291"/>
                  <a:ext cx="0" cy="433"/>
                </a:xfrm>
                <a:prstGeom prst="line">
                  <a:avLst/>
                </a:prstGeom>
                <a:noFill/>
                <a:ln w="38100">
                  <a:solidFill>
                    <a:srgbClr val="FFCC66"/>
                  </a:solidFill>
                  <a:round/>
                  <a:headEnd/>
                  <a:tailEnd/>
                </a:ln>
                <a:scene3d>
                  <a:camera prst="legacyObliqueTopRight"/>
                  <a:lightRig rig="legacyFlat3" dir="b"/>
                </a:scene3d>
                <a:sp3d extrusionH="100000" prstMaterial="legacyMatte">
                  <a:bevelT w="13500" h="13500" prst="angle"/>
                  <a:bevelB w="13500" h="13500" prst="angle"/>
                  <a:extrusionClr>
                    <a:srgbClr val="FFCC66"/>
                  </a:extrusionClr>
                </a:sp3d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>
                  <a:flatTx/>
                </a:bodyPr>
                <a:lstStyle/>
                <a:p>
                  <a:endParaRPr lang="cs-CZ"/>
                </a:p>
              </p:txBody>
            </p:sp>
          </p:grpSp>
          <p:grpSp>
            <p:nvGrpSpPr>
              <p:cNvPr id="6188" name="Group 1091"/>
              <p:cNvGrpSpPr>
                <a:grpSpLocks/>
              </p:cNvGrpSpPr>
              <p:nvPr/>
            </p:nvGrpSpPr>
            <p:grpSpPr bwMode="auto">
              <a:xfrm>
                <a:off x="345" y="2318"/>
                <a:ext cx="5213" cy="514"/>
                <a:chOff x="345" y="2318"/>
                <a:chExt cx="5213" cy="514"/>
              </a:xfrm>
            </p:grpSpPr>
            <p:sp>
              <p:nvSpPr>
                <p:cNvPr id="6189" name="Line 1092"/>
                <p:cNvSpPr>
                  <a:spLocks noChangeShapeType="1"/>
                </p:cNvSpPr>
                <p:nvPr/>
              </p:nvSpPr>
              <p:spPr bwMode="auto">
                <a:xfrm>
                  <a:off x="345" y="2403"/>
                  <a:ext cx="0" cy="423"/>
                </a:xfrm>
                <a:prstGeom prst="line">
                  <a:avLst/>
                </a:prstGeom>
                <a:noFill/>
                <a:ln w="38100">
                  <a:solidFill>
                    <a:srgbClr val="FFCC66"/>
                  </a:solidFill>
                  <a:round/>
                  <a:headEnd/>
                  <a:tailEnd/>
                </a:ln>
                <a:scene3d>
                  <a:camera prst="legacyObliqueTopRight"/>
                  <a:lightRig rig="legacyFlat3" dir="b"/>
                </a:scene3d>
                <a:sp3d extrusionH="100000" prstMaterial="legacyMatte">
                  <a:bevelT w="13500" h="13500" prst="angle"/>
                  <a:bevelB w="13500" h="13500" prst="angle"/>
                  <a:extrusionClr>
                    <a:srgbClr val="FFCC66"/>
                  </a:extrusionClr>
                </a:sp3d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>
                  <a:flatTx/>
                </a:bodyPr>
                <a:lstStyle/>
                <a:p>
                  <a:endParaRPr lang="cs-CZ"/>
                </a:p>
              </p:txBody>
            </p:sp>
            <p:sp>
              <p:nvSpPr>
                <p:cNvPr id="6190" name="Line 1093"/>
                <p:cNvSpPr>
                  <a:spLocks noChangeShapeType="1"/>
                </p:cNvSpPr>
                <p:nvPr/>
              </p:nvSpPr>
              <p:spPr bwMode="auto">
                <a:xfrm>
                  <a:off x="346" y="2732"/>
                  <a:ext cx="2469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6191" name="Line 1094"/>
                <p:cNvSpPr>
                  <a:spLocks noChangeShapeType="1"/>
                </p:cNvSpPr>
                <p:nvPr/>
              </p:nvSpPr>
              <p:spPr bwMode="auto">
                <a:xfrm flipV="1">
                  <a:off x="368" y="2474"/>
                  <a:ext cx="2511" cy="23"/>
                </a:xfrm>
                <a:prstGeom prst="line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6192" name="Oval 1095"/>
                <p:cNvSpPr>
                  <a:spLocks noChangeArrowheads="1"/>
                </p:cNvSpPr>
                <p:nvPr/>
              </p:nvSpPr>
              <p:spPr bwMode="auto">
                <a:xfrm>
                  <a:off x="445" y="2384"/>
                  <a:ext cx="197" cy="212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0000"/>
                    </a:gs>
                    <a:gs pos="100000">
                      <a:srgbClr val="B2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6193" name="Oval 1096"/>
                <p:cNvSpPr>
                  <a:spLocks noChangeArrowheads="1"/>
                </p:cNvSpPr>
                <p:nvPr/>
              </p:nvSpPr>
              <p:spPr bwMode="auto">
                <a:xfrm>
                  <a:off x="658" y="2384"/>
                  <a:ext cx="195" cy="212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0000"/>
                    </a:gs>
                    <a:gs pos="100000">
                      <a:srgbClr val="B2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6194" name="Oval 1097"/>
                <p:cNvSpPr>
                  <a:spLocks noChangeArrowheads="1"/>
                </p:cNvSpPr>
                <p:nvPr/>
              </p:nvSpPr>
              <p:spPr bwMode="auto">
                <a:xfrm>
                  <a:off x="869" y="2384"/>
                  <a:ext cx="197" cy="212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0000"/>
                    </a:gs>
                    <a:gs pos="100000">
                      <a:srgbClr val="B2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6196" name="Oval 1099"/>
                <p:cNvSpPr>
                  <a:spLocks noChangeArrowheads="1"/>
                </p:cNvSpPr>
                <p:nvPr/>
              </p:nvSpPr>
              <p:spPr bwMode="auto">
                <a:xfrm>
                  <a:off x="1274" y="2367"/>
                  <a:ext cx="196" cy="215"/>
                </a:xfrm>
                <a:prstGeom prst="ellipse">
                  <a:avLst/>
                </a:prstGeom>
                <a:solidFill>
                  <a:srgbClr val="0070C0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6197" name="Oval 1100"/>
                <p:cNvSpPr>
                  <a:spLocks noChangeArrowheads="1"/>
                </p:cNvSpPr>
                <p:nvPr/>
              </p:nvSpPr>
              <p:spPr bwMode="auto">
                <a:xfrm>
                  <a:off x="1489" y="2367"/>
                  <a:ext cx="197" cy="215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0000"/>
                    </a:gs>
                    <a:gs pos="100000">
                      <a:srgbClr val="B2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6201" name="Oval 1104"/>
                <p:cNvSpPr>
                  <a:spLocks noChangeArrowheads="1"/>
                </p:cNvSpPr>
                <p:nvPr/>
              </p:nvSpPr>
              <p:spPr bwMode="auto">
                <a:xfrm>
                  <a:off x="2320" y="2352"/>
                  <a:ext cx="194" cy="214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0099FF"/>
                    </a:gs>
                    <a:gs pos="100000">
                      <a:srgbClr val="006BB2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6202" name="Line 1105"/>
                <p:cNvSpPr>
                  <a:spLocks noChangeShapeType="1"/>
                </p:cNvSpPr>
                <p:nvPr/>
              </p:nvSpPr>
              <p:spPr bwMode="auto">
                <a:xfrm>
                  <a:off x="2825" y="2366"/>
                  <a:ext cx="0" cy="433"/>
                </a:xfrm>
                <a:prstGeom prst="line">
                  <a:avLst/>
                </a:prstGeom>
                <a:noFill/>
                <a:ln w="38100">
                  <a:solidFill>
                    <a:srgbClr val="FFCC66"/>
                  </a:solidFill>
                  <a:round/>
                  <a:headEnd/>
                  <a:tailEnd/>
                </a:ln>
                <a:scene3d>
                  <a:camera prst="legacyObliqueTopRight"/>
                  <a:lightRig rig="legacyFlat3" dir="b"/>
                </a:scene3d>
                <a:sp3d extrusionH="100000" prstMaterial="legacyMatte">
                  <a:bevelT w="13500" h="13500" prst="angle"/>
                  <a:bevelB w="13500" h="13500" prst="angle"/>
                  <a:extrusionClr>
                    <a:srgbClr val="FFCC66"/>
                  </a:extrusionClr>
                </a:sp3d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>
                  <a:flatTx/>
                </a:bodyPr>
                <a:lstStyle/>
                <a:p>
                  <a:endParaRPr lang="cs-CZ"/>
                </a:p>
              </p:txBody>
            </p:sp>
            <p:sp>
              <p:nvSpPr>
                <p:cNvPr id="6203" name="Line 1106"/>
                <p:cNvSpPr>
                  <a:spLocks noChangeShapeType="1"/>
                </p:cNvSpPr>
                <p:nvPr/>
              </p:nvSpPr>
              <p:spPr bwMode="auto">
                <a:xfrm>
                  <a:off x="3024" y="2355"/>
                  <a:ext cx="0" cy="423"/>
                </a:xfrm>
                <a:prstGeom prst="line">
                  <a:avLst/>
                </a:prstGeom>
                <a:noFill/>
                <a:ln w="38100">
                  <a:solidFill>
                    <a:srgbClr val="FFCC66"/>
                  </a:solidFill>
                  <a:round/>
                  <a:headEnd/>
                  <a:tailEnd/>
                </a:ln>
                <a:scene3d>
                  <a:camera prst="legacyObliqueTopRight"/>
                  <a:lightRig rig="legacyFlat3" dir="b"/>
                </a:scene3d>
                <a:sp3d extrusionH="100000" prstMaterial="legacyMatte">
                  <a:bevelT w="13500" h="13500" prst="angle"/>
                  <a:bevelB w="13500" h="13500" prst="angle"/>
                  <a:extrusionClr>
                    <a:srgbClr val="FFCC66"/>
                  </a:extrusionClr>
                </a:sp3d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>
                  <a:flatTx/>
                </a:bodyPr>
                <a:lstStyle/>
                <a:p>
                  <a:endParaRPr lang="cs-CZ"/>
                </a:p>
              </p:txBody>
            </p:sp>
            <p:sp>
              <p:nvSpPr>
                <p:cNvPr id="6204" name="Line 1107"/>
                <p:cNvSpPr>
                  <a:spLocks noChangeShapeType="1"/>
                </p:cNvSpPr>
                <p:nvPr/>
              </p:nvSpPr>
              <p:spPr bwMode="auto">
                <a:xfrm>
                  <a:off x="3025" y="2684"/>
                  <a:ext cx="2469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6205" name="Oval 1108"/>
                <p:cNvSpPr>
                  <a:spLocks noChangeArrowheads="1"/>
                </p:cNvSpPr>
                <p:nvPr/>
              </p:nvSpPr>
              <p:spPr bwMode="auto">
                <a:xfrm>
                  <a:off x="3136" y="2580"/>
                  <a:ext cx="196" cy="215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0099FF"/>
                    </a:gs>
                    <a:gs pos="100000">
                      <a:srgbClr val="004776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6206" name="Line 1109"/>
                <p:cNvSpPr>
                  <a:spLocks noChangeShapeType="1"/>
                </p:cNvSpPr>
                <p:nvPr/>
              </p:nvSpPr>
              <p:spPr bwMode="auto">
                <a:xfrm flipV="1">
                  <a:off x="3047" y="2426"/>
                  <a:ext cx="2511" cy="23"/>
                </a:xfrm>
                <a:prstGeom prst="line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6207" name="Oval 1110"/>
                <p:cNvSpPr>
                  <a:spLocks noChangeArrowheads="1"/>
                </p:cNvSpPr>
                <p:nvPr/>
              </p:nvSpPr>
              <p:spPr bwMode="auto">
                <a:xfrm>
                  <a:off x="3124" y="2336"/>
                  <a:ext cx="197" cy="212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0000"/>
                    </a:gs>
                    <a:gs pos="100000">
                      <a:srgbClr val="B2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6208" name="Oval 1111"/>
                <p:cNvSpPr>
                  <a:spLocks noChangeArrowheads="1"/>
                </p:cNvSpPr>
                <p:nvPr/>
              </p:nvSpPr>
              <p:spPr bwMode="auto">
                <a:xfrm>
                  <a:off x="3337" y="2336"/>
                  <a:ext cx="195" cy="212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0000"/>
                    </a:gs>
                    <a:gs pos="100000">
                      <a:srgbClr val="B2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6209" name="Oval 1112"/>
                <p:cNvSpPr>
                  <a:spLocks noChangeArrowheads="1"/>
                </p:cNvSpPr>
                <p:nvPr/>
              </p:nvSpPr>
              <p:spPr bwMode="auto">
                <a:xfrm>
                  <a:off x="3548" y="2336"/>
                  <a:ext cx="197" cy="212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0000"/>
                    </a:gs>
                    <a:gs pos="100000">
                      <a:srgbClr val="B2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6210" name="Oval 1113"/>
                <p:cNvSpPr>
                  <a:spLocks noChangeArrowheads="1"/>
                </p:cNvSpPr>
                <p:nvPr/>
              </p:nvSpPr>
              <p:spPr bwMode="auto">
                <a:xfrm>
                  <a:off x="3753" y="2336"/>
                  <a:ext cx="197" cy="212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0000"/>
                    </a:gs>
                    <a:gs pos="100000">
                      <a:srgbClr val="B2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6211" name="Oval 1114"/>
                <p:cNvSpPr>
                  <a:spLocks noChangeArrowheads="1"/>
                </p:cNvSpPr>
                <p:nvPr/>
              </p:nvSpPr>
              <p:spPr bwMode="auto">
                <a:xfrm>
                  <a:off x="3953" y="2319"/>
                  <a:ext cx="196" cy="215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0000"/>
                    </a:gs>
                    <a:gs pos="100000">
                      <a:srgbClr val="B2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6212" name="Oval 1115"/>
                <p:cNvSpPr>
                  <a:spLocks noChangeArrowheads="1"/>
                </p:cNvSpPr>
                <p:nvPr/>
              </p:nvSpPr>
              <p:spPr bwMode="auto">
                <a:xfrm>
                  <a:off x="4168" y="2319"/>
                  <a:ext cx="197" cy="215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0000"/>
                    </a:gs>
                    <a:gs pos="100000">
                      <a:srgbClr val="B2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6216" name="Oval 1119"/>
                <p:cNvSpPr>
                  <a:spLocks noChangeArrowheads="1"/>
                </p:cNvSpPr>
                <p:nvPr/>
              </p:nvSpPr>
              <p:spPr bwMode="auto">
                <a:xfrm>
                  <a:off x="4808" y="2330"/>
                  <a:ext cx="194" cy="214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0099FF"/>
                    </a:gs>
                    <a:gs pos="100000">
                      <a:srgbClr val="006BB2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6218" name="Line 1121"/>
                <p:cNvSpPr>
                  <a:spLocks noChangeShapeType="1"/>
                </p:cNvSpPr>
                <p:nvPr/>
              </p:nvSpPr>
              <p:spPr bwMode="auto">
                <a:xfrm>
                  <a:off x="5504" y="2318"/>
                  <a:ext cx="0" cy="433"/>
                </a:xfrm>
                <a:prstGeom prst="line">
                  <a:avLst/>
                </a:prstGeom>
                <a:noFill/>
                <a:ln w="38100">
                  <a:solidFill>
                    <a:srgbClr val="FFCC66"/>
                  </a:solidFill>
                  <a:round/>
                  <a:headEnd/>
                  <a:tailEnd/>
                </a:ln>
                <a:scene3d>
                  <a:camera prst="legacyObliqueTopRight"/>
                  <a:lightRig rig="legacyFlat3" dir="b"/>
                </a:scene3d>
                <a:sp3d extrusionH="100000" prstMaterial="legacyMatte">
                  <a:bevelT w="13500" h="13500" prst="angle"/>
                  <a:bevelB w="13500" h="13500" prst="angle"/>
                  <a:extrusionClr>
                    <a:srgbClr val="FFCC66"/>
                  </a:extrusionClr>
                </a:sp3d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>
                  <a:flatTx/>
                </a:bodyPr>
                <a:lstStyle/>
                <a:p>
                  <a:endParaRPr lang="cs-CZ"/>
                </a:p>
              </p:txBody>
            </p:sp>
            <p:sp>
              <p:nvSpPr>
                <p:cNvPr id="6219" name="Oval 1122"/>
                <p:cNvSpPr>
                  <a:spLocks noChangeArrowheads="1"/>
                </p:cNvSpPr>
                <p:nvPr/>
              </p:nvSpPr>
              <p:spPr bwMode="auto">
                <a:xfrm>
                  <a:off x="480" y="2617"/>
                  <a:ext cx="198" cy="215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0099FF"/>
                    </a:gs>
                    <a:gs pos="100000">
                      <a:srgbClr val="006BB2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</p:grpSp>
      </p:grpSp>
      <p:sp>
        <p:nvSpPr>
          <p:cNvPr id="22635" name="WordArt 1131"/>
          <p:cNvSpPr>
            <a:spLocks noChangeArrowheads="1" noChangeShapeType="1" noTextEdit="1"/>
          </p:cNvSpPr>
          <p:nvPr/>
        </p:nvSpPr>
        <p:spPr bwMode="auto">
          <a:xfrm>
            <a:off x="6858000" y="5929313"/>
            <a:ext cx="1500188" cy="4238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12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endParaRPr lang="cs-CZ" sz="12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22638" name="WordArt 1134"/>
          <p:cNvSpPr>
            <a:spLocks noChangeArrowheads="1" noChangeShapeType="1" noTextEdit="1"/>
          </p:cNvSpPr>
          <p:nvPr/>
        </p:nvSpPr>
        <p:spPr bwMode="auto">
          <a:xfrm>
            <a:off x="2743200" y="1738313"/>
            <a:ext cx="1300163" cy="412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cs-CZ" sz="12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22639" name="WordArt 1135"/>
          <p:cNvSpPr>
            <a:spLocks noChangeArrowheads="1" noChangeShapeType="1" noTextEdit="1"/>
          </p:cNvSpPr>
          <p:nvPr/>
        </p:nvSpPr>
        <p:spPr bwMode="auto">
          <a:xfrm>
            <a:off x="2728913" y="2468563"/>
            <a:ext cx="1300162" cy="412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cs-CZ" sz="12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22640" name="WordArt 1136"/>
          <p:cNvSpPr>
            <a:spLocks noChangeArrowheads="1" noChangeShapeType="1" noTextEdit="1"/>
          </p:cNvSpPr>
          <p:nvPr/>
        </p:nvSpPr>
        <p:spPr bwMode="auto">
          <a:xfrm>
            <a:off x="3843338" y="1733550"/>
            <a:ext cx="179387" cy="395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cs-CZ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22641" name="WordArt 1137"/>
          <p:cNvSpPr>
            <a:spLocks noChangeArrowheads="1" noChangeShapeType="1" noTextEdit="1"/>
          </p:cNvSpPr>
          <p:nvPr/>
        </p:nvSpPr>
        <p:spPr bwMode="auto">
          <a:xfrm>
            <a:off x="3859213" y="2481263"/>
            <a:ext cx="179387" cy="3952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cs-CZ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22645" name="WordArt 1141"/>
          <p:cNvSpPr>
            <a:spLocks noChangeArrowheads="1" noChangeShapeType="1" noTextEdit="1"/>
          </p:cNvSpPr>
          <p:nvPr/>
        </p:nvSpPr>
        <p:spPr bwMode="auto">
          <a:xfrm>
            <a:off x="6905625" y="1752600"/>
            <a:ext cx="1585913" cy="395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cs-CZ" sz="12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22646" name="WordArt 1142"/>
          <p:cNvSpPr>
            <a:spLocks noChangeArrowheads="1" noChangeShapeType="1" noTextEdit="1"/>
          </p:cNvSpPr>
          <p:nvPr/>
        </p:nvSpPr>
        <p:spPr bwMode="auto">
          <a:xfrm>
            <a:off x="6919913" y="2500313"/>
            <a:ext cx="1585912" cy="3952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cs-CZ" sz="12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22648" name="WordArt 1144"/>
          <p:cNvSpPr>
            <a:spLocks noChangeArrowheads="1" noChangeShapeType="1" noTextEdit="1"/>
          </p:cNvSpPr>
          <p:nvPr/>
        </p:nvSpPr>
        <p:spPr bwMode="auto">
          <a:xfrm>
            <a:off x="8250238" y="2500313"/>
            <a:ext cx="179387" cy="3952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cs-CZ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22652" name="WordArt 1148"/>
          <p:cNvSpPr>
            <a:spLocks noChangeArrowheads="1" noChangeShapeType="1" noTextEdit="1"/>
          </p:cNvSpPr>
          <p:nvPr/>
        </p:nvSpPr>
        <p:spPr bwMode="auto">
          <a:xfrm>
            <a:off x="2819400" y="5257800"/>
            <a:ext cx="1527175" cy="4238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cs-CZ" sz="12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22654" name="WordArt 1150"/>
          <p:cNvSpPr>
            <a:spLocks noChangeArrowheads="1" noChangeShapeType="1" noTextEdit="1"/>
          </p:cNvSpPr>
          <p:nvPr/>
        </p:nvSpPr>
        <p:spPr bwMode="auto">
          <a:xfrm>
            <a:off x="4048125" y="5967413"/>
            <a:ext cx="179388" cy="4143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cs-CZ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22655" name="WordArt 1151"/>
          <p:cNvSpPr>
            <a:spLocks noChangeArrowheads="1" noChangeShapeType="1" noTextEdit="1"/>
          </p:cNvSpPr>
          <p:nvPr/>
        </p:nvSpPr>
        <p:spPr bwMode="auto">
          <a:xfrm>
            <a:off x="4057650" y="5267325"/>
            <a:ext cx="179388" cy="414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cs-CZ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22659" name="WordArt 1155"/>
          <p:cNvSpPr>
            <a:spLocks noChangeArrowheads="1" noChangeShapeType="1" noTextEdit="1"/>
          </p:cNvSpPr>
          <p:nvPr/>
        </p:nvSpPr>
        <p:spPr bwMode="auto">
          <a:xfrm>
            <a:off x="6872288" y="5262563"/>
            <a:ext cx="1500187" cy="4238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cs-CZ" sz="12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22661" name="WordArt 1157"/>
          <p:cNvSpPr>
            <a:spLocks noChangeArrowheads="1" noChangeShapeType="1" noTextEdit="1"/>
          </p:cNvSpPr>
          <p:nvPr/>
        </p:nvSpPr>
        <p:spPr bwMode="auto">
          <a:xfrm>
            <a:off x="8167688" y="5929313"/>
            <a:ext cx="179387" cy="3952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cs-CZ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6179" name="WordArt 1316"/>
          <p:cNvSpPr>
            <a:spLocks noChangeArrowheads="1" noChangeShapeType="1" noTextEdit="1"/>
          </p:cNvSpPr>
          <p:nvPr/>
        </p:nvSpPr>
        <p:spPr bwMode="auto">
          <a:xfrm>
            <a:off x="119063" y="85725"/>
            <a:ext cx="107950" cy="161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cs-CZ" sz="1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134" name="Oval 1083"/>
          <p:cNvSpPr>
            <a:spLocks noChangeArrowheads="1"/>
          </p:cNvSpPr>
          <p:nvPr/>
        </p:nvSpPr>
        <p:spPr bwMode="auto">
          <a:xfrm>
            <a:off x="3223068" y="452588"/>
            <a:ext cx="311852" cy="341313"/>
          </a:xfrm>
          <a:prstGeom prst="ellipse">
            <a:avLst/>
          </a:prstGeom>
          <a:solidFill>
            <a:srgbClr val="0070C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35" name="Oval 1100"/>
          <p:cNvSpPr>
            <a:spLocks noChangeArrowheads="1"/>
          </p:cNvSpPr>
          <p:nvPr/>
        </p:nvSpPr>
        <p:spPr bwMode="auto">
          <a:xfrm>
            <a:off x="2703652" y="3738564"/>
            <a:ext cx="312738" cy="341313"/>
          </a:xfrm>
          <a:prstGeom prst="ellipse">
            <a:avLst/>
          </a:prstGeom>
          <a:solidFill>
            <a:srgbClr val="0070C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36" name="Oval 1100"/>
          <p:cNvSpPr>
            <a:spLocks noChangeArrowheads="1"/>
          </p:cNvSpPr>
          <p:nvPr/>
        </p:nvSpPr>
        <p:spPr bwMode="auto">
          <a:xfrm>
            <a:off x="3033467" y="3705831"/>
            <a:ext cx="312738" cy="341313"/>
          </a:xfrm>
          <a:prstGeom prst="ellipse">
            <a:avLst/>
          </a:prstGeom>
          <a:solidFill>
            <a:srgbClr val="0070C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37" name="Oval 1100"/>
          <p:cNvSpPr>
            <a:spLocks noChangeArrowheads="1"/>
          </p:cNvSpPr>
          <p:nvPr/>
        </p:nvSpPr>
        <p:spPr bwMode="auto">
          <a:xfrm>
            <a:off x="3362729" y="3721101"/>
            <a:ext cx="312738" cy="341313"/>
          </a:xfrm>
          <a:prstGeom prst="ellipse">
            <a:avLst/>
          </a:prstGeom>
          <a:solidFill>
            <a:srgbClr val="0070C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38" name="Oval 1100"/>
          <p:cNvSpPr>
            <a:spLocks noChangeArrowheads="1"/>
          </p:cNvSpPr>
          <p:nvPr/>
        </p:nvSpPr>
        <p:spPr bwMode="auto">
          <a:xfrm>
            <a:off x="2363788" y="3757614"/>
            <a:ext cx="312738" cy="341313"/>
          </a:xfrm>
          <a:prstGeom prst="ellipse">
            <a:avLst/>
          </a:prstGeom>
          <a:solidFill>
            <a:srgbClr val="0070C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452437" y="5929314"/>
            <a:ext cx="89440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Vytvoř příklady na sčítání a odčítání</a:t>
            </a:r>
            <a:endParaRPr lang="cs-CZ" sz="4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73489" y="1346419"/>
            <a:ext cx="14285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8+4=12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128" name="TextovéPole 127"/>
          <p:cNvSpPr txBox="1"/>
          <p:nvPr/>
        </p:nvSpPr>
        <p:spPr>
          <a:xfrm>
            <a:off x="2680629" y="2125090"/>
            <a:ext cx="13484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12-8=4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129" name="TextovéPole 128"/>
          <p:cNvSpPr txBox="1"/>
          <p:nvPr/>
        </p:nvSpPr>
        <p:spPr>
          <a:xfrm>
            <a:off x="544597" y="2147888"/>
            <a:ext cx="13484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12-4=8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130" name="TextovéPole 129"/>
          <p:cNvSpPr txBox="1"/>
          <p:nvPr/>
        </p:nvSpPr>
        <p:spPr>
          <a:xfrm>
            <a:off x="2631907" y="1366264"/>
            <a:ext cx="14285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4+8=12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131" name="TextovéPole 130"/>
          <p:cNvSpPr txBox="1"/>
          <p:nvPr/>
        </p:nvSpPr>
        <p:spPr>
          <a:xfrm>
            <a:off x="4842030" y="2083592"/>
            <a:ext cx="13484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12-5=7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132" name="TextovéPole 131"/>
          <p:cNvSpPr txBox="1"/>
          <p:nvPr/>
        </p:nvSpPr>
        <p:spPr>
          <a:xfrm>
            <a:off x="544597" y="4651669"/>
            <a:ext cx="14285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3+9=12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133" name="TextovéPole 132"/>
          <p:cNvSpPr txBox="1"/>
          <p:nvPr/>
        </p:nvSpPr>
        <p:spPr>
          <a:xfrm>
            <a:off x="7072468" y="1359913"/>
            <a:ext cx="14285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7+5=12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141" name="TextovéPole 140"/>
          <p:cNvSpPr txBox="1"/>
          <p:nvPr/>
        </p:nvSpPr>
        <p:spPr>
          <a:xfrm>
            <a:off x="4837113" y="1359913"/>
            <a:ext cx="14285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5+7=12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142" name="TextovéPole 141"/>
          <p:cNvSpPr txBox="1"/>
          <p:nvPr/>
        </p:nvSpPr>
        <p:spPr>
          <a:xfrm>
            <a:off x="7112762" y="2083019"/>
            <a:ext cx="13484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12-7=5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143" name="TextovéPole 142"/>
          <p:cNvSpPr txBox="1"/>
          <p:nvPr/>
        </p:nvSpPr>
        <p:spPr>
          <a:xfrm>
            <a:off x="7058180" y="4661915"/>
            <a:ext cx="14285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6+6=12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144" name="TextovéPole 143"/>
          <p:cNvSpPr txBox="1"/>
          <p:nvPr/>
        </p:nvSpPr>
        <p:spPr>
          <a:xfrm>
            <a:off x="2868689" y="5394036"/>
            <a:ext cx="13484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12-9=3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145" name="TextovéPole 144"/>
          <p:cNvSpPr txBox="1"/>
          <p:nvPr/>
        </p:nvSpPr>
        <p:spPr>
          <a:xfrm>
            <a:off x="2804370" y="4627782"/>
            <a:ext cx="14285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9+3=12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146" name="TextovéPole 145"/>
          <p:cNvSpPr txBox="1"/>
          <p:nvPr/>
        </p:nvSpPr>
        <p:spPr>
          <a:xfrm>
            <a:off x="598057" y="5394037"/>
            <a:ext cx="13484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12-3=9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147" name="TextovéPole 146"/>
          <p:cNvSpPr txBox="1"/>
          <p:nvPr/>
        </p:nvSpPr>
        <p:spPr>
          <a:xfrm>
            <a:off x="4809096" y="4651668"/>
            <a:ext cx="14285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6+6=12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148" name="TextovéPole 147"/>
          <p:cNvSpPr txBox="1"/>
          <p:nvPr/>
        </p:nvSpPr>
        <p:spPr>
          <a:xfrm>
            <a:off x="7140643" y="5411215"/>
            <a:ext cx="15568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12-6=12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149" name="TextovéPole 148"/>
          <p:cNvSpPr txBox="1"/>
          <p:nvPr/>
        </p:nvSpPr>
        <p:spPr>
          <a:xfrm>
            <a:off x="4851869" y="5382638"/>
            <a:ext cx="15568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12-6=12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111" name="Oval 1074"/>
          <p:cNvSpPr>
            <a:spLocks noChangeArrowheads="1"/>
          </p:cNvSpPr>
          <p:nvPr/>
        </p:nvSpPr>
        <p:spPr bwMode="auto">
          <a:xfrm>
            <a:off x="5272089" y="788990"/>
            <a:ext cx="310202" cy="341313"/>
          </a:xfrm>
          <a:prstGeom prst="ellipse">
            <a:avLst/>
          </a:prstGeom>
          <a:gradFill rotWithShape="0">
            <a:gsLst>
              <a:gs pos="0">
                <a:srgbClr val="0099FF"/>
              </a:gs>
              <a:gs pos="100000">
                <a:srgbClr val="004776"/>
              </a:gs>
            </a:gsLst>
            <a:lin ang="2700000" scaled="1"/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12" name="Oval 1074"/>
          <p:cNvSpPr>
            <a:spLocks noChangeArrowheads="1"/>
          </p:cNvSpPr>
          <p:nvPr/>
        </p:nvSpPr>
        <p:spPr bwMode="auto">
          <a:xfrm>
            <a:off x="1122954" y="4147345"/>
            <a:ext cx="329665" cy="341313"/>
          </a:xfrm>
          <a:prstGeom prst="ellipse">
            <a:avLst/>
          </a:prstGeom>
          <a:gradFill rotWithShape="0">
            <a:gsLst>
              <a:gs pos="0">
                <a:srgbClr val="0099FF"/>
              </a:gs>
              <a:gs pos="100000">
                <a:srgbClr val="004776"/>
              </a:gs>
            </a:gsLst>
            <a:lin ang="2700000" scaled="1"/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14" name="Oval 1074"/>
          <p:cNvSpPr>
            <a:spLocks noChangeArrowheads="1"/>
          </p:cNvSpPr>
          <p:nvPr/>
        </p:nvSpPr>
        <p:spPr bwMode="auto">
          <a:xfrm>
            <a:off x="6462868" y="388387"/>
            <a:ext cx="310202" cy="341313"/>
          </a:xfrm>
          <a:prstGeom prst="ellipse">
            <a:avLst/>
          </a:prstGeom>
          <a:gradFill rotWithShape="0">
            <a:gsLst>
              <a:gs pos="0">
                <a:srgbClr val="0099FF"/>
              </a:gs>
              <a:gs pos="100000">
                <a:srgbClr val="004776"/>
              </a:gs>
            </a:gsLst>
            <a:lin ang="2700000" scaled="1"/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15" name="Oval 1074"/>
          <p:cNvSpPr>
            <a:spLocks noChangeArrowheads="1"/>
          </p:cNvSpPr>
          <p:nvPr/>
        </p:nvSpPr>
        <p:spPr bwMode="auto">
          <a:xfrm>
            <a:off x="907130" y="846791"/>
            <a:ext cx="310202" cy="341313"/>
          </a:xfrm>
          <a:prstGeom prst="ellipse">
            <a:avLst/>
          </a:prstGeom>
          <a:gradFill rotWithShape="0">
            <a:gsLst>
              <a:gs pos="0">
                <a:srgbClr val="0099FF"/>
              </a:gs>
              <a:gs pos="100000">
                <a:srgbClr val="004776"/>
              </a:gs>
            </a:gsLst>
            <a:lin ang="2700000" scaled="1"/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16" name="Oval 1074"/>
          <p:cNvSpPr>
            <a:spLocks noChangeArrowheads="1"/>
          </p:cNvSpPr>
          <p:nvPr/>
        </p:nvSpPr>
        <p:spPr bwMode="auto">
          <a:xfrm>
            <a:off x="1678422" y="3774283"/>
            <a:ext cx="310202" cy="341313"/>
          </a:xfrm>
          <a:prstGeom prst="ellipse">
            <a:avLst/>
          </a:prstGeom>
          <a:gradFill rotWithShape="0">
            <a:gsLst>
              <a:gs pos="0">
                <a:srgbClr val="0099FF"/>
              </a:gs>
              <a:gs pos="100000">
                <a:srgbClr val="004776"/>
              </a:gs>
            </a:gsLst>
            <a:lin ang="2700000" scaled="1"/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17" name="Oval 1108"/>
          <p:cNvSpPr>
            <a:spLocks noChangeArrowheads="1"/>
          </p:cNvSpPr>
          <p:nvPr/>
        </p:nvSpPr>
        <p:spPr bwMode="auto">
          <a:xfrm>
            <a:off x="5342264" y="4076702"/>
            <a:ext cx="311150" cy="341313"/>
          </a:xfrm>
          <a:prstGeom prst="ellipse">
            <a:avLst/>
          </a:prstGeom>
          <a:gradFill rotWithShape="0">
            <a:gsLst>
              <a:gs pos="0">
                <a:srgbClr val="0099FF"/>
              </a:gs>
              <a:gs pos="100000">
                <a:srgbClr val="004776"/>
              </a:gs>
            </a:gsLst>
            <a:lin ang="2700000" scaled="1"/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18" name="Oval 1108"/>
          <p:cNvSpPr>
            <a:spLocks noChangeArrowheads="1"/>
          </p:cNvSpPr>
          <p:nvPr/>
        </p:nvSpPr>
        <p:spPr bwMode="auto">
          <a:xfrm>
            <a:off x="8012113" y="3675283"/>
            <a:ext cx="311150" cy="341313"/>
          </a:xfrm>
          <a:prstGeom prst="ellipse">
            <a:avLst/>
          </a:prstGeom>
          <a:gradFill rotWithShape="0">
            <a:gsLst>
              <a:gs pos="0">
                <a:srgbClr val="0099FF"/>
              </a:gs>
              <a:gs pos="100000">
                <a:srgbClr val="004776"/>
              </a:gs>
            </a:gsLst>
            <a:lin ang="2700000" scaled="1"/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19" name="Oval 1108"/>
          <p:cNvSpPr>
            <a:spLocks noChangeArrowheads="1"/>
          </p:cNvSpPr>
          <p:nvPr/>
        </p:nvSpPr>
        <p:spPr bwMode="auto">
          <a:xfrm>
            <a:off x="7311231" y="3661141"/>
            <a:ext cx="311150" cy="341313"/>
          </a:xfrm>
          <a:prstGeom prst="ellipse">
            <a:avLst/>
          </a:prstGeom>
          <a:gradFill rotWithShape="0">
            <a:gsLst>
              <a:gs pos="0">
                <a:srgbClr val="0099FF"/>
              </a:gs>
              <a:gs pos="100000">
                <a:srgbClr val="004776"/>
              </a:gs>
            </a:gsLst>
            <a:lin ang="2700000" scaled="1"/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20" name="Oval 1108"/>
          <p:cNvSpPr>
            <a:spLocks noChangeArrowheads="1"/>
          </p:cNvSpPr>
          <p:nvPr/>
        </p:nvSpPr>
        <p:spPr bwMode="auto">
          <a:xfrm>
            <a:off x="6985068" y="3660777"/>
            <a:ext cx="311150" cy="341313"/>
          </a:xfrm>
          <a:prstGeom prst="ellipse">
            <a:avLst/>
          </a:prstGeom>
          <a:gradFill rotWithShape="0">
            <a:gsLst>
              <a:gs pos="0">
                <a:srgbClr val="0099FF"/>
              </a:gs>
              <a:gs pos="100000">
                <a:srgbClr val="004776"/>
              </a:gs>
            </a:gsLst>
            <a:lin ang="2700000" scaled="1"/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4847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8" grpId="0"/>
      <p:bldP spid="129" grpId="0"/>
      <p:bldP spid="130" grpId="0"/>
      <p:bldP spid="131" grpId="0"/>
      <p:bldP spid="132" grpId="0"/>
      <p:bldP spid="133" grpId="0"/>
      <p:bldP spid="141" grpId="0"/>
      <p:bldP spid="142" grpId="0"/>
      <p:bldP spid="143" grpId="0"/>
      <p:bldP spid="144" grpId="0"/>
      <p:bldP spid="145" grpId="0"/>
      <p:bldP spid="146" grpId="0"/>
      <p:bldP spid="147" grpId="0"/>
      <p:bldP spid="148" grpId="0"/>
      <p:bldP spid="14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Obrázky byly vytvořeny v otevřené galerii Microsoft </a:t>
            </a:r>
            <a:r>
              <a:rPr lang="cs-CZ" dirty="0" err="1" smtClean="0"/>
              <a:t>office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Text je vytvořen autorem materiálu.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3.6.2012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93601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820</TotalTime>
  <Words>359</Words>
  <Application>Microsoft Office PowerPoint</Application>
  <PresentationFormat>Předvádění na obrazovce (4:3)</PresentationFormat>
  <Paragraphs>171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Na louce bylo __ berušek .Čtyři  berušky  odletěly. Kolik je na louce teď berušek?</vt:lpstr>
      <vt:lpstr>Rozlož čísla</vt:lpstr>
      <vt:lpstr>OOOOOOOOOOOO</vt:lpstr>
      <vt:lpstr>Prezentace aplikace PowerPoint</vt:lpstr>
      <vt:lpstr>VYŘEŠ PŘÍKLADY POMOCÍ ROZKLADU</vt:lpstr>
      <vt:lpstr>UMÍŠ TAK DOBŘE POČÍTAT JAKO BERUŠKY?</vt:lpstr>
      <vt:lpstr>Prezentace aplikace PowerPoint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08C1</dc:creator>
  <cp:lastModifiedBy>08C1</cp:lastModifiedBy>
  <cp:revision>42</cp:revision>
  <dcterms:created xsi:type="dcterms:W3CDTF">2012-02-15T14:58:26Z</dcterms:created>
  <dcterms:modified xsi:type="dcterms:W3CDTF">2012-06-18T16:27:36Z</dcterms:modified>
</cp:coreProperties>
</file>