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9" r:id="rId3"/>
    <p:sldId id="277" r:id="rId4"/>
    <p:sldId id="267" r:id="rId5"/>
    <p:sldId id="278" r:id="rId6"/>
    <p:sldId id="257" r:id="rId7"/>
    <p:sldId id="279" r:id="rId8"/>
    <p:sldId id="270" r:id="rId9"/>
    <p:sldId id="263" r:id="rId10"/>
    <p:sldId id="280" r:id="rId11"/>
    <p:sldId id="265" r:id="rId12"/>
    <p:sldId id="272" r:id="rId13"/>
    <p:sldId id="275" r:id="rId14"/>
    <p:sldId id="273" r:id="rId15"/>
    <p:sldId id="281" r:id="rId16"/>
    <p:sldId id="266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cs.wikipedia.org/wiki/Eskym%C3%A1ci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s.wikipedia.org/wiki/Kry%C5%A1tof_Kolumbus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Inuit_conf_map.png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US_Population_Graph_-_1790_to_2000.svg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cs.wikipedia.org/wiki/USA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cs.wikipedia.org/w/index.php?title=Soubor:Map_of_US,_Religions.svg&amp;page=1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_Sioux_warrior_0041v.jpg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commons.wikimedia.org/wiki/File:USA_2000_population_density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anorama_clip3.jpg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hyperlink" Target="http://cs.wikipedia.org/wiki/USA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commons.wikimedia.org/wiki/File:ChinatownWashingtonDC.jpg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Afroameri%C4%8Dan%C3%A9" TargetMode="External"/><Relationship Id="rId2" Type="http://schemas.openxmlformats.org/officeDocument/2006/relationships/hyperlink" Target="http://cs.wikipedia.org/wiki/US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340768"/>
            <a:ext cx="8640960" cy="1752600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USA – obyvatelstvo opakování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4437112"/>
            <a:ext cx="7200800" cy="1752600"/>
          </a:xfrm>
        </p:spPr>
        <p:txBody>
          <a:bodyPr/>
          <a:lstStyle/>
          <a:p>
            <a:pPr algn="l"/>
            <a:r>
              <a:rPr lang="cs-CZ" dirty="0" smtClean="0"/>
              <a:t>Prezentace pro výuku zeměpisu 7. ročník</a:t>
            </a:r>
          </a:p>
          <a:p>
            <a:pPr algn="l"/>
            <a:r>
              <a:rPr lang="cs-CZ" dirty="0" smtClean="0"/>
              <a:t>8. 10. 2012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422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537" y="1628775"/>
            <a:ext cx="8208912" cy="4752975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r>
              <a:rPr lang="cs-CZ" sz="1800" dirty="0">
                <a:latin typeface="+mj-lt"/>
              </a:rPr>
              <a:t>Název školy:	Základní škola Městec Králové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r>
              <a:rPr lang="cs-CZ" sz="1800" dirty="0">
                <a:latin typeface="+mj-lt"/>
              </a:rPr>
              <a:t>Autor:	</a:t>
            </a:r>
            <a:r>
              <a:rPr lang="cs-CZ" sz="1800" dirty="0" smtClean="0">
                <a:latin typeface="+mj-lt"/>
              </a:rPr>
              <a:t>Ing. Eva </a:t>
            </a:r>
            <a:r>
              <a:rPr lang="cs-CZ" sz="1800" dirty="0" err="1" smtClean="0">
                <a:latin typeface="+mj-lt"/>
              </a:rPr>
              <a:t>Khorelová</a:t>
            </a:r>
            <a:endParaRPr lang="cs-CZ" sz="1800" dirty="0" smtClean="0"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r>
              <a:rPr lang="cs-CZ" sz="1800" dirty="0">
                <a:latin typeface="+mj-lt"/>
              </a:rPr>
              <a:t>Název:	</a:t>
            </a:r>
            <a:r>
              <a:rPr lang="cs-CZ" sz="1800" dirty="0" smtClean="0">
                <a:latin typeface="+mj-lt"/>
              </a:rPr>
              <a:t>VY_32_INOVACE_02_Z7</a:t>
            </a:r>
            <a:endParaRPr lang="cs-CZ" sz="1800" dirty="0"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r>
              <a:rPr lang="cs-CZ" sz="1800" dirty="0">
                <a:latin typeface="+mj-lt"/>
              </a:rPr>
              <a:t>Číslo projektu:	CZ.1.07/1.4.00/21.2313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r>
              <a:rPr lang="cs-CZ" sz="1800" dirty="0">
                <a:latin typeface="+mj-lt"/>
              </a:rPr>
              <a:t>Téma:	</a:t>
            </a:r>
            <a:r>
              <a:rPr lang="cs-CZ" sz="1800" dirty="0" smtClean="0">
                <a:latin typeface="+mj-lt"/>
              </a:rPr>
              <a:t>USA obyvatelstvo, opakování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latin typeface="+mj-lt"/>
            </a:endParaRPr>
          </a:p>
          <a:p>
            <a:pPr marL="2330450" indent="-2330450" eaLnBrk="1" hangingPunct="1">
              <a:lnSpc>
                <a:spcPct val="90000"/>
              </a:lnSpc>
              <a:buFontTx/>
              <a:buNone/>
              <a:defRPr/>
            </a:pPr>
            <a:r>
              <a:rPr lang="cs-CZ" sz="1800" dirty="0">
                <a:latin typeface="+mj-lt"/>
              </a:rPr>
              <a:t>Anotace:	</a:t>
            </a:r>
            <a:r>
              <a:rPr lang="cs-CZ" sz="1800" dirty="0" smtClean="0">
                <a:latin typeface="+mj-lt"/>
              </a:rPr>
              <a:t>Prezentace</a:t>
            </a:r>
            <a:r>
              <a:rPr lang="cs-CZ" sz="1800" dirty="0">
                <a:latin typeface="+mj-lt"/>
              </a:rPr>
              <a:t>, </a:t>
            </a:r>
            <a:r>
              <a:rPr lang="cs-CZ" sz="1800" dirty="0" smtClean="0">
                <a:latin typeface="+mj-lt"/>
              </a:rPr>
              <a:t>sloužící k prověření znalostí </a:t>
            </a:r>
            <a:r>
              <a:rPr lang="cs-CZ" sz="1800" dirty="0" smtClean="0">
                <a:latin typeface="+mj-lt"/>
              </a:rPr>
              <a:t>žáků </a:t>
            </a:r>
            <a:r>
              <a:rPr lang="cs-CZ" sz="1800" smtClean="0">
                <a:latin typeface="+mj-lt"/>
              </a:rPr>
              <a:t>o obyvatelstvu USA, </a:t>
            </a:r>
            <a:r>
              <a:rPr lang="cs-CZ" sz="1800" dirty="0" smtClean="0">
                <a:latin typeface="+mj-lt"/>
              </a:rPr>
              <a:t>schopnosti pracovat s mapou a informacemi.</a:t>
            </a:r>
            <a:r>
              <a:rPr lang="cs-CZ" sz="1800" dirty="0">
                <a:latin typeface="+mj-lt"/>
              </a:rPr>
              <a:t>	</a:t>
            </a:r>
            <a:endParaRPr lang="cs-CZ" sz="1800" dirty="0" smtClean="0">
              <a:latin typeface="+mj-lt"/>
            </a:endParaRPr>
          </a:p>
          <a:p>
            <a:pPr marL="2330450" indent="-2330450" eaLnBrk="1" hangingPunct="1">
              <a:lnSpc>
                <a:spcPct val="90000"/>
              </a:lnSpc>
              <a:buFontTx/>
              <a:buNone/>
              <a:defRPr/>
            </a:pPr>
            <a:r>
              <a:rPr lang="cs-CZ" sz="1800" dirty="0">
                <a:latin typeface="+mj-lt"/>
              </a:rPr>
              <a:t>	</a:t>
            </a:r>
            <a:endParaRPr lang="cs-CZ" sz="1800" dirty="0" smtClean="0"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0450" algn="l"/>
              </a:tabLst>
              <a:defRPr/>
            </a:pPr>
            <a:r>
              <a:rPr lang="cs-CZ" sz="1800" dirty="0" smtClean="0">
                <a:latin typeface="+mj-lt"/>
              </a:rPr>
              <a:t>Datum dokončení:</a:t>
            </a:r>
            <a:r>
              <a:rPr lang="cs-CZ" sz="1800" dirty="0">
                <a:latin typeface="+mj-lt"/>
              </a:rPr>
              <a:t>	</a:t>
            </a:r>
            <a:r>
              <a:rPr lang="cs-CZ" sz="1800" dirty="0" smtClean="0">
                <a:latin typeface="+mj-lt"/>
              </a:rPr>
              <a:t>8. 10. 2012</a:t>
            </a:r>
            <a:endParaRPr lang="cs-CZ" sz="1800" dirty="0">
              <a:latin typeface="+mj-lt"/>
            </a:endParaRPr>
          </a:p>
        </p:txBody>
      </p:sp>
      <p:pic>
        <p:nvPicPr>
          <p:cNvPr id="3075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536" y="332656"/>
            <a:ext cx="8280400" cy="1143000"/>
          </a:xfrm>
        </p:spPr>
      </p:pic>
    </p:spTree>
    <p:extLst>
      <p:ext uri="{BB962C8B-B14F-4D97-AF65-F5344CB8AC3E}">
        <p14:creationId xmlns:p14="http://schemas.microsoft.com/office/powerpoint/2010/main" val="461945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315200" cy="1154097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Pokyny k práci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34163" y="3933056"/>
            <a:ext cx="1264153" cy="1125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284984"/>
            <a:ext cx="1008112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23528" y="1844824"/>
            <a:ext cx="712879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Do sešitu si piš číslo otázky a správnou odpověď.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3200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Hledej na mapě.                               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32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Nápověda na internetovém odkazu.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3200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Spolužákovi předej ke kontrole své odpovědi.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54149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2860194"/>
            <a:ext cx="8964488" cy="1569660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3200" dirty="0" smtClean="0">
                <a:solidFill>
                  <a:srgbClr val="000000"/>
                </a:solidFill>
                <a:latin typeface="Arial" charset="0"/>
              </a:rPr>
              <a:t>2) Když Kryštof Kolumbus hledal novou cestu do Indie, přistál u břehů amerického kontinentu. Psal se rok: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88640"/>
            <a:ext cx="8964488" cy="584775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cs-CZ" sz="3200" dirty="0" smtClean="0">
                <a:solidFill>
                  <a:schemeClr val="bg1"/>
                </a:solidFill>
              </a:rPr>
              <a:t>Původními obyvateli Severní Ameriky jsou:	 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908720"/>
            <a:ext cx="4536504" cy="156966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cs-CZ" sz="3200" dirty="0" smtClean="0">
                <a:solidFill>
                  <a:schemeClr val="bg1"/>
                </a:solidFill>
              </a:rPr>
              <a:t> Britové</a:t>
            </a:r>
          </a:p>
          <a:p>
            <a:pPr marL="342900" indent="-342900">
              <a:buAutoNum type="alphaLcParenR"/>
            </a:pPr>
            <a:r>
              <a:rPr lang="cs-CZ" sz="3200" dirty="0" smtClean="0">
                <a:solidFill>
                  <a:schemeClr val="bg1"/>
                </a:solidFill>
              </a:rPr>
              <a:t> Vikingové</a:t>
            </a:r>
          </a:p>
          <a:p>
            <a:pPr marL="342900" indent="-342900">
              <a:buAutoNum type="alphaLcParenR"/>
            </a:pPr>
            <a:r>
              <a:rPr lang="cs-CZ" sz="3200" dirty="0" smtClean="0">
                <a:solidFill>
                  <a:schemeClr val="bg1"/>
                </a:solidFill>
              </a:rPr>
              <a:t> Eskymáci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83568" y="4941168"/>
            <a:ext cx="4680520" cy="1569660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marL="342900" lvl="0" indent="-342900">
              <a:buFontTx/>
              <a:buAutoNum type="alphaLcParenR"/>
            </a:pPr>
            <a:r>
              <a:rPr lang="cs-CZ" sz="3200" dirty="0" smtClean="0">
                <a:solidFill>
                  <a:prstClr val="black"/>
                </a:solidFill>
              </a:rPr>
              <a:t> 1490</a:t>
            </a:r>
            <a:endParaRPr lang="cs-CZ" sz="3200" dirty="0">
              <a:solidFill>
                <a:prstClr val="black"/>
              </a:solidFill>
            </a:endParaRPr>
          </a:p>
          <a:p>
            <a:pPr marL="342900" lvl="0" indent="-342900">
              <a:buFontTx/>
              <a:buAutoNum type="alphaLcParenR"/>
            </a:pPr>
            <a:r>
              <a:rPr lang="cs-CZ" sz="3200" dirty="0" smtClean="0">
                <a:solidFill>
                  <a:prstClr val="black"/>
                </a:solidFill>
              </a:rPr>
              <a:t> 1492</a:t>
            </a:r>
            <a:endParaRPr lang="cs-CZ" sz="3200" dirty="0">
              <a:solidFill>
                <a:prstClr val="black"/>
              </a:solidFill>
            </a:endParaRPr>
          </a:p>
          <a:p>
            <a:pPr marL="342900" lvl="0" indent="-342900">
              <a:buFontTx/>
              <a:buAutoNum type="alphaLcParenR"/>
            </a:pPr>
            <a:r>
              <a:rPr lang="cs-CZ" sz="3200" dirty="0" smtClean="0">
                <a:solidFill>
                  <a:prstClr val="black"/>
                </a:solidFill>
              </a:rPr>
              <a:t> 1429</a:t>
            </a:r>
            <a:endParaRPr lang="cs-CZ" sz="3200" dirty="0">
              <a:solidFill>
                <a:prstClr val="black"/>
              </a:solidFill>
            </a:endParaRPr>
          </a:p>
        </p:txBody>
      </p:sp>
      <p:pic>
        <p:nvPicPr>
          <p:cNvPr id="4099" name="Picture 3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181977"/>
            <a:ext cx="1463675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>
            <a:hlinkClick r:id="rId4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076710"/>
            <a:ext cx="1463675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4931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76672"/>
            <a:ext cx="8964488" cy="1077218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3) Indiáni jsou potomky Asiatů, kteří v době ledové přešli do Ameriky přes dnešní: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79512" y="2132856"/>
            <a:ext cx="3863183" cy="2062103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AutoNum type="alphaLcParenR"/>
            </a:pP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dirty="0" err="1" smtClean="0">
                <a:solidFill>
                  <a:schemeClr val="bg1"/>
                </a:solidFill>
              </a:rPr>
              <a:t>Hudsonův</a:t>
            </a:r>
            <a:r>
              <a:rPr lang="cs-CZ" sz="3200" dirty="0" smtClean="0">
                <a:solidFill>
                  <a:schemeClr val="bg1"/>
                </a:solidFill>
              </a:rPr>
              <a:t> průliv</a:t>
            </a:r>
            <a:endParaRPr lang="cs-CZ" sz="3200" dirty="0">
              <a:solidFill>
                <a:schemeClr val="bg1"/>
              </a:solidFill>
            </a:endParaRPr>
          </a:p>
          <a:p>
            <a:pPr marL="342900" indent="-342900">
              <a:buAutoNum type="alphaLcParenR"/>
            </a:pPr>
            <a:r>
              <a:rPr lang="cs-CZ" sz="3200" dirty="0" smtClean="0">
                <a:solidFill>
                  <a:schemeClr val="bg1"/>
                </a:solidFill>
              </a:rPr>
              <a:t> Beringův průliv</a:t>
            </a:r>
            <a:endParaRPr lang="cs-CZ" sz="3200" dirty="0">
              <a:solidFill>
                <a:schemeClr val="bg1"/>
              </a:solidFill>
            </a:endParaRPr>
          </a:p>
          <a:p>
            <a:pPr marL="342900" indent="-342900">
              <a:buAutoNum type="alphaLcParenR"/>
            </a:pPr>
            <a:r>
              <a:rPr lang="cs-CZ" sz="3200" dirty="0" smtClean="0">
                <a:solidFill>
                  <a:schemeClr val="bg1"/>
                </a:solidFill>
              </a:rPr>
              <a:t> Panamský </a:t>
            </a:r>
          </a:p>
          <a:p>
            <a:r>
              <a:rPr lang="cs-CZ" sz="3200" dirty="0">
                <a:solidFill>
                  <a:schemeClr val="bg1"/>
                </a:solidFill>
              </a:rPr>
              <a:t> </a:t>
            </a:r>
            <a:r>
              <a:rPr lang="cs-CZ" sz="3200" dirty="0" smtClean="0">
                <a:solidFill>
                  <a:schemeClr val="bg1"/>
                </a:solidFill>
              </a:rPr>
              <a:t>   průplav</a:t>
            </a:r>
            <a:endParaRPr lang="cs-CZ" sz="3200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857" y="1553890"/>
            <a:ext cx="5265113" cy="5271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79512" y="6173125"/>
            <a:ext cx="4248472" cy="646331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Kmusser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, [cit. 2012-10-08], dostupné  pod licencí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Creative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Commons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na 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solidFill>
                  <a:prstClr val="white"/>
                </a:solidFill>
                <a:hlinkClick r:id="rId3"/>
              </a:rPr>
              <a:t>http://en.wikipedia.org/wiki/File:Inuit_conf_map.png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165" y="4581128"/>
            <a:ext cx="122555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08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oubor:US Population Graph - 1790 to 2000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423" y="1484785"/>
            <a:ext cx="6223567" cy="450829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xtLst/>
        </p:spPr>
      </p:pic>
      <p:sp>
        <p:nvSpPr>
          <p:cNvPr id="4" name="Obdélník 3"/>
          <p:cNvSpPr/>
          <p:nvPr/>
        </p:nvSpPr>
        <p:spPr>
          <a:xfrm>
            <a:off x="3203850" y="6211669"/>
            <a:ext cx="5940150" cy="646331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Crotalus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horridus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[cit. 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2012-10-08],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dostupné  pod licencí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Creative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Commons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na 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3"/>
              </a:rPr>
              <a:t>http://cs.wikipedia.org/wiki/Soubor:US_Population_Graph_-_1790_to_2000.svg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8889" y="116632"/>
            <a:ext cx="8935109" cy="1077218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4) Počet obyvatel USA od roku 1800 značně vzrostl. Co je příčinou?</a:t>
            </a:r>
            <a:endParaRPr lang="cs-CZ" sz="3200" dirty="0"/>
          </a:p>
        </p:txBody>
      </p:sp>
      <p:sp>
        <p:nvSpPr>
          <p:cNvPr id="2" name="Obdélník 1"/>
          <p:cNvSpPr/>
          <p:nvPr/>
        </p:nvSpPr>
        <p:spPr>
          <a:xfrm>
            <a:off x="170644" y="1272362"/>
            <a:ext cx="2886950" cy="5509200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marL="342900" lvl="0" indent="-342900">
              <a:buFontTx/>
              <a:buAutoNum type="alphaLcParenR"/>
            </a:pPr>
            <a:r>
              <a:rPr lang="cs-CZ" sz="3200" dirty="0" smtClean="0">
                <a:solidFill>
                  <a:prstClr val="black"/>
                </a:solidFill>
              </a:rPr>
              <a:t>velká porodnost Indiánů</a:t>
            </a:r>
          </a:p>
          <a:p>
            <a:pPr marL="342900" lvl="0" indent="-342900">
              <a:buFontTx/>
              <a:buAutoNum type="alphaLcParenR"/>
            </a:pPr>
            <a:endParaRPr lang="cs-CZ" sz="3200" dirty="0">
              <a:solidFill>
                <a:prstClr val="black"/>
              </a:solidFill>
            </a:endParaRPr>
          </a:p>
          <a:p>
            <a:pPr lvl="0"/>
            <a:r>
              <a:rPr lang="cs-CZ" sz="3200" dirty="0" smtClean="0">
                <a:solidFill>
                  <a:prstClr val="black"/>
                </a:solidFill>
              </a:rPr>
              <a:t>b)přistěhovalci</a:t>
            </a:r>
          </a:p>
          <a:p>
            <a:pPr lvl="0"/>
            <a:r>
              <a:rPr lang="cs-CZ" sz="3200" dirty="0" smtClean="0">
                <a:solidFill>
                  <a:prstClr val="black"/>
                </a:solidFill>
              </a:rPr>
              <a:t>    z Jižní </a:t>
            </a:r>
          </a:p>
          <a:p>
            <a:pPr lvl="0"/>
            <a:r>
              <a:rPr lang="cs-CZ" sz="3200" dirty="0" smtClean="0">
                <a:solidFill>
                  <a:prstClr val="black"/>
                </a:solidFill>
              </a:rPr>
              <a:t>    Ameriky</a:t>
            </a:r>
          </a:p>
          <a:p>
            <a:pPr lvl="0"/>
            <a:endParaRPr lang="cs-CZ" sz="3200" dirty="0">
              <a:solidFill>
                <a:prstClr val="black"/>
              </a:solidFill>
            </a:endParaRPr>
          </a:p>
          <a:p>
            <a:pPr lvl="0"/>
            <a:r>
              <a:rPr lang="cs-CZ" sz="3200" smtClean="0">
                <a:solidFill>
                  <a:prstClr val="black"/>
                </a:solidFill>
              </a:rPr>
              <a:t>c)přistěhovalci</a:t>
            </a:r>
            <a:endParaRPr lang="cs-CZ" sz="3200" dirty="0" smtClean="0">
              <a:solidFill>
                <a:prstClr val="black"/>
              </a:solidFill>
            </a:endParaRPr>
          </a:p>
          <a:p>
            <a:pPr lvl="0"/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smtClean="0">
                <a:solidFill>
                  <a:prstClr val="black"/>
                </a:solidFill>
              </a:rPr>
              <a:t>  z Evropy</a:t>
            </a:r>
          </a:p>
          <a:p>
            <a:pPr lvl="0"/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smtClean="0">
                <a:solidFill>
                  <a:prstClr val="black"/>
                </a:solidFill>
              </a:rPr>
              <a:t>  a  Asie</a:t>
            </a:r>
            <a:endParaRPr lang="cs-CZ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30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772816"/>
            <a:ext cx="6120680" cy="1569660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marL="342900" lvl="0" indent="-342900">
              <a:buFontTx/>
              <a:buAutoNum type="alphaLcParenR"/>
            </a:pPr>
            <a:r>
              <a:rPr lang="cs-CZ" sz="3200" dirty="0" smtClean="0">
                <a:solidFill>
                  <a:prstClr val="black"/>
                </a:solidFill>
              </a:rPr>
              <a:t> 1. nejlidnatějším státem</a:t>
            </a:r>
            <a:endParaRPr lang="cs-CZ" sz="3200" dirty="0">
              <a:solidFill>
                <a:prstClr val="black"/>
              </a:solidFill>
            </a:endParaRPr>
          </a:p>
          <a:p>
            <a:pPr marL="342900" lvl="0" indent="-342900">
              <a:buFontTx/>
              <a:buAutoNum type="alphaLcParenR"/>
            </a:pPr>
            <a:r>
              <a:rPr lang="cs-CZ" sz="3200" dirty="0" smtClean="0">
                <a:solidFill>
                  <a:prstClr val="black"/>
                </a:solidFill>
              </a:rPr>
              <a:t> 2. </a:t>
            </a:r>
            <a:r>
              <a:rPr lang="cs-CZ" sz="3200" dirty="0">
                <a:solidFill>
                  <a:prstClr val="black"/>
                </a:solidFill>
              </a:rPr>
              <a:t>nejlidnatějším </a:t>
            </a:r>
            <a:r>
              <a:rPr lang="cs-CZ" sz="3200" dirty="0" smtClean="0">
                <a:solidFill>
                  <a:prstClr val="black"/>
                </a:solidFill>
              </a:rPr>
              <a:t>státem</a:t>
            </a:r>
            <a:endParaRPr lang="cs-CZ" sz="3200" dirty="0">
              <a:solidFill>
                <a:prstClr val="black"/>
              </a:solidFill>
            </a:endParaRPr>
          </a:p>
          <a:p>
            <a:pPr marL="342900" lvl="0" indent="-342900">
              <a:buFontTx/>
              <a:buAutoNum type="alphaLcParenR"/>
            </a:pPr>
            <a:r>
              <a:rPr lang="cs-CZ" sz="3200" dirty="0" smtClean="0">
                <a:solidFill>
                  <a:prstClr val="black"/>
                </a:solidFill>
              </a:rPr>
              <a:t> 3. </a:t>
            </a:r>
            <a:r>
              <a:rPr lang="cs-CZ" sz="3200" dirty="0">
                <a:solidFill>
                  <a:prstClr val="black"/>
                </a:solidFill>
              </a:rPr>
              <a:t>nejlidnatějším </a:t>
            </a:r>
            <a:r>
              <a:rPr lang="cs-CZ" sz="3200" dirty="0" smtClean="0">
                <a:solidFill>
                  <a:prstClr val="black"/>
                </a:solidFill>
              </a:rPr>
              <a:t>státem</a:t>
            </a: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67544" y="548680"/>
            <a:ext cx="8676456" cy="1077218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/>
            <a:r>
              <a:rPr lang="cs-CZ" sz="3200" dirty="0" smtClean="0">
                <a:solidFill>
                  <a:prstClr val="black"/>
                </a:solidFill>
              </a:rPr>
              <a:t>5) Dnes jsou USA v počtu obyvatel na světě </a:t>
            </a:r>
          </a:p>
          <a:p>
            <a:pPr lvl="0"/>
            <a:r>
              <a:rPr lang="cs-CZ" sz="3200" dirty="0" smtClean="0">
                <a:solidFill>
                  <a:prstClr val="black"/>
                </a:solidFill>
              </a:rPr>
              <a:t>v pořadí:</a:t>
            </a:r>
            <a:endParaRPr lang="cs-CZ" sz="3200" dirty="0">
              <a:solidFill>
                <a:prstClr val="white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544" y="4988805"/>
            <a:ext cx="6192688" cy="1569660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marL="514350" indent="-514350">
              <a:buAutoNum type="alphaLcParenR"/>
            </a:pPr>
            <a:r>
              <a:rPr lang="cs-CZ" sz="3200" dirty="0">
                <a:solidFill>
                  <a:prstClr val="black"/>
                </a:solidFill>
              </a:rPr>
              <a:t>a</a:t>
            </a:r>
            <a:r>
              <a:rPr lang="cs-CZ" sz="3200" dirty="0" smtClean="0">
                <a:solidFill>
                  <a:prstClr val="black"/>
                </a:solidFill>
              </a:rPr>
              <a:t>ngličtina</a:t>
            </a:r>
          </a:p>
          <a:p>
            <a:pPr marL="514350" indent="-514350">
              <a:buAutoNum type="alphaLcParenR"/>
            </a:pPr>
            <a:r>
              <a:rPr lang="cs-CZ" sz="3200" dirty="0" smtClean="0">
                <a:solidFill>
                  <a:prstClr val="black"/>
                </a:solidFill>
              </a:rPr>
              <a:t>francouzština</a:t>
            </a:r>
          </a:p>
          <a:p>
            <a:pPr marL="514350" indent="-514350">
              <a:buAutoNum type="alphaLcParenR"/>
            </a:pPr>
            <a:r>
              <a:rPr lang="cs-CZ" sz="3200" dirty="0" smtClean="0">
                <a:solidFill>
                  <a:prstClr val="black"/>
                </a:solidFill>
              </a:rPr>
              <a:t>čínština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67544" y="4217222"/>
            <a:ext cx="8676456" cy="584775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/>
            <a:r>
              <a:rPr lang="cs-CZ" sz="3200" dirty="0" smtClean="0">
                <a:solidFill>
                  <a:prstClr val="black"/>
                </a:solidFill>
              </a:rPr>
              <a:t>6) Nejvíce užívaným jazykem je zde:</a:t>
            </a:r>
            <a:endParaRPr lang="cs-CZ" sz="3200" dirty="0">
              <a:solidFill>
                <a:prstClr val="white"/>
              </a:solidFill>
            </a:endParaRPr>
          </a:p>
        </p:txBody>
      </p:sp>
      <p:pic>
        <p:nvPicPr>
          <p:cNvPr id="5122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4789" y="5124347"/>
            <a:ext cx="1463675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4788" y="2130425"/>
            <a:ext cx="1463675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6044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01624" y="6395079"/>
            <a:ext cx="8842375" cy="461665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Lokal_Profil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[cit. 2012-10-08], dostupné  pod licencí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Creative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Commons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na 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2"/>
              </a:rPr>
              <a:t>http://cs.wikipedia.org/w/index.php?title=Soubor:Map_of_US,_Religions.svg&amp;page=1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01624" y="0"/>
            <a:ext cx="8842375" cy="1553248"/>
          </a:xfrm>
          <a:solidFill>
            <a:schemeClr val="accent3"/>
          </a:solidFill>
        </p:spPr>
        <p:txBody>
          <a:bodyPr>
            <a:normAutofit fontScale="90000"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7</a:t>
            </a:r>
            <a:r>
              <a:rPr lang="cs-CZ" sz="3600" dirty="0" smtClean="0">
                <a:solidFill>
                  <a:schemeClr val="bg1"/>
                </a:solidFill>
              </a:rPr>
              <a:t>) Vyhledej v atlase, ve kterém státě USA je největší koncentrace </a:t>
            </a:r>
            <a:r>
              <a:rPr lang="cs-CZ" sz="3600" b="1" dirty="0" smtClean="0">
                <a:solidFill>
                  <a:schemeClr val="bg1"/>
                </a:solidFill>
              </a:rPr>
              <a:t>mormonů</a:t>
            </a:r>
            <a:r>
              <a:rPr lang="cs-CZ" sz="3600" dirty="0" smtClean="0">
                <a:solidFill>
                  <a:schemeClr val="bg1"/>
                </a:solidFill>
              </a:rPr>
              <a:t> (zelená) </a:t>
            </a:r>
            <a:br>
              <a:rPr lang="cs-CZ" sz="3600" dirty="0" smtClean="0">
                <a:solidFill>
                  <a:schemeClr val="bg1"/>
                </a:solidFill>
              </a:rPr>
            </a:br>
            <a:r>
              <a:rPr lang="cs-CZ" sz="3600" dirty="0" smtClean="0">
                <a:solidFill>
                  <a:schemeClr val="bg1"/>
                </a:solidFill>
              </a:rPr>
              <a:t>a </a:t>
            </a:r>
            <a:r>
              <a:rPr lang="cs-CZ" sz="3600" b="1" dirty="0" smtClean="0">
                <a:solidFill>
                  <a:schemeClr val="bg1"/>
                </a:solidFill>
              </a:rPr>
              <a:t>katolíků</a:t>
            </a:r>
            <a:r>
              <a:rPr lang="cs-CZ" sz="3600" dirty="0" smtClean="0">
                <a:solidFill>
                  <a:schemeClr val="bg1"/>
                </a:solidFill>
              </a:rPr>
              <a:t> (</a:t>
            </a:r>
            <a:r>
              <a:rPr lang="cs-CZ" sz="3600" dirty="0">
                <a:solidFill>
                  <a:schemeClr val="bg1"/>
                </a:solidFill>
              </a:rPr>
              <a:t>sytě modrá</a:t>
            </a:r>
            <a:r>
              <a:rPr lang="cs-CZ" sz="3600" dirty="0" smtClean="0">
                <a:solidFill>
                  <a:schemeClr val="bg1"/>
                </a:solidFill>
              </a:rPr>
              <a:t>): </a:t>
            </a:r>
            <a:endParaRPr lang="cs-CZ" sz="3600" b="1" dirty="0">
              <a:solidFill>
                <a:schemeClr val="tx1"/>
              </a:solidFill>
            </a:endParaRPr>
          </a:p>
        </p:txBody>
      </p:sp>
      <p:pic>
        <p:nvPicPr>
          <p:cNvPr id="1028" name="Picture 4" descr="Soubor:Map of US, Religions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728374"/>
            <a:ext cx="7620000" cy="471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914400" y="3441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25" y="4797152"/>
            <a:ext cx="122555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090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37541"/>
            <a:ext cx="3845902" cy="5420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345096"/>
            <a:ext cx="8742446" cy="1077218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8) Indiáni a Eskymáci jsou příslušníky lidské rasy: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317272" y="6211669"/>
            <a:ext cx="3888432" cy="646331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Karl </a:t>
            </a: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Bodmer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[cit. 2012-10-08], dostupné 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na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3"/>
              </a:rPr>
              <a:t>http://cs.wikipedia.org/wiki/Soubor:A_Sioux_warrior_0041v.jpg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95536" y="1988840"/>
            <a:ext cx="4572000" cy="1569660"/>
          </a:xfrm>
          <a:prstGeom prst="rect">
            <a:avLst/>
          </a:prstGeom>
          <a:solidFill>
            <a:schemeClr val="accent2"/>
          </a:solidFill>
        </p:spPr>
        <p:txBody>
          <a:bodyPr>
            <a:spAutoFit/>
          </a:bodyPr>
          <a:lstStyle/>
          <a:p>
            <a:pPr marL="514350" lvl="0" indent="-514350">
              <a:buFontTx/>
              <a:buAutoNum type="alphaLcParenR"/>
            </a:pPr>
            <a:r>
              <a:rPr lang="cs-CZ" sz="3200" dirty="0" smtClean="0">
                <a:solidFill>
                  <a:prstClr val="black"/>
                </a:solidFill>
              </a:rPr>
              <a:t>europoidní</a:t>
            </a:r>
            <a:endParaRPr lang="cs-CZ" sz="3200" dirty="0">
              <a:solidFill>
                <a:prstClr val="black"/>
              </a:solidFill>
            </a:endParaRPr>
          </a:p>
          <a:p>
            <a:pPr marL="514350" lvl="0" indent="-514350">
              <a:buFontTx/>
              <a:buAutoNum type="alphaLcParenR"/>
            </a:pPr>
            <a:r>
              <a:rPr lang="cs-CZ" sz="3200" dirty="0" smtClean="0">
                <a:solidFill>
                  <a:prstClr val="black"/>
                </a:solidFill>
              </a:rPr>
              <a:t>mongoloidní</a:t>
            </a:r>
            <a:endParaRPr lang="cs-CZ" sz="3200" dirty="0">
              <a:solidFill>
                <a:prstClr val="black"/>
              </a:solidFill>
            </a:endParaRPr>
          </a:p>
          <a:p>
            <a:pPr marL="514350" lvl="0" indent="-514350">
              <a:buFontTx/>
              <a:buAutoNum type="alphaLcParenR"/>
            </a:pPr>
            <a:r>
              <a:rPr lang="cs-CZ" sz="3200" dirty="0" smtClean="0">
                <a:solidFill>
                  <a:prstClr val="black"/>
                </a:solidFill>
              </a:rPr>
              <a:t>negroidní</a:t>
            </a:r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89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2648379"/>
            <a:ext cx="8604448" cy="3539430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marL="514350" lvl="0" indent="-514350">
              <a:buFontTx/>
              <a:buAutoNum type="alphaLcParenR"/>
            </a:pPr>
            <a:r>
              <a:rPr lang="cs-CZ" sz="3200" dirty="0" smtClean="0">
                <a:solidFill>
                  <a:prstClr val="black"/>
                </a:solidFill>
              </a:rPr>
              <a:t>Černí Afričané sem byli nedobrovolně transportováni a prodáváni  jako levná pracovní síla na plantážích.</a:t>
            </a:r>
            <a:endParaRPr lang="cs-CZ" sz="3200" dirty="0">
              <a:solidFill>
                <a:prstClr val="black"/>
              </a:solidFill>
            </a:endParaRPr>
          </a:p>
          <a:p>
            <a:pPr marL="514350" lvl="0" indent="-514350">
              <a:buFontTx/>
              <a:buAutoNum type="alphaLcParenR"/>
            </a:pPr>
            <a:r>
              <a:rPr lang="cs-CZ" sz="3200" dirty="0" smtClean="0">
                <a:solidFill>
                  <a:prstClr val="black"/>
                </a:solidFill>
              </a:rPr>
              <a:t>Černí Afričané připlouvali dobrovolně za prací z ekonomických důvodů.</a:t>
            </a:r>
            <a:endParaRPr lang="cs-CZ" sz="3200" dirty="0">
              <a:solidFill>
                <a:prstClr val="black"/>
              </a:solidFill>
            </a:endParaRPr>
          </a:p>
          <a:p>
            <a:pPr marL="514350" lvl="0" indent="-514350">
              <a:buFontTx/>
              <a:buAutoNum type="alphaLcParenR"/>
            </a:pPr>
            <a:r>
              <a:rPr lang="cs-CZ" sz="3200" dirty="0" smtClean="0">
                <a:solidFill>
                  <a:prstClr val="black"/>
                </a:solidFill>
              </a:rPr>
              <a:t>Černí Afričané zde vůbec nežijí, lidé si je pletou s Indiány.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39552" y="548680"/>
            <a:ext cx="8604448" cy="1077218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/>
            <a:r>
              <a:rPr lang="cs-CZ" sz="3200" dirty="0" smtClean="0">
                <a:solidFill>
                  <a:prstClr val="black"/>
                </a:solidFill>
              </a:rPr>
              <a:t>9) Od 17. století žijí na území USA také černoši. Co je sem přivedlo?</a:t>
            </a:r>
            <a:endParaRPr lang="cs-CZ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94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citel\Desktop\Mexiko\0298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641267"/>
            <a:ext cx="5580112" cy="418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189776"/>
            <a:ext cx="8892480" cy="1077218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10) Který pojem chybí v popisu, který vysvětluje vznik lidských míšenců: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7504" y="6361983"/>
            <a:ext cx="3312368" cy="369332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Foto: Alena </a:t>
            </a:r>
            <a:r>
              <a:rPr lang="cs-CZ" dirty="0" err="1" smtClean="0"/>
              <a:t>Nachtigallová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284465" y="1412775"/>
            <a:ext cx="8859535" cy="1384995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Mestici </a:t>
            </a:r>
            <a:r>
              <a:rPr lang="cs-CZ" sz="2800" dirty="0">
                <a:solidFill>
                  <a:schemeClr val="bg1"/>
                </a:solidFill>
              </a:rPr>
              <a:t>– </a:t>
            </a:r>
            <a:r>
              <a:rPr lang="cs-CZ" sz="2800" dirty="0" smtClean="0">
                <a:solidFill>
                  <a:schemeClr val="bg1"/>
                </a:solidFill>
              </a:rPr>
              <a:t>	(europoidní + mongoloidní</a:t>
            </a:r>
            <a:r>
              <a:rPr lang="cs-CZ" sz="2800" dirty="0">
                <a:solidFill>
                  <a:schemeClr val="bg1"/>
                </a:solidFill>
              </a:rPr>
              <a:t>)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Mulati </a:t>
            </a:r>
            <a:r>
              <a:rPr lang="cs-CZ" sz="2800" dirty="0">
                <a:solidFill>
                  <a:schemeClr val="bg1"/>
                </a:solidFill>
              </a:rPr>
              <a:t>– </a:t>
            </a:r>
            <a:r>
              <a:rPr lang="cs-CZ" sz="2800" dirty="0" smtClean="0">
                <a:solidFill>
                  <a:schemeClr val="bg1"/>
                </a:solidFill>
              </a:rPr>
              <a:t>	(europoidní + ……………..)</a:t>
            </a:r>
            <a:endParaRPr lang="cs-CZ" sz="2800" dirty="0">
              <a:solidFill>
                <a:schemeClr val="bg1"/>
              </a:solidFill>
            </a:endParaRPr>
          </a:p>
          <a:p>
            <a:r>
              <a:rPr lang="cs-CZ" sz="2800" dirty="0" err="1" smtClean="0">
                <a:solidFill>
                  <a:schemeClr val="bg1"/>
                </a:solidFill>
              </a:rPr>
              <a:t>Zambové</a:t>
            </a:r>
            <a:r>
              <a:rPr lang="cs-CZ" sz="2800" dirty="0" smtClean="0">
                <a:solidFill>
                  <a:schemeClr val="bg1"/>
                </a:solidFill>
              </a:rPr>
              <a:t> – (……………+ mongoloidní</a:t>
            </a:r>
            <a:r>
              <a:rPr lang="cs-CZ" sz="2800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5" name="Obdélník 4"/>
          <p:cNvSpPr/>
          <p:nvPr/>
        </p:nvSpPr>
        <p:spPr>
          <a:xfrm>
            <a:off x="284465" y="3717032"/>
            <a:ext cx="3279423" cy="1569660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marL="514350" lvl="0" indent="-514350">
              <a:buFontTx/>
              <a:buAutoNum type="alphaLcParenR"/>
            </a:pPr>
            <a:r>
              <a:rPr lang="cs-CZ" sz="3200" dirty="0">
                <a:solidFill>
                  <a:prstClr val="black"/>
                </a:solidFill>
              </a:rPr>
              <a:t>europoidní</a:t>
            </a:r>
          </a:p>
          <a:p>
            <a:pPr marL="514350" lvl="0" indent="-514350">
              <a:buFontTx/>
              <a:buAutoNum type="alphaLcParenR"/>
            </a:pPr>
            <a:r>
              <a:rPr lang="cs-CZ" sz="3200" dirty="0">
                <a:solidFill>
                  <a:prstClr val="black"/>
                </a:solidFill>
              </a:rPr>
              <a:t>mongoloidní</a:t>
            </a:r>
          </a:p>
          <a:p>
            <a:pPr marL="514350" lvl="0" indent="-514350">
              <a:buFontTx/>
              <a:buAutoNum type="alphaLcParenR"/>
            </a:pPr>
            <a:r>
              <a:rPr lang="cs-CZ" sz="3200" dirty="0">
                <a:solidFill>
                  <a:prstClr val="black"/>
                </a:solidFill>
              </a:rPr>
              <a:t>negroidní</a:t>
            </a:r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5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7756" y="6211669"/>
            <a:ext cx="3743051" cy="646331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[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cit. 2012-10-08], dostupné  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na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2"/>
              </a:rPr>
              <a:t>http://commons.wikimedia.org/wiki/File:USA_2000_population_density.jpg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808" y="3409224"/>
            <a:ext cx="5263192" cy="3448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37757" y="241075"/>
            <a:ext cx="9006243" cy="1077218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11) Největší hustota osídlení je vyznačena modře. S čím tento jev souvisí?</a:t>
            </a:r>
            <a:endParaRPr lang="cs-CZ" sz="3200" dirty="0">
              <a:solidFill>
                <a:schemeClr val="bg1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6506" y="4365104"/>
            <a:ext cx="122555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40407" y="1311756"/>
            <a:ext cx="9003593" cy="2246769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marL="514350" lvl="0" indent="-514350">
              <a:buFontTx/>
              <a:buAutoNum type="alphaLcParenR"/>
            </a:pPr>
            <a:r>
              <a:rPr lang="cs-CZ" sz="2800" dirty="0" smtClean="0">
                <a:solidFill>
                  <a:prstClr val="black"/>
                </a:solidFill>
              </a:rPr>
              <a:t>Na východě je soustředěn průmysl, obchod, služby.</a:t>
            </a:r>
            <a:endParaRPr lang="cs-CZ" sz="2800" dirty="0">
              <a:solidFill>
                <a:prstClr val="black"/>
              </a:solidFill>
            </a:endParaRPr>
          </a:p>
          <a:p>
            <a:pPr marL="514350" lvl="0" indent="-514350">
              <a:buFontTx/>
              <a:buAutoNum type="alphaLcParenR"/>
            </a:pPr>
            <a:r>
              <a:rPr lang="cs-CZ" sz="2800" dirty="0" smtClean="0">
                <a:solidFill>
                  <a:prstClr val="black"/>
                </a:solidFill>
              </a:rPr>
              <a:t>Na východě jsou vysoká pohoří, lidem se zde lépe dýchá.</a:t>
            </a:r>
            <a:endParaRPr lang="cs-CZ" sz="2800" dirty="0">
              <a:solidFill>
                <a:prstClr val="black"/>
              </a:solidFill>
            </a:endParaRPr>
          </a:p>
          <a:p>
            <a:pPr marL="514350" lvl="0" indent="-514350">
              <a:buFontTx/>
              <a:buAutoNum type="alphaLcParenR"/>
            </a:pPr>
            <a:r>
              <a:rPr lang="cs-CZ" sz="2800" dirty="0" smtClean="0">
                <a:solidFill>
                  <a:prstClr val="black"/>
                </a:solidFill>
              </a:rPr>
              <a:t>Na východě je největší koncentrace původního indiánského obyvatelstva.</a:t>
            </a:r>
            <a:endParaRPr lang="cs-CZ" sz="2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883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1021" y="2457622"/>
            <a:ext cx="5516113" cy="3957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69268" y="6390680"/>
            <a:ext cx="8847866" cy="461665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Nikopoley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[cit. 2012-10-08], dostupné  pod licencí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Creative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Commons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na 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3"/>
              </a:rPr>
              <a:t>http://cs.wikipedia.org/wiki/Soubor:Panorama_clip3.jpg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260648"/>
            <a:ext cx="8964488" cy="584775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12) Od roku 1790 je největším městem USA: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15008" y="1124744"/>
            <a:ext cx="4572000" cy="1569660"/>
          </a:xfrm>
          <a:prstGeom prst="rect">
            <a:avLst/>
          </a:prstGeom>
          <a:solidFill>
            <a:schemeClr val="accent2"/>
          </a:solidFill>
        </p:spPr>
        <p:txBody>
          <a:bodyPr>
            <a:spAutoFit/>
          </a:bodyPr>
          <a:lstStyle/>
          <a:p>
            <a:pPr marL="514350" lvl="0" indent="-514350">
              <a:buFontTx/>
              <a:buAutoNum type="alphaLcParenR"/>
            </a:pPr>
            <a:r>
              <a:rPr lang="cs-CZ" sz="3200" dirty="0" smtClean="0">
                <a:solidFill>
                  <a:prstClr val="black"/>
                </a:solidFill>
              </a:rPr>
              <a:t>Chicago</a:t>
            </a:r>
            <a:endParaRPr lang="cs-CZ" sz="3200" dirty="0">
              <a:solidFill>
                <a:prstClr val="black"/>
              </a:solidFill>
            </a:endParaRPr>
          </a:p>
          <a:p>
            <a:pPr marL="514350" indent="-514350">
              <a:buFontTx/>
              <a:buAutoNum type="alphaLcParenR"/>
            </a:pPr>
            <a:r>
              <a:rPr lang="cs-CZ" sz="3200" dirty="0">
                <a:solidFill>
                  <a:prstClr val="black"/>
                </a:solidFill>
              </a:rPr>
              <a:t>New York</a:t>
            </a:r>
            <a:endParaRPr lang="cs-CZ" sz="3200" dirty="0">
              <a:solidFill>
                <a:prstClr val="white"/>
              </a:solidFill>
            </a:endParaRPr>
          </a:p>
          <a:p>
            <a:pPr marL="514350" lvl="0" indent="-514350">
              <a:buFontTx/>
              <a:buAutoNum type="alphaLcParenR"/>
            </a:pPr>
            <a:r>
              <a:rPr lang="cs-CZ" sz="3200" dirty="0" smtClean="0">
                <a:solidFill>
                  <a:prstClr val="black"/>
                </a:solidFill>
              </a:rPr>
              <a:t>Washington</a:t>
            </a:r>
            <a:endParaRPr lang="cs-CZ" sz="3200" dirty="0">
              <a:solidFill>
                <a:prstClr val="black"/>
              </a:solidFill>
            </a:endParaRPr>
          </a:p>
        </p:txBody>
      </p:sp>
      <p:pic>
        <p:nvPicPr>
          <p:cNvPr id="6146" name="Picture 2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231885"/>
            <a:ext cx="1463675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954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3362" y="6396335"/>
            <a:ext cx="8950638" cy="461665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Túreliol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, [cit. 2012-10-08], dostupné  pod licencí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Creative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Commons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na 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2"/>
              </a:rPr>
              <a:t>http://commons.wikimedia.org/wiki/File:ChinatownWashingtonDC.jpg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938" y="2521807"/>
            <a:ext cx="5326062" cy="3868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95704" y="148230"/>
            <a:ext cx="8848296" cy="156966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13) V průběhu 20. století migrovalo do USA velké množství Asiatů. Ve velkých městech osídlovali celé čtvrti, neboli: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95704" y="2521806"/>
            <a:ext cx="3298518" cy="1569660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marL="514350" lvl="0" indent="-514350">
              <a:buFontTx/>
              <a:buAutoNum type="alphaLcParenR"/>
            </a:pPr>
            <a:r>
              <a:rPr lang="cs-CZ" sz="3200" dirty="0" err="1" smtClean="0">
                <a:solidFill>
                  <a:prstClr val="black"/>
                </a:solidFill>
              </a:rPr>
              <a:t>Little</a:t>
            </a:r>
            <a:r>
              <a:rPr lang="cs-CZ" sz="3200" dirty="0" smtClean="0">
                <a:solidFill>
                  <a:prstClr val="black"/>
                </a:solidFill>
              </a:rPr>
              <a:t> </a:t>
            </a:r>
            <a:r>
              <a:rPr lang="cs-CZ" sz="3200" dirty="0" err="1" smtClean="0">
                <a:solidFill>
                  <a:prstClr val="black"/>
                </a:solidFill>
              </a:rPr>
              <a:t>China</a:t>
            </a:r>
            <a:endParaRPr lang="cs-CZ" sz="3200" dirty="0">
              <a:solidFill>
                <a:prstClr val="black"/>
              </a:solidFill>
            </a:endParaRPr>
          </a:p>
          <a:p>
            <a:pPr marL="514350" lvl="0" indent="-514350">
              <a:buFontTx/>
              <a:buAutoNum type="alphaLcParenR"/>
            </a:pPr>
            <a:r>
              <a:rPr lang="cs-CZ" sz="3200" dirty="0" err="1" smtClean="0">
                <a:solidFill>
                  <a:prstClr val="black"/>
                </a:solidFill>
              </a:rPr>
              <a:t>Chinatowns</a:t>
            </a:r>
            <a:endParaRPr lang="cs-CZ" sz="3200" dirty="0">
              <a:solidFill>
                <a:prstClr val="black"/>
              </a:solidFill>
            </a:endParaRPr>
          </a:p>
          <a:p>
            <a:pPr marL="514350" lvl="0" indent="-514350">
              <a:buFontTx/>
              <a:buAutoNum type="alphaLcParenR"/>
            </a:pPr>
            <a:r>
              <a:rPr lang="cs-CZ" sz="3200" dirty="0" smtClean="0">
                <a:solidFill>
                  <a:prstClr val="black"/>
                </a:solidFill>
              </a:rPr>
              <a:t>Puebla</a:t>
            </a:r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63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23528" y="188913"/>
            <a:ext cx="8820472" cy="1154112"/>
          </a:xfrm>
          <a:solidFill>
            <a:schemeClr val="accent3"/>
          </a:solidFill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Zhodnoťte správné odpovědi a obodujte spolužákovi jeho práci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611560" y="1340768"/>
            <a:ext cx="5832648" cy="3960440"/>
          </a:xfrm>
        </p:spPr>
        <p:txBody>
          <a:bodyPr>
            <a:noAutofit/>
          </a:bodyPr>
          <a:lstStyle/>
          <a:p>
            <a:pPr marL="502920" indent="-457200">
              <a:buFont typeface="+mj-lt"/>
              <a:buAutoNum type="arabicPeriod"/>
            </a:pPr>
            <a:r>
              <a:rPr lang="cs-CZ" sz="2400" dirty="0" smtClean="0"/>
              <a:t>C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400" dirty="0" smtClean="0"/>
              <a:t>B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400" dirty="0" smtClean="0"/>
              <a:t>B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400" dirty="0" smtClean="0"/>
              <a:t>C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400" dirty="0" smtClean="0"/>
              <a:t>C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400" dirty="0" smtClean="0"/>
              <a:t>A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400" dirty="0" smtClean="0"/>
              <a:t>Mormoni – Utah</a:t>
            </a:r>
          </a:p>
          <a:p>
            <a:pPr marL="4572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katolíci - New </a:t>
            </a:r>
            <a:r>
              <a:rPr lang="cs-CZ" sz="2400" dirty="0" err="1" smtClean="0"/>
              <a:t>Mexico</a:t>
            </a:r>
            <a:r>
              <a:rPr lang="cs-CZ" sz="2400" dirty="0" smtClean="0"/>
              <a:t>, Massachusetts</a:t>
            </a:r>
          </a:p>
          <a:p>
            <a:pPr marL="502920" indent="-457200">
              <a:buFont typeface="+mj-lt"/>
              <a:buAutoNum type="arabicPeriod"/>
            </a:pPr>
            <a:endParaRPr lang="cs-CZ" dirty="0" smtClean="0"/>
          </a:p>
          <a:p>
            <a:pPr marL="502920" indent="-457200"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294967295"/>
          </p:nvPr>
        </p:nvSpPr>
        <p:spPr>
          <a:xfrm>
            <a:off x="323528" y="5085184"/>
            <a:ext cx="8820472" cy="1556792"/>
          </a:xfrm>
          <a:solidFill>
            <a:schemeClr val="accent2"/>
          </a:solidFill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cs-CZ" sz="2800" b="1" dirty="0" smtClean="0">
                <a:solidFill>
                  <a:schemeClr val="bg1"/>
                </a:solidFill>
              </a:rPr>
              <a:t>Hodnocení:</a:t>
            </a:r>
          </a:p>
          <a:p>
            <a:pPr marL="45720" indent="0">
              <a:buNone/>
            </a:pPr>
            <a:r>
              <a:rPr lang="cs-CZ" sz="2800" b="1" dirty="0" smtClean="0">
                <a:solidFill>
                  <a:schemeClr val="bg1"/>
                </a:solidFill>
              </a:rPr>
              <a:t>   </a:t>
            </a:r>
            <a:r>
              <a:rPr lang="cs-CZ" sz="2800" dirty="0" smtClean="0">
                <a:solidFill>
                  <a:schemeClr val="bg1"/>
                </a:solidFill>
              </a:rPr>
              <a:t>Za otázku </a:t>
            </a:r>
            <a:r>
              <a:rPr lang="cs-CZ" sz="2800" b="1" dirty="0" smtClean="0">
                <a:solidFill>
                  <a:schemeClr val="bg1"/>
                </a:solidFill>
              </a:rPr>
              <a:t>č. 7 a 11 udělte 2 body, </a:t>
            </a:r>
            <a:r>
              <a:rPr lang="cs-CZ" sz="2800" dirty="0" smtClean="0">
                <a:solidFill>
                  <a:schemeClr val="bg1"/>
                </a:solidFill>
              </a:rPr>
              <a:t>za ostatní </a:t>
            </a:r>
          </a:p>
          <a:p>
            <a:pPr marL="45720" indent="0">
              <a:buNone/>
            </a:pPr>
            <a:r>
              <a:rPr lang="cs-CZ" sz="2800" b="1" dirty="0">
                <a:solidFill>
                  <a:schemeClr val="bg1"/>
                </a:solidFill>
              </a:rPr>
              <a:t> </a:t>
            </a:r>
            <a:r>
              <a:rPr lang="cs-CZ" sz="2800" b="1" dirty="0" smtClean="0">
                <a:solidFill>
                  <a:schemeClr val="bg1"/>
                </a:solidFill>
              </a:rPr>
              <a:t>  1 bod, maximální </a:t>
            </a:r>
            <a:r>
              <a:rPr lang="cs-CZ" sz="2800" dirty="0" smtClean="0">
                <a:solidFill>
                  <a:schemeClr val="bg1"/>
                </a:solidFill>
              </a:rPr>
              <a:t>počet bodů je </a:t>
            </a:r>
            <a:r>
              <a:rPr lang="cs-CZ" sz="2800" b="1" dirty="0" smtClean="0">
                <a:solidFill>
                  <a:schemeClr val="bg1"/>
                </a:solidFill>
              </a:rPr>
              <a:t>15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24819" y="1412776"/>
            <a:ext cx="1656184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02920" indent="-457200">
              <a:spcBef>
                <a:spcPct val="20000"/>
              </a:spcBef>
              <a:buClr>
                <a:schemeClr val="tx2"/>
              </a:buClr>
              <a:buAutoNum type="arabicPeriod" startAt="8"/>
            </a:pPr>
            <a:r>
              <a:rPr lang="cs-CZ" sz="2400" dirty="0" smtClean="0"/>
              <a:t>B</a:t>
            </a:r>
          </a:p>
          <a:p>
            <a:pPr marL="502920" indent="-457200">
              <a:spcBef>
                <a:spcPct val="20000"/>
              </a:spcBef>
              <a:buClr>
                <a:schemeClr val="tx2"/>
              </a:buClr>
              <a:buAutoNum type="arabicPeriod" startAt="8"/>
            </a:pPr>
            <a:r>
              <a:rPr lang="cs-CZ" sz="2400" dirty="0" smtClean="0"/>
              <a:t>A</a:t>
            </a:r>
          </a:p>
          <a:p>
            <a:pPr marL="502920" indent="-457200">
              <a:spcBef>
                <a:spcPct val="20000"/>
              </a:spcBef>
              <a:buClr>
                <a:schemeClr val="tx2"/>
              </a:buClr>
              <a:buAutoNum type="arabicPeriod" startAt="8"/>
            </a:pPr>
            <a:r>
              <a:rPr lang="cs-CZ" sz="2400" dirty="0" smtClean="0"/>
              <a:t>C</a:t>
            </a:r>
          </a:p>
          <a:p>
            <a:pPr marL="502920" indent="-457200">
              <a:spcBef>
                <a:spcPct val="20000"/>
              </a:spcBef>
              <a:buClr>
                <a:schemeClr val="tx2"/>
              </a:buClr>
              <a:buAutoNum type="arabicPeriod" startAt="8"/>
            </a:pPr>
            <a:r>
              <a:rPr lang="cs-CZ" sz="2400" dirty="0" smtClean="0"/>
              <a:t>A</a:t>
            </a:r>
          </a:p>
          <a:p>
            <a:pPr marL="502920" indent="-457200">
              <a:spcBef>
                <a:spcPct val="20000"/>
              </a:spcBef>
              <a:buClr>
                <a:schemeClr val="tx2"/>
              </a:buClr>
              <a:buAutoNum type="arabicPeriod" startAt="8"/>
            </a:pPr>
            <a:r>
              <a:rPr lang="cs-CZ" sz="2400" dirty="0" smtClean="0"/>
              <a:t>B</a:t>
            </a:r>
          </a:p>
          <a:p>
            <a:pPr marL="502920" indent="-457200">
              <a:spcBef>
                <a:spcPct val="20000"/>
              </a:spcBef>
              <a:buClr>
                <a:schemeClr val="tx2"/>
              </a:buClr>
              <a:buAutoNum type="arabicPeriod" startAt="8"/>
            </a:pPr>
            <a:r>
              <a:rPr lang="cs-CZ" sz="2400" dirty="0"/>
              <a:t>B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8358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Zdroje informací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2769833"/>
            <a:ext cx="7315200" cy="515151"/>
          </a:xfrm>
        </p:spPr>
        <p:txBody>
          <a:bodyPr/>
          <a:lstStyle/>
          <a:p>
            <a:r>
              <a:rPr lang="cs-CZ" dirty="0">
                <a:hlinkClick r:id="rId2"/>
              </a:rPr>
              <a:t>http://cs.wikipedia.org/wiki/USA</a:t>
            </a:r>
            <a:endParaRPr lang="cs-CZ" dirty="0" smtClean="0">
              <a:hlinkClick r:id="rId3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040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stor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s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739</TotalTime>
  <Words>562</Words>
  <Application>Microsoft Office PowerPoint</Application>
  <PresentationFormat>Předvádění na obrazovce (4:3)</PresentationFormat>
  <Paragraphs>121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Prostor</vt:lpstr>
      <vt:lpstr>USA – obyvatelstvo opakování</vt:lpstr>
      <vt:lpstr>Prezentace aplikace PowerPoint</vt:lpstr>
      <vt:lpstr>Pokyny k práci</vt:lpstr>
      <vt:lpstr>Prezentace aplikace PowerPoint</vt:lpstr>
      <vt:lpstr>Prezentace aplikace PowerPoint</vt:lpstr>
      <vt:lpstr>Prezentace aplikace PowerPoint</vt:lpstr>
      <vt:lpstr>Prezentace aplikace PowerPoint</vt:lpstr>
      <vt:lpstr>7) Vyhledej v atlase, ve kterém státě USA je největší koncentrace mormonů (zelená)  a katolíků (sytě modrá):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Zhodnoťte správné odpovědi a obodujte spolužákovi jeho práci</vt:lpstr>
      <vt:lpstr>Zdroje informací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USA – MNOHONÁRODNOSTNÍ STÁT</dc:title>
  <dc:creator>Ucitel</dc:creator>
  <cp:lastModifiedBy>Ucitel</cp:lastModifiedBy>
  <cp:revision>50</cp:revision>
  <dcterms:created xsi:type="dcterms:W3CDTF">2012-10-08T15:08:16Z</dcterms:created>
  <dcterms:modified xsi:type="dcterms:W3CDTF">2013-01-28T20:42:06Z</dcterms:modified>
</cp:coreProperties>
</file>