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7" r:id="rId3"/>
    <p:sldId id="259" r:id="rId4"/>
    <p:sldId id="269" r:id="rId5"/>
    <p:sldId id="270" r:id="rId6"/>
    <p:sldId id="258" r:id="rId7"/>
    <p:sldId id="267" r:id="rId8"/>
    <p:sldId id="264" r:id="rId9"/>
    <p:sldId id="268" r:id="rId10"/>
    <p:sldId id="263" r:id="rId11"/>
    <p:sldId id="271" r:id="rId12"/>
    <p:sldId id="260" r:id="rId13"/>
    <p:sldId id="265" r:id="rId14"/>
    <p:sldId id="261" r:id="rId15"/>
    <p:sldId id="262" r:id="rId16"/>
    <p:sldId id="276" r:id="rId17"/>
    <p:sldId id="273" r:id="rId18"/>
    <p:sldId id="257" r:id="rId19"/>
    <p:sldId id="274" r:id="rId20"/>
    <p:sldId id="275" r:id="rId21"/>
    <p:sldId id="272" r:id="rId22"/>
    <p:sldId id="266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Religions_of_the_United_States.pn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Inuit_conf_map.pn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en.wikipedia.org/wiki/File:Edward_S._Curtis_Collection_People_005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/index.php?title=Plik:Greany_Attu_Woman.jpg&amp;filetimestamp=20111025111234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_Sioux_warrior_0041v.jp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Hawaiian_Schoolchildren_(ca._1900).jp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lberto_Henschel_-_Moca_cafuza_do_Recife.jpg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commons.wikimedia.org/wiki/File:Poster-sized_portrait_of_Barack_Obama_OrigRes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USA_2000_Black_Density.PN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commons.wikimedia.org/wiki/File:ChinatownWashingtonDC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US_Population_Graph_-_1790_to_2000.svg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anorama_clip3.jpg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commons.wikimedia.org/wiki/File:USA_2000_population_density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Lakotov%C3%A9" TargetMode="External"/><Relationship Id="rId2" Type="http://schemas.openxmlformats.org/officeDocument/2006/relationships/hyperlink" Target="http://cs.wikipedia.org/wiki/Afroameri%C4%8Dan%C3%A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pojen%C3%A9_st%C3%A1ty_americk%C3%A9" TargetMode="External"/><Relationship Id="rId5" Type="http://schemas.openxmlformats.org/officeDocument/2006/relationships/hyperlink" Target="http://pl.wikipedia.org/wiki/Aleuci" TargetMode="External"/><Relationship Id="rId4" Type="http://schemas.openxmlformats.org/officeDocument/2006/relationships/hyperlink" Target="http://cs.wikipedia.org/wiki/Eskym%C3%A1c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4437112"/>
            <a:ext cx="7200800" cy="1752600"/>
          </a:xfrm>
        </p:spPr>
        <p:txBody>
          <a:bodyPr/>
          <a:lstStyle/>
          <a:p>
            <a:pPr algn="l"/>
            <a:r>
              <a:rPr lang="cs-CZ" dirty="0" smtClean="0"/>
              <a:t>Prezentace pro výuku zeměpisu 7. ročník</a:t>
            </a:r>
          </a:p>
          <a:p>
            <a:pPr algn="l"/>
            <a:r>
              <a:rPr lang="cs-CZ" dirty="0" smtClean="0"/>
              <a:t>8. 10. 2012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381000"/>
            <a:ext cx="8640960" cy="1752600"/>
          </a:xfrm>
        </p:spPr>
        <p:txBody>
          <a:bodyPr>
            <a:normAutofit/>
          </a:bodyPr>
          <a:lstStyle/>
          <a:p>
            <a:r>
              <a:rPr lang="cs-CZ" b="1" dirty="0" smtClean="0"/>
              <a:t>USA – MNOHONÁRODNOSTNÍ STÁT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39422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V</a:t>
            </a:r>
            <a:r>
              <a:rPr lang="cs-CZ" dirty="0" smtClean="0">
                <a:solidFill>
                  <a:schemeClr val="tx1"/>
                </a:solidFill>
              </a:rPr>
              <a:t>ysvětlivky k práci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193" y="1611012"/>
            <a:ext cx="1100838" cy="110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915816" y="1899821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Určeno k zápisu do sešitů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31921"/>
            <a:ext cx="79208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915816" y="349142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Hledej na mapě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15816" y="5363271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Vysvětli souvislosti</a:t>
            </a:r>
            <a:endParaRPr lang="cs-CZ" sz="2800" b="1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5086995"/>
            <a:ext cx="792088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4149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412875"/>
            <a:ext cx="8640960" cy="4968453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Autor:	</a:t>
            </a:r>
            <a:r>
              <a:rPr lang="cs-CZ" sz="1800" dirty="0" smtClean="0">
                <a:latin typeface="+mj-lt"/>
              </a:rPr>
              <a:t>Ing. Eva </a:t>
            </a:r>
            <a:r>
              <a:rPr lang="cs-CZ" sz="1800" dirty="0" err="1" smtClean="0">
                <a:latin typeface="+mj-lt"/>
              </a:rPr>
              <a:t>Khorelová</a:t>
            </a:r>
            <a:endParaRPr lang="cs-CZ" sz="1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Název:	</a:t>
            </a:r>
            <a:r>
              <a:rPr lang="cs-CZ" sz="1800" dirty="0" smtClean="0">
                <a:latin typeface="+mj-lt"/>
              </a:rPr>
              <a:t>VY_32_INOVACE_01_Z7</a:t>
            </a: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r>
              <a:rPr lang="cs-CZ" sz="1800" dirty="0">
                <a:latin typeface="+mj-lt"/>
              </a:rPr>
              <a:t>Téma:	</a:t>
            </a:r>
            <a:r>
              <a:rPr lang="cs-CZ" sz="1800" dirty="0" smtClean="0">
                <a:latin typeface="+mj-lt"/>
              </a:rPr>
              <a:t>USA - mnohonárodnostní stát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  <a:defRPr/>
            </a:pPr>
            <a:endParaRPr lang="cs-CZ" sz="1800" dirty="0"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dirty="0">
                <a:latin typeface="+mj-lt"/>
              </a:rPr>
              <a:t>Anotace:	</a:t>
            </a:r>
            <a:r>
              <a:rPr lang="cs-CZ" sz="1800" dirty="0" smtClean="0">
                <a:latin typeface="+mj-lt"/>
              </a:rPr>
              <a:t>Výkladová prezentace</a:t>
            </a:r>
            <a:r>
              <a:rPr lang="cs-CZ" sz="1800" dirty="0">
                <a:latin typeface="+mj-lt"/>
              </a:rPr>
              <a:t>, </a:t>
            </a:r>
            <a:r>
              <a:rPr lang="cs-CZ" sz="1800" dirty="0" smtClean="0">
                <a:latin typeface="+mj-lt"/>
              </a:rPr>
              <a:t>sloužící k seznámení žáků s historií </a:t>
            </a: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dirty="0">
                <a:latin typeface="+mj-lt"/>
              </a:rPr>
              <a:t>	</a:t>
            </a:r>
            <a:r>
              <a:rPr lang="cs-CZ" sz="1800" dirty="0" smtClean="0">
                <a:latin typeface="+mj-lt"/>
              </a:rPr>
              <a:t>a současností osídlení USA, k zápisu do sešitů</a:t>
            </a:r>
          </a:p>
          <a:p>
            <a:pPr marL="2330450" indent="-2330450" eaLnBrk="1" hangingPunct="1">
              <a:lnSpc>
                <a:spcPct val="90000"/>
              </a:lnSpc>
              <a:buFontTx/>
              <a:buNone/>
              <a:defRPr/>
            </a:pPr>
            <a:r>
              <a:rPr lang="cs-CZ" sz="1800" dirty="0">
                <a:latin typeface="+mj-lt"/>
              </a:rPr>
              <a:t>	</a:t>
            </a:r>
            <a:endParaRPr lang="cs-CZ" sz="1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0450" algn="l"/>
              </a:tabLst>
              <a:defRPr/>
            </a:pPr>
            <a:r>
              <a:rPr lang="cs-CZ" sz="1800" dirty="0" smtClean="0">
                <a:latin typeface="+mj-lt"/>
              </a:rPr>
              <a:t>Datum dokončení:</a:t>
            </a:r>
            <a:r>
              <a:rPr lang="cs-CZ" sz="1800" dirty="0">
                <a:latin typeface="+mj-lt"/>
              </a:rPr>
              <a:t>	</a:t>
            </a:r>
            <a:r>
              <a:rPr lang="cs-CZ" sz="1800" dirty="0" smtClean="0">
                <a:latin typeface="+mj-lt"/>
              </a:rPr>
              <a:t>8. 10. 2012</a:t>
            </a:r>
            <a:endParaRPr lang="cs-CZ" sz="1800" dirty="0">
              <a:latin typeface="+mj-lt"/>
            </a:endParaRPr>
          </a:p>
        </p:txBody>
      </p:sp>
      <p:pic>
        <p:nvPicPr>
          <p:cNvPr id="3075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863600" y="274638"/>
            <a:ext cx="8280400" cy="1143000"/>
          </a:xfrm>
        </p:spPr>
      </p:pic>
    </p:spTree>
    <p:extLst>
      <p:ext uri="{BB962C8B-B14F-4D97-AF65-F5344CB8AC3E}">
        <p14:creationId xmlns:p14="http://schemas.microsoft.com/office/powerpoint/2010/main" xmlns="" val="46194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Obyvatelstvo</a:t>
            </a:r>
            <a:r>
              <a:rPr lang="cs-CZ" sz="3600" b="1" dirty="0" smtClean="0"/>
              <a:t> </a:t>
            </a:r>
            <a:r>
              <a:rPr lang="cs-CZ" sz="3600" b="1" dirty="0" smtClean="0">
                <a:solidFill>
                  <a:schemeClr val="tx1"/>
                </a:solidFill>
              </a:rPr>
              <a:t>USA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145652" y="980728"/>
            <a:ext cx="8890844" cy="5730187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cs-CZ" sz="3500" dirty="0"/>
              <a:t>312 355 000 </a:t>
            </a:r>
            <a:r>
              <a:rPr lang="cs-CZ" sz="3500" dirty="0" smtClean="0"/>
              <a:t>obyvatel </a:t>
            </a:r>
            <a:endParaRPr lang="cs-CZ" sz="3500" dirty="0"/>
          </a:p>
          <a:p>
            <a:pPr>
              <a:lnSpc>
                <a:spcPct val="150000"/>
              </a:lnSpc>
            </a:pPr>
            <a:r>
              <a:rPr lang="cs-CZ" sz="3500" dirty="0"/>
              <a:t>3. nejlidnatější země světa</a:t>
            </a:r>
          </a:p>
          <a:p>
            <a:pPr>
              <a:lnSpc>
                <a:spcPct val="150000"/>
              </a:lnSpc>
            </a:pPr>
            <a:r>
              <a:rPr lang="cs-CZ" sz="3500" dirty="0"/>
              <a:t>hustota zalidnění je 33,7 obyvatel/km</a:t>
            </a:r>
            <a:r>
              <a:rPr lang="cs-CZ" sz="3500" baseline="30000" dirty="0"/>
              <a:t>2</a:t>
            </a:r>
          </a:p>
          <a:p>
            <a:pPr>
              <a:lnSpc>
                <a:spcPct val="150000"/>
              </a:lnSpc>
            </a:pPr>
            <a:r>
              <a:rPr lang="cs-CZ" sz="3500" dirty="0"/>
              <a:t>úředním jazykem je angličtina, hojně používaná je i španělština</a:t>
            </a:r>
          </a:p>
          <a:p>
            <a:pPr>
              <a:lnSpc>
                <a:spcPct val="150000"/>
              </a:lnSpc>
            </a:pPr>
            <a:r>
              <a:rPr lang="cs-CZ" sz="3500" dirty="0"/>
              <a:t>nejrozšířenějším náboženstvím je křesťanství – protestantské, </a:t>
            </a:r>
            <a:r>
              <a:rPr lang="cs-CZ" sz="3500" dirty="0" smtClean="0"/>
              <a:t>katolické, </a:t>
            </a:r>
            <a:r>
              <a:rPr lang="cs-CZ" sz="3500" dirty="0"/>
              <a:t>mormoni, </a:t>
            </a:r>
            <a:r>
              <a:rPr lang="cs-CZ" sz="3500" dirty="0" smtClean="0"/>
              <a:t>       zastoupen </a:t>
            </a:r>
            <a:r>
              <a:rPr lang="cs-CZ" sz="3500" dirty="0"/>
              <a:t>je i judaismus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2656"/>
            <a:ext cx="1766340" cy="1766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42296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968" y="1562892"/>
            <a:ext cx="8769519" cy="4305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07504" y="6237312"/>
            <a:ext cx="8856983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Haire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Dunya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http://en.wikipedia.org/wiki/File:Religions_of_the_United_States.png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Náboženství v USA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090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Rasové složení obyvatel USA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772816"/>
            <a:ext cx="8503920" cy="4572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bílí Američané 	 			74,7 % </a:t>
            </a:r>
            <a:r>
              <a:rPr lang="cs-CZ" sz="2000" dirty="0" smtClean="0"/>
              <a:t> </a:t>
            </a:r>
            <a:r>
              <a:rPr lang="cs-CZ" sz="2300" dirty="0" smtClean="0"/>
              <a:t>(osoby </a:t>
            </a:r>
            <a:r>
              <a:rPr lang="cs-CZ" sz="2300" dirty="0"/>
              <a:t>původem z Evropy, ze střední </a:t>
            </a:r>
            <a:r>
              <a:rPr lang="cs-CZ" sz="2300" dirty="0" smtClean="0"/>
              <a:t>Asie, Arabové, Hispánci)</a:t>
            </a:r>
            <a:endParaRPr lang="cs-CZ" sz="2300" dirty="0"/>
          </a:p>
          <a:p>
            <a:r>
              <a:rPr lang="cs-CZ" sz="3200" dirty="0"/>
              <a:t>č</a:t>
            </a:r>
            <a:r>
              <a:rPr lang="cs-CZ" sz="3200" dirty="0" smtClean="0"/>
              <a:t>ernoši </a:t>
            </a:r>
            <a:r>
              <a:rPr lang="cs-CZ" sz="3200" dirty="0"/>
              <a:t>nebo Afroameričané	</a:t>
            </a:r>
            <a:r>
              <a:rPr lang="cs-CZ" sz="3200" dirty="0" smtClean="0"/>
              <a:t>	12,1 </a:t>
            </a:r>
            <a:r>
              <a:rPr lang="cs-CZ" sz="3200" dirty="0"/>
              <a:t>% </a:t>
            </a:r>
          </a:p>
          <a:p>
            <a:r>
              <a:rPr lang="cs-CZ" sz="3200" dirty="0"/>
              <a:t>Asiaté					</a:t>
            </a:r>
            <a:r>
              <a:rPr lang="cs-CZ" sz="3200" dirty="0" smtClean="0"/>
              <a:t>	4,3 </a:t>
            </a:r>
            <a:r>
              <a:rPr lang="cs-CZ" sz="3200" dirty="0"/>
              <a:t>% </a:t>
            </a:r>
          </a:p>
          <a:p>
            <a:r>
              <a:rPr lang="cs-CZ" sz="3200" dirty="0" smtClean="0"/>
              <a:t>američtí </a:t>
            </a:r>
            <a:r>
              <a:rPr lang="cs-CZ" sz="3200" dirty="0"/>
              <a:t>Indiáni, </a:t>
            </a:r>
            <a:r>
              <a:rPr lang="cs-CZ" sz="3200" dirty="0" err="1"/>
              <a:t>Inuité</a:t>
            </a:r>
            <a:r>
              <a:rPr lang="cs-CZ" sz="3200" dirty="0"/>
              <a:t>, Aleuti 	0,8 % </a:t>
            </a:r>
          </a:p>
          <a:p>
            <a:r>
              <a:rPr lang="cs-CZ" sz="3200" dirty="0"/>
              <a:t>o</a:t>
            </a:r>
            <a:r>
              <a:rPr lang="cs-CZ" sz="3200" dirty="0" smtClean="0"/>
              <a:t>strované z Pacifiku (Havaj) </a:t>
            </a:r>
            <a:r>
              <a:rPr lang="cs-CZ" sz="3200" dirty="0"/>
              <a:t>	</a:t>
            </a:r>
            <a:r>
              <a:rPr lang="cs-CZ" sz="3200" dirty="0" smtClean="0"/>
              <a:t>   	0,2 </a:t>
            </a:r>
            <a:r>
              <a:rPr lang="cs-CZ" sz="3200" dirty="0"/>
              <a:t>% </a:t>
            </a:r>
          </a:p>
          <a:p>
            <a:r>
              <a:rPr lang="cs-CZ" sz="3200" dirty="0" smtClean="0"/>
              <a:t>míšenci </a:t>
            </a:r>
            <a:r>
              <a:rPr lang="cs-CZ" sz="3200" dirty="0"/>
              <a:t>dvou a více ras		</a:t>
            </a:r>
            <a:r>
              <a:rPr lang="cs-CZ" sz="3200" dirty="0" smtClean="0"/>
              <a:t>	7,9 </a:t>
            </a:r>
            <a:r>
              <a:rPr lang="cs-CZ" sz="3200" dirty="0"/>
              <a:t>%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70507" y="764704"/>
            <a:ext cx="1470025" cy="147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9056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0126" y="988741"/>
            <a:ext cx="5122540" cy="512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6271915"/>
            <a:ext cx="8829726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Kmusser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http://en.wikipedia.org/wiki/File:Inuit_conf_map.png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88640"/>
            <a:ext cx="3744416" cy="255454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Mapa rozšíření Inuitů (Eskymáků), kteří  přišli </a:t>
            </a:r>
            <a:endParaRPr lang="cs-CZ" sz="3200" dirty="0" smtClean="0"/>
          </a:p>
          <a:p>
            <a:r>
              <a:rPr lang="cs-CZ" sz="3200" dirty="0" smtClean="0"/>
              <a:t>před </a:t>
            </a:r>
            <a:r>
              <a:rPr lang="cs-CZ" sz="3200" dirty="0" smtClean="0"/>
              <a:t>20 – 30 tisíci lety ze Sibiře</a:t>
            </a:r>
            <a:endParaRPr lang="cs-CZ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550011"/>
            <a:ext cx="12255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04931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9661" y="6236056"/>
            <a:ext cx="8856985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Edward S,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Curtis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dostupné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2"/>
              </a:rPr>
              <a:t>http://en.wikipedia.org/wiki/File:Edward_S._Curtis_Collection_People_005.jpg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63741"/>
            <a:ext cx="6905076" cy="5229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143054"/>
            <a:ext cx="8777284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Rodina </a:t>
            </a:r>
            <a:r>
              <a:rPr lang="cs-CZ" sz="3200" b="1" dirty="0" smtClean="0"/>
              <a:t>Eskymáků</a:t>
            </a:r>
            <a:r>
              <a:rPr lang="cs-CZ" sz="3200" dirty="0" smtClean="0"/>
              <a:t> z Aljašky, rok 1930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682624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81378"/>
            <a:ext cx="7620000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6266929"/>
            <a:ext cx="8784976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Malcolm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Greany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pod licencí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na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http://pl.wikipedia.org/w/index.php?title=Plik:Greany_Attu_Woman.jpg&amp;filetimestamp=20111025111234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27271"/>
            <a:ext cx="8784976" cy="1015663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Aleuti</a:t>
            </a:r>
            <a:r>
              <a:rPr lang="cs-CZ" sz="3200" dirty="0" smtClean="0"/>
              <a:t> </a:t>
            </a:r>
            <a:r>
              <a:rPr lang="cs-CZ" sz="2800" dirty="0" smtClean="0"/>
              <a:t>obývají především Aleutské </a:t>
            </a:r>
            <a:r>
              <a:rPr lang="cs-CZ" sz="2800" dirty="0" smtClean="0"/>
              <a:t>souostroví</a:t>
            </a:r>
          </a:p>
          <a:p>
            <a:pPr algn="ctr"/>
            <a:r>
              <a:rPr lang="cs-CZ" sz="2800" dirty="0" smtClean="0"/>
              <a:t> </a:t>
            </a:r>
            <a:r>
              <a:rPr lang="cs-CZ" sz="2800" dirty="0" smtClean="0"/>
              <a:t>a Aljašský poloostrov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891091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63200" y="-12575"/>
            <a:ext cx="4874782" cy="687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2" y="692696"/>
            <a:ext cx="3240360" cy="255454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Náčelník </a:t>
            </a:r>
            <a:r>
              <a:rPr lang="cs-CZ" sz="3200" b="1" dirty="0" err="1" smtClean="0"/>
              <a:t>siuxkého</a:t>
            </a:r>
            <a:r>
              <a:rPr lang="cs-CZ" sz="3200" b="1" dirty="0" smtClean="0"/>
              <a:t> kmene </a:t>
            </a:r>
            <a:r>
              <a:rPr lang="cs-CZ" sz="3200" b="1" dirty="0" err="1" smtClean="0"/>
              <a:t>Yanktonů</a:t>
            </a:r>
            <a:endParaRPr lang="cs-CZ" sz="3200" b="1" dirty="0" smtClean="0"/>
          </a:p>
          <a:p>
            <a:r>
              <a:rPr lang="cs-CZ" sz="3200" b="1" dirty="0" smtClean="0"/>
              <a:t> </a:t>
            </a:r>
            <a:r>
              <a:rPr lang="cs-CZ" sz="3200" dirty="0" smtClean="0"/>
              <a:t>z Jižní Dakoty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107504" y="6273548"/>
            <a:ext cx="8928992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Karl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Bodmer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na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http://cs.wikipedia.org/wiki/Soubor:A_Sioux_warrior_0041v.jpg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293096"/>
            <a:ext cx="12255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8689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703509"/>
            <a:ext cx="7966839" cy="5616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53463" y="6304099"/>
            <a:ext cx="8784976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Sisyphos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23,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na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http://en.wikipedia.org/wiki/File:Hawaiian_Schoolchildren_(ca._1900).jpg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3463" y="118734"/>
            <a:ext cx="8784976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Domorodí </a:t>
            </a:r>
            <a:r>
              <a:rPr lang="cs-CZ" sz="3200" b="1" dirty="0" smtClean="0"/>
              <a:t>havajští</a:t>
            </a:r>
            <a:r>
              <a:rPr lang="cs-CZ" sz="3200" dirty="0" smtClean="0"/>
              <a:t> školáci, kolem roku 1900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069018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0975"/>
            <a:ext cx="4162591" cy="6620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3" y="692696"/>
            <a:ext cx="4094031" cy="2062103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b="1" dirty="0" err="1" smtClean="0"/>
              <a:t>Zambo</a:t>
            </a:r>
            <a:r>
              <a:rPr lang="cs-CZ" sz="3200" dirty="0" smtClean="0"/>
              <a:t> je míšenec afro-indiánského původu, fotografie </a:t>
            </a:r>
          </a:p>
          <a:p>
            <a:r>
              <a:rPr lang="cs-CZ" sz="3200" dirty="0" smtClean="0"/>
              <a:t>z  roku 1869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179511" y="6269601"/>
            <a:ext cx="8764129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Alberto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Henschel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http://cs.wikipedia.org/wiki/Soubor:Alberto_Henschel_-_Moca_cafuza_do_Recife.jpg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8918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citel\Desktop\Mexiko\0298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4645" y="1920536"/>
            <a:ext cx="6372200" cy="47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189776"/>
            <a:ext cx="8712968" cy="1692771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Zvláštní skupinu tvoří </a:t>
            </a:r>
            <a:r>
              <a:rPr lang="cs-CZ" sz="2800" b="1" dirty="0" smtClean="0"/>
              <a:t>Hispánci</a:t>
            </a:r>
            <a:endParaRPr lang="cs-CZ" sz="2800" dirty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přistěhovalci z Mexika, potomci </a:t>
            </a:r>
            <a:r>
              <a:rPr lang="cs-CZ" sz="2400" dirty="0"/>
              <a:t>š</a:t>
            </a:r>
            <a:r>
              <a:rPr lang="cs-CZ" sz="2400" dirty="0" smtClean="0"/>
              <a:t>panělských kolonizátorů, </a:t>
            </a:r>
          </a:p>
          <a:p>
            <a:r>
              <a:rPr lang="cs-CZ" sz="2400" dirty="0" smtClean="0"/>
              <a:t>     či míšenců bělochů s indiány – </a:t>
            </a:r>
            <a:r>
              <a:rPr lang="cs-CZ" sz="2400" b="1" dirty="0" smtClean="0"/>
              <a:t>mestici.</a:t>
            </a:r>
          </a:p>
          <a:p>
            <a:r>
              <a:rPr lang="cs-CZ" sz="2400" dirty="0" smtClean="0"/>
              <a:t>Tvoří zhruba 13 % obyvatel USA.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6361983"/>
            <a:ext cx="3312368" cy="369332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Foto</a:t>
            </a:r>
            <a:r>
              <a:rPr lang="cs-CZ" smtClean="0"/>
              <a:t>: Alena Nachtigallová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5531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82940" y="6276220"/>
            <a:ext cx="8866372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/>
              <a:t>The</a:t>
            </a:r>
            <a:r>
              <a:rPr lang="cs-CZ" sz="1200" dirty="0"/>
              <a:t> Obama-</a:t>
            </a:r>
            <a:r>
              <a:rPr lang="cs-CZ" sz="1200" dirty="0" err="1"/>
              <a:t>Biden</a:t>
            </a:r>
            <a:r>
              <a:rPr lang="cs-CZ" sz="1200" dirty="0"/>
              <a:t> </a:t>
            </a:r>
            <a:r>
              <a:rPr lang="cs-CZ" sz="1200" dirty="0" err="1"/>
              <a:t>Transition</a:t>
            </a:r>
            <a:r>
              <a:rPr lang="cs-CZ" sz="1200" dirty="0"/>
              <a:t> </a:t>
            </a:r>
            <a:r>
              <a:rPr lang="cs-CZ" sz="1200" dirty="0" smtClean="0"/>
              <a:t>Project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2"/>
              </a:rPr>
              <a:t>http://commons.wikimedia.org/wiki/File:Poster-sized_portrait_of_Barack_Obama_OrigRes.jpg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0427" y="163850"/>
            <a:ext cx="4197161" cy="6112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2940" y="465435"/>
            <a:ext cx="4389060" cy="550920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Mulat</a:t>
            </a:r>
            <a:r>
              <a:rPr lang="cs-CZ" sz="3200" dirty="0" smtClean="0"/>
              <a:t> je míšenec černocha s bělochem.</a:t>
            </a:r>
          </a:p>
          <a:p>
            <a:r>
              <a:rPr lang="cs-CZ" sz="3200" b="1" dirty="0" smtClean="0"/>
              <a:t>Afroameričané</a:t>
            </a:r>
            <a:r>
              <a:rPr lang="cs-CZ" sz="3200" dirty="0" smtClean="0"/>
              <a:t> jsou v nejužším pojetí potomky afrických otroků ze subsaharské Afriky.</a:t>
            </a:r>
          </a:p>
          <a:p>
            <a:r>
              <a:rPr lang="cs-CZ" sz="3200" dirty="0" smtClean="0"/>
              <a:t>V širším pojetí jsou to všichni </a:t>
            </a:r>
            <a:r>
              <a:rPr lang="cs-CZ" sz="3200" dirty="0" smtClean="0"/>
              <a:t>černoši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a mulati žijící </a:t>
            </a:r>
            <a:endParaRPr lang="cs-CZ" sz="3200" dirty="0" smtClean="0"/>
          </a:p>
          <a:p>
            <a:r>
              <a:rPr lang="cs-CZ" sz="3200" dirty="0" smtClean="0"/>
              <a:t>v </a:t>
            </a:r>
            <a:r>
              <a:rPr lang="cs-CZ" sz="3200" dirty="0" smtClean="0"/>
              <a:t>Severní Americe.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5859817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ile:USA 2000 black density ke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435" y="4005064"/>
            <a:ext cx="2360341" cy="217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55574" y="6180671"/>
            <a:ext cx="8842226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[cit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. 2012-10-08], dostupné 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na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http://cs.wikipedia.org/wiki/Soubor:USA_2000_Black_Density.PNG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39750" y="1448356"/>
            <a:ext cx="7258050" cy="470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8668" y="188640"/>
            <a:ext cx="8869132" cy="1077218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Zastoupení </a:t>
            </a:r>
            <a:r>
              <a:rPr lang="cs-CZ" sz="3200" b="1" dirty="0"/>
              <a:t>A</a:t>
            </a:r>
            <a:r>
              <a:rPr lang="cs-CZ" sz="3200" b="1" dirty="0" smtClean="0"/>
              <a:t>froameričanů</a:t>
            </a:r>
            <a:r>
              <a:rPr lang="cs-CZ" sz="3200" dirty="0" smtClean="0"/>
              <a:t> v USA </a:t>
            </a:r>
          </a:p>
          <a:p>
            <a:pPr algn="ctr"/>
            <a:r>
              <a:rPr lang="cs-CZ" sz="3200" dirty="0"/>
              <a:t>j</a:t>
            </a:r>
            <a:r>
              <a:rPr lang="cs-CZ" sz="3200" dirty="0" smtClean="0"/>
              <a:t>e 12 % z celkové </a:t>
            </a:r>
            <a:r>
              <a:rPr lang="cs-CZ" sz="3200" dirty="0"/>
              <a:t>populace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730" y="1967443"/>
            <a:ext cx="1371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27531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Přistěhovalci a jejich potomci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527048"/>
            <a:ext cx="8784976" cy="4854280"/>
          </a:xfrm>
        </p:spPr>
        <p:txBody>
          <a:bodyPr/>
          <a:lstStyle/>
          <a:p>
            <a:r>
              <a:rPr lang="cs-CZ" dirty="0" smtClean="0"/>
              <a:t>Za posledních 500 let ustoupili původní obyvatelé přistěhovalcům z </a:t>
            </a:r>
            <a:r>
              <a:rPr lang="cs-CZ" b="1" dirty="0" smtClean="0"/>
              <a:t>Evropy</a:t>
            </a:r>
            <a:r>
              <a:rPr lang="cs-CZ" dirty="0" smtClean="0"/>
              <a:t> (Británie, Irsko, Holandsko, Francie).</a:t>
            </a:r>
          </a:p>
          <a:p>
            <a:r>
              <a:rPr lang="cs-CZ" dirty="0" smtClean="0"/>
              <a:t>Obchod s </a:t>
            </a:r>
            <a:r>
              <a:rPr lang="cs-CZ" b="1" dirty="0" smtClean="0"/>
              <a:t>otroky z Afriky </a:t>
            </a:r>
            <a:r>
              <a:rPr lang="cs-CZ" dirty="0" smtClean="0"/>
              <a:t>trval od roku 1670 do roku 1700. Otrokářství zrušeno až 1865.</a:t>
            </a:r>
          </a:p>
          <a:p>
            <a:r>
              <a:rPr lang="cs-CZ" dirty="0" smtClean="0"/>
              <a:t>V 19. století a za 2. sv. války velká migrace z Českých zemí, </a:t>
            </a:r>
            <a:r>
              <a:rPr lang="cs-CZ" b="1" dirty="0" smtClean="0"/>
              <a:t>česká menšina v Chicagu.</a:t>
            </a:r>
          </a:p>
          <a:p>
            <a:r>
              <a:rPr lang="cs-CZ" dirty="0" smtClean="0"/>
              <a:t>Ve 20. století velký příliv přistěhovalců z </a:t>
            </a:r>
            <a:r>
              <a:rPr lang="cs-CZ" b="1" dirty="0" smtClean="0"/>
              <a:t>Asie</a:t>
            </a:r>
            <a:r>
              <a:rPr lang="cs-CZ" dirty="0" smtClean="0"/>
              <a:t> (Čína, Japonsko, Filipíny, Vietnam) a </a:t>
            </a:r>
            <a:r>
              <a:rPr lang="cs-CZ" b="1" dirty="0" smtClean="0"/>
              <a:t>východní a střední Evropy.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4834" y="476672"/>
            <a:ext cx="1470025" cy="147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43727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3362" y="6196013"/>
            <a:ext cx="8771126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Túreliol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, 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2"/>
              </a:rPr>
              <a:t>http://commons.wikimedia.org/wiki/File:ChinatownWashingtonDC.jpg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1916"/>
            <a:ext cx="7482408" cy="5434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3361" y="148230"/>
            <a:ext cx="8745953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Brána do </a:t>
            </a:r>
            <a:r>
              <a:rPr lang="cs-CZ" sz="3200" b="1" dirty="0" smtClean="0"/>
              <a:t>čínské čtvrti </a:t>
            </a:r>
            <a:r>
              <a:rPr lang="cs-CZ" sz="3200" dirty="0" smtClean="0"/>
              <a:t>– Washington D.C.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3856369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oubor:US Population Graph - 1790 to 2000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9504" y="897683"/>
            <a:ext cx="7620000" cy="534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94181" y="6223411"/>
            <a:ext cx="8770307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Crotalus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horridus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2012-10-08],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http://cs.wikipedia.org/wiki/Soubor:US_Population_Graph_-_1790_to_2000.svg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4181" y="116632"/>
            <a:ext cx="8755598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Graf růstu počtu obyvatel USA od roku 1790</a:t>
            </a:r>
            <a:endParaRPr lang="cs-CZ" sz="32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364" y="5013175"/>
            <a:ext cx="1210235" cy="1210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933045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Nejlidnatější města USA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8503920" cy="4572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1</a:t>
            </a:r>
            <a:r>
              <a:rPr lang="cs-CZ" sz="3200" dirty="0"/>
              <a:t>	New York	</a:t>
            </a:r>
            <a:r>
              <a:rPr lang="cs-CZ" sz="3200" dirty="0" smtClean="0"/>
              <a:t>		8 </a:t>
            </a:r>
            <a:r>
              <a:rPr lang="cs-CZ" sz="3200" dirty="0"/>
              <a:t>214 426		</a:t>
            </a:r>
            <a:endParaRPr lang="cs-CZ" sz="3200" dirty="0" smtClean="0"/>
          </a:p>
          <a:p>
            <a:r>
              <a:rPr lang="cs-CZ" sz="3200" dirty="0" smtClean="0"/>
              <a:t>2</a:t>
            </a:r>
            <a:r>
              <a:rPr lang="cs-CZ" sz="3200" dirty="0"/>
              <a:t>	Los Angeles	</a:t>
            </a:r>
            <a:r>
              <a:rPr lang="cs-CZ" sz="3200" dirty="0" smtClean="0"/>
              <a:t>	3 </a:t>
            </a:r>
            <a:r>
              <a:rPr lang="cs-CZ" sz="3200" dirty="0"/>
              <a:t>849 378	</a:t>
            </a:r>
            <a:endParaRPr lang="cs-CZ" sz="3200" dirty="0" smtClean="0"/>
          </a:p>
          <a:p>
            <a:r>
              <a:rPr lang="cs-CZ" sz="3200" dirty="0" smtClean="0"/>
              <a:t>3</a:t>
            </a:r>
            <a:r>
              <a:rPr lang="cs-CZ" sz="3200" dirty="0"/>
              <a:t>	Chicago	</a:t>
            </a:r>
            <a:r>
              <a:rPr lang="cs-CZ" sz="3200" dirty="0" smtClean="0"/>
              <a:t>		2 </a:t>
            </a:r>
            <a:r>
              <a:rPr lang="cs-CZ" sz="3200" dirty="0"/>
              <a:t>833 321		</a:t>
            </a:r>
            <a:endParaRPr lang="cs-CZ" sz="3200" dirty="0" smtClean="0"/>
          </a:p>
          <a:p>
            <a:r>
              <a:rPr lang="cs-CZ" sz="3200" dirty="0" smtClean="0"/>
              <a:t>4</a:t>
            </a:r>
            <a:r>
              <a:rPr lang="cs-CZ" sz="3200" dirty="0"/>
              <a:t>	Houston	</a:t>
            </a:r>
            <a:r>
              <a:rPr lang="cs-CZ" sz="3200" dirty="0" smtClean="0"/>
              <a:t>		2 </a:t>
            </a:r>
            <a:r>
              <a:rPr lang="cs-CZ" sz="3200" dirty="0"/>
              <a:t>144 491		</a:t>
            </a:r>
            <a:endParaRPr lang="cs-CZ" sz="3200" dirty="0" smtClean="0"/>
          </a:p>
          <a:p>
            <a:r>
              <a:rPr lang="cs-CZ" sz="3200" dirty="0" smtClean="0"/>
              <a:t>5</a:t>
            </a:r>
            <a:r>
              <a:rPr lang="cs-CZ" sz="3200" dirty="0"/>
              <a:t>	Phoenix	</a:t>
            </a:r>
            <a:r>
              <a:rPr lang="cs-CZ" sz="3200" dirty="0" smtClean="0"/>
              <a:t>		1 </a:t>
            </a:r>
            <a:r>
              <a:rPr lang="cs-CZ" sz="3200" dirty="0"/>
              <a:t>512 986		</a:t>
            </a:r>
            <a:endParaRPr lang="cs-CZ" sz="3200" dirty="0" smtClean="0"/>
          </a:p>
          <a:p>
            <a:r>
              <a:rPr lang="cs-CZ" sz="3200" dirty="0" smtClean="0"/>
              <a:t>6</a:t>
            </a:r>
            <a:r>
              <a:rPr lang="cs-CZ" sz="3200" dirty="0"/>
              <a:t>	Philadelphia	</a:t>
            </a:r>
            <a:r>
              <a:rPr lang="cs-CZ" sz="3200" dirty="0" smtClean="0"/>
              <a:t>	1 </a:t>
            </a:r>
            <a:r>
              <a:rPr lang="cs-CZ" sz="3200" dirty="0"/>
              <a:t>448 </a:t>
            </a:r>
            <a:r>
              <a:rPr lang="cs-CZ" sz="3200" dirty="0" smtClean="0"/>
              <a:t>394</a:t>
            </a:r>
            <a:endParaRPr lang="cs-CZ" sz="3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980728"/>
            <a:ext cx="12255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682096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695325"/>
            <a:ext cx="7620000" cy="546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9512" y="6262410"/>
            <a:ext cx="8784976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err="1" smtClean="0">
                <a:solidFill>
                  <a:srgbClr val="000000"/>
                </a:solidFill>
                <a:latin typeface="Arial" charset="0"/>
              </a:rPr>
              <a:t>Nikopoley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[cit. 2012-10-08], dostupné  pod licencí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Creative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sz="1200" dirty="0" err="1">
                <a:solidFill>
                  <a:srgbClr val="000000"/>
                </a:solidFill>
                <a:latin typeface="Arial" charset="0"/>
              </a:rPr>
              <a:t>Commons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 na 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3"/>
              </a:rPr>
              <a:t>http://cs.wikipedia.org/wiki/Soubor:Panorama_clip3.jpg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60648"/>
            <a:ext cx="8784976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New York</a:t>
            </a:r>
            <a:r>
              <a:rPr lang="cs-CZ" sz="3200" dirty="0" smtClean="0"/>
              <a:t>, od roku 1790 největší město USA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9795422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0408" y="6306571"/>
            <a:ext cx="8896087" cy="461665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[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cit. 2012-10-08], dostupné  </a:t>
            </a:r>
            <a:r>
              <a:rPr lang="cs-CZ" sz="1200" dirty="0" smtClean="0">
                <a:solidFill>
                  <a:srgbClr val="000000"/>
                </a:solidFill>
                <a:latin typeface="Arial" charset="0"/>
              </a:rPr>
              <a:t>na </a:t>
            </a:r>
            <a:r>
              <a:rPr lang="cs-CZ" sz="1200" dirty="0">
                <a:solidFill>
                  <a:srgbClr val="000000"/>
                </a:solidFill>
                <a:latin typeface="Arial" charset="0"/>
              </a:rPr>
              <a:t>www: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200" dirty="0">
                <a:hlinkClick r:id="rId2"/>
              </a:rPr>
              <a:t>http://commons.wikimedia.org/wiki/File:USA_2000_population_density.jpg</a:t>
            </a:r>
            <a:endParaRPr lang="cs-CZ" sz="12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9184" y="795742"/>
            <a:ext cx="7647312" cy="5011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7757" y="241075"/>
            <a:ext cx="8898739" cy="58477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Hustota osídlení </a:t>
            </a:r>
            <a:r>
              <a:rPr lang="cs-CZ" sz="3200" dirty="0" smtClean="0"/>
              <a:t>USA v roce 2000</a:t>
            </a:r>
            <a:endParaRPr lang="cs-CZ" sz="3200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72" y="4274480"/>
            <a:ext cx="2179363" cy="2032091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69" y="1412776"/>
            <a:ext cx="122555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9233" y="2852936"/>
            <a:ext cx="1261864" cy="126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68832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Zdroje informací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cs.wikipedia.org/wiki/Afroameri%C4%8Dan%C3%A9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cs.wikipedia.org/wiki/Lakotov%C3%A9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cs.wikipedia.org/wiki/Eskym%C3%A1ci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pl.wikipedia.org/wiki/Aleuci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cs.wikipedia.org/wiki/Spojen%C3%A9_st%C3%A1ty_americk%C3%A9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04015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393</TotalTime>
  <Words>588</Words>
  <Application>Microsoft Office PowerPoint</Application>
  <PresentationFormat>Předvádění na obrazovce (4:3)</PresentationFormat>
  <Paragraphs>106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Administrativní</vt:lpstr>
      <vt:lpstr>USA – MNOHONÁRODNOSTNÍ STÁT</vt:lpstr>
      <vt:lpstr>Vysvětlivky k práci</vt:lpstr>
      <vt:lpstr>Snímek 3</vt:lpstr>
      <vt:lpstr>Obyvatelstvo USA</vt:lpstr>
      <vt:lpstr>Náboženství v USA</vt:lpstr>
      <vt:lpstr>Rasové složení obyvatel USA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Přistěhovalci a jejich potomci</vt:lpstr>
      <vt:lpstr>Snímek 17</vt:lpstr>
      <vt:lpstr>Snímek 18</vt:lpstr>
      <vt:lpstr>Nejlidnatější města USA</vt:lpstr>
      <vt:lpstr>Snímek 20</vt:lpstr>
      <vt:lpstr>Snímek 21</vt:lpstr>
      <vt:lpstr>Zdroje informací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USA – MNOHONÁRODNOSTNÍ STÁT</dc:title>
  <dc:creator>Ucitel</dc:creator>
  <cp:lastModifiedBy>Dum</cp:lastModifiedBy>
  <cp:revision>30</cp:revision>
  <dcterms:created xsi:type="dcterms:W3CDTF">2012-10-08T15:08:16Z</dcterms:created>
  <dcterms:modified xsi:type="dcterms:W3CDTF">2013-01-28T21:04:07Z</dcterms:modified>
</cp:coreProperties>
</file>