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8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77" r:id="rId12"/>
    <p:sldId id="278" r:id="rId13"/>
    <p:sldId id="279" r:id="rId14"/>
    <p:sldId id="280" r:id="rId15"/>
    <p:sldId id="267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82" r:id="rId25"/>
    <p:sldId id="283" r:id="rId26"/>
    <p:sldId id="284" r:id="rId27"/>
    <p:sldId id="285" r:id="rId28"/>
    <p:sldId id="286" r:id="rId29"/>
    <p:sldId id="281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outh_America_satellite_orthographic.j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North_America_satellite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norama_clip3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Edward_S._Curtis_Collection_People_005.jp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Runningrock2.jp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aliaeetus_leucocephalus_-Skagit_valley-8-2c.jp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http://cs.wikipedia.org/wiki/Soubor:Old_Faithfull-pdPhoto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Erythroxylum-coca-foliage2.jp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Hydrochoerus_hydrochaeris_(1).jp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oz_de_Igua%C3%A7u_27_Panorama_Nov_2005.jp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outh_America_satellite_orthographic.j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North_America_satellite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92163" y="1412875"/>
            <a:ext cx="8351837" cy="489585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Název 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Autor: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Ing. Eva </a:t>
            </a:r>
            <a:r>
              <a:rPr lang="cs-CZ" sz="1800" dirty="0" err="1" smtClean="0">
                <a:solidFill>
                  <a:schemeClr val="tx2"/>
                </a:solidFill>
                <a:latin typeface="+mj-lt"/>
              </a:rPr>
              <a:t>Khorelová</a:t>
            </a:r>
            <a:endParaRPr lang="cs-CZ" sz="1800" dirty="0" smtClean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Název: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VY_32_INOVACE_14_Z7</a:t>
            </a: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Téma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Jak dobře znám Ameriku?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marL="2330450" indent="-2330450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 Anotace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Prezentace sloužící k celkovému zopakování učiva </a:t>
            </a:r>
          </a:p>
          <a:p>
            <a:pPr marL="2330450" indent="-2330450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>
                <a:solidFill>
                  <a:schemeClr val="tx2"/>
                </a:solidFill>
                <a:latin typeface="+mj-lt"/>
              </a:rPr>
              <a:t>	</a:t>
            </a:r>
            <a:r>
              <a:rPr lang="cs-CZ" sz="1800" smtClean="0">
                <a:solidFill>
                  <a:schemeClr val="tx2"/>
                </a:solidFill>
                <a:latin typeface="+mj-lt"/>
              </a:rPr>
              <a:t>o 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americkém kontinentu, žáci používají atlas </a:t>
            </a:r>
          </a:p>
          <a:p>
            <a:pPr marL="2330450" indent="-2330450" eaLnBrk="1" hangingPunct="1">
              <a:lnSpc>
                <a:spcPct val="90000"/>
              </a:lnSpc>
              <a:buFontTx/>
              <a:buNone/>
              <a:defRPr/>
            </a:pPr>
            <a:endParaRPr lang="cs-CZ" sz="1800" dirty="0" smtClean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0450" algn="l"/>
              </a:tabLst>
              <a:defRPr/>
            </a:pP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Datum dokončení: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6. 12. 2012</a:t>
            </a:r>
            <a:endParaRPr lang="cs-CZ" sz="18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3075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63600" y="188913"/>
            <a:ext cx="8280400" cy="1143000"/>
          </a:xfrm>
        </p:spPr>
      </p:pic>
    </p:spTree>
    <p:extLst>
      <p:ext uri="{BB962C8B-B14F-4D97-AF65-F5344CB8AC3E}">
        <p14:creationId xmlns:p14="http://schemas.microsoft.com/office/powerpoint/2010/main" xmlns="" val="251701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484785"/>
            <a:ext cx="7772400" cy="2088231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pPr algn="ctr"/>
            <a:r>
              <a:rPr lang="cs-CZ" sz="5400" dirty="0" smtClean="0"/>
              <a:t>JAK DOBŘE ZNÁM AMERIKU?</a:t>
            </a:r>
            <a:endParaRPr lang="cs-CZ" sz="5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450912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 smtClean="0"/>
              <a:t>Prezentace pro zeměpis 7. ročník</a:t>
            </a:r>
          </a:p>
          <a:p>
            <a:pPr algn="ctr"/>
            <a:r>
              <a:rPr lang="cs-CZ" sz="2800" b="1" dirty="0"/>
              <a:t>d</a:t>
            </a:r>
            <a:r>
              <a:rPr lang="cs-CZ" sz="2800" b="1" dirty="0" smtClean="0"/>
              <a:t>okončeno 6. 12. 2012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35684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Pokyny k práci: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/>
          <a:lstStyle/>
          <a:p>
            <a:r>
              <a:rPr lang="cs-CZ" dirty="0" smtClean="0"/>
              <a:t>Pracujte s atlasem.</a:t>
            </a:r>
          </a:p>
          <a:p>
            <a:r>
              <a:rPr lang="cs-CZ" dirty="0" smtClean="0"/>
              <a:t>Odpovědi zapisujte do sešitů, uveďte vždy číslo otázky a odpověď, někdy jen písmeno.</a:t>
            </a:r>
          </a:p>
          <a:p>
            <a:r>
              <a:rPr lang="cs-CZ" dirty="0" smtClean="0"/>
              <a:t>Na každou stránku je vždy časový limit, proto s prací neotálejte.</a:t>
            </a:r>
          </a:p>
          <a:p>
            <a:r>
              <a:rPr lang="cs-CZ" dirty="0" smtClean="0"/>
              <a:t>Závěrem předejte spolužákovi ke kontrole své odpovědi.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949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11961" y="0"/>
            <a:ext cx="4903058" cy="6910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5526" y="6280919"/>
            <a:ext cx="4211961" cy="5770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NASA,[cit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. 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2012-12-06], dostupné na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www:</a:t>
            </a:r>
          </a:p>
          <a:p>
            <a:pPr lvl="0">
              <a:defRPr/>
            </a:pPr>
            <a:r>
              <a:rPr lang="cs-CZ" sz="1050" kern="0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cs-CZ" sz="1050" kern="0" dirty="0" smtClean="0">
                <a:solidFill>
                  <a:srgbClr val="000000"/>
                </a:solidFill>
                <a:hlinkClick r:id="rId3"/>
              </a:rPr>
              <a:t>commons.wikimedia.org/wiki/File:South_America_satellite_orthographic.jpg</a:t>
            </a:r>
            <a:r>
              <a:rPr lang="cs-CZ" sz="1050" kern="0" dirty="0" smtClean="0">
                <a:solidFill>
                  <a:srgbClr val="000000"/>
                </a:solidFill>
              </a:rPr>
              <a:t> </a:t>
            </a:r>
            <a:endParaRPr kumimoji="0" lang="cs-CZ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525" y="71046"/>
            <a:ext cx="4196435" cy="1815882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1)</a:t>
            </a:r>
          </a:p>
          <a:p>
            <a:pPr algn="ctr"/>
            <a:r>
              <a:rPr lang="cs-CZ" sz="2800" b="1" dirty="0" smtClean="0"/>
              <a:t>Pojmenuj oblasti Jižní Ameriky označené čísly:</a:t>
            </a:r>
            <a:endParaRPr lang="cs-CZ" sz="2800" b="1" dirty="0"/>
          </a:p>
        </p:txBody>
      </p:sp>
      <p:sp>
        <p:nvSpPr>
          <p:cNvPr id="9" name="Ovál 8"/>
          <p:cNvSpPr/>
          <p:nvPr/>
        </p:nvSpPr>
        <p:spPr>
          <a:xfrm>
            <a:off x="5263931" y="1194430"/>
            <a:ext cx="1944216" cy="1584176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80112" y="3474746"/>
            <a:ext cx="486054" cy="792088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514532" y="720267"/>
            <a:ext cx="491744" cy="639688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580112" y="5278487"/>
            <a:ext cx="655927" cy="1080120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134706" y="71047"/>
            <a:ext cx="514148" cy="649220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516216" y="4626243"/>
            <a:ext cx="491744" cy="639688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se šipkou 15"/>
          <p:cNvCxnSpPr>
            <a:stCxn id="17" idx="3"/>
          </p:cNvCxnSpPr>
          <p:nvPr/>
        </p:nvCxnSpPr>
        <p:spPr>
          <a:xfrm flipV="1">
            <a:off x="2110615" y="1194430"/>
            <a:ext cx="2403917" cy="1144270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1680789" y="2077090"/>
            <a:ext cx="429826" cy="52322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680789" y="2838589"/>
            <a:ext cx="429826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691680" y="3474746"/>
            <a:ext cx="429826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680788" y="4241744"/>
            <a:ext cx="429826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658963" y="4944651"/>
            <a:ext cx="429826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5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30569" y="5610796"/>
            <a:ext cx="429826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6</a:t>
            </a:r>
            <a:endParaRPr lang="cs-CZ" sz="2400" b="1" dirty="0"/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2110614" y="720267"/>
            <a:ext cx="4024092" cy="2402251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2137850" y="2461235"/>
            <a:ext cx="3442262" cy="1322566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endCxn id="11" idx="2"/>
          </p:cNvCxnSpPr>
          <p:nvPr/>
        </p:nvCxnSpPr>
        <p:spPr>
          <a:xfrm flipV="1">
            <a:off x="2142136" y="3870790"/>
            <a:ext cx="3437976" cy="657957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endCxn id="15" idx="2"/>
          </p:cNvCxnSpPr>
          <p:nvPr/>
        </p:nvCxnSpPr>
        <p:spPr>
          <a:xfrm flipV="1">
            <a:off x="2113742" y="4946087"/>
            <a:ext cx="4402474" cy="252291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24" idx="3"/>
            <a:endCxn id="13" idx="2"/>
          </p:cNvCxnSpPr>
          <p:nvPr/>
        </p:nvCxnSpPr>
        <p:spPr>
          <a:xfrm flipV="1">
            <a:off x="2060395" y="5818547"/>
            <a:ext cx="3519717" cy="23082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00580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11760" y="125760"/>
            <a:ext cx="6732240" cy="6732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0767" y="6128669"/>
            <a:ext cx="2771800" cy="70788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Koyos</a:t>
            </a:r>
            <a:r>
              <a:rPr kumimoji="0" lang="cs-CZ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, NASA,[cit</a:t>
            </a: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. </a:t>
            </a:r>
            <a:r>
              <a:rPr kumimoji="0" lang="cs-CZ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2012-12-06], dostupné pod licencí </a:t>
            </a:r>
            <a:r>
              <a:rPr kumimoji="0" lang="cs-CZ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Creative</a:t>
            </a:r>
            <a:r>
              <a:rPr kumimoji="0" lang="cs-CZ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cs-CZ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Commons</a:t>
            </a:r>
            <a:r>
              <a:rPr kumimoji="0" lang="cs-CZ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</a:t>
            </a: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na www:</a:t>
            </a:r>
          </a:p>
          <a:p>
            <a:pPr lvl="0">
              <a:defRPr/>
            </a:pPr>
            <a:r>
              <a:rPr lang="cs-CZ" sz="1000" kern="0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cs-CZ" sz="1000" kern="0" dirty="0" smtClean="0">
                <a:solidFill>
                  <a:srgbClr val="000000"/>
                </a:solidFill>
                <a:hlinkClick r:id="rId3"/>
              </a:rPr>
              <a:t>commons.wikimedia.org/wiki/File:North_America_satellite.jpg</a:t>
            </a:r>
            <a:r>
              <a:rPr lang="cs-CZ" sz="1000" kern="0" dirty="0" smtClean="0">
                <a:solidFill>
                  <a:srgbClr val="000000"/>
                </a:solidFill>
              </a:rPr>
              <a:t> </a:t>
            </a:r>
            <a:endParaRPr kumimoji="0" lang="cs-CZ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519167">
            <a:off x="3384265" y="515102"/>
            <a:ext cx="1035435" cy="1504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 rot="19789434">
            <a:off x="4352492" y="4558951"/>
            <a:ext cx="534272" cy="1288455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 rot="19681371">
            <a:off x="5841471" y="4870388"/>
            <a:ext cx="1186636" cy="1070127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156175" y="2924944"/>
            <a:ext cx="1325993" cy="1080120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 rot="1132335">
            <a:off x="6434789" y="1657003"/>
            <a:ext cx="1593595" cy="1115541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 rot="2260129">
            <a:off x="6173456" y="265893"/>
            <a:ext cx="1858995" cy="1088216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0767" y="148412"/>
            <a:ext cx="2390993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2)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Spojte, co </a:t>
            </a:r>
            <a:endParaRPr lang="cs-CZ" sz="2800" b="1" dirty="0" smtClean="0"/>
          </a:p>
          <a:p>
            <a:pPr algn="ctr"/>
            <a:r>
              <a:rPr lang="cs-CZ" sz="2800" b="1" dirty="0" smtClean="0"/>
              <a:t>k </a:t>
            </a:r>
            <a:r>
              <a:rPr lang="cs-CZ" sz="2800" b="1" dirty="0" smtClean="0"/>
              <a:t>sobě patří: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767" y="1937475"/>
            <a:ext cx="2411760" cy="3970318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Kalifornský poloostrov</a:t>
            </a:r>
          </a:p>
          <a:p>
            <a:pPr algn="ctr"/>
            <a:r>
              <a:rPr lang="cs-CZ" sz="2800" dirty="0" smtClean="0"/>
              <a:t>Labrador</a:t>
            </a:r>
          </a:p>
          <a:p>
            <a:pPr algn="ctr"/>
            <a:r>
              <a:rPr lang="cs-CZ" sz="2800" dirty="0" smtClean="0"/>
              <a:t>Grónsko</a:t>
            </a:r>
          </a:p>
          <a:p>
            <a:pPr algn="ctr"/>
            <a:r>
              <a:rPr lang="cs-CZ" sz="2800" dirty="0" smtClean="0"/>
              <a:t>Mexický záliv</a:t>
            </a:r>
          </a:p>
          <a:p>
            <a:pPr algn="ctr"/>
            <a:r>
              <a:rPr lang="cs-CZ" sz="2800" dirty="0" smtClean="0"/>
              <a:t>Aljaška</a:t>
            </a:r>
          </a:p>
          <a:p>
            <a:pPr algn="ctr"/>
            <a:r>
              <a:rPr lang="cs-CZ" sz="2800" dirty="0" smtClean="0"/>
              <a:t>Velká kanadská jezera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0989" y="906036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20967" y="382816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56175" y="5194814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577373" y="3451219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858579" y="2031684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28635" y="4860572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3468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3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83768" y="1625325"/>
            <a:ext cx="6660232" cy="4780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6405429"/>
            <a:ext cx="9144000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Nikopoley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http://cs.wikipedia.org/wiki/Soubor:Panorama_clip3.jpg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767" y="148412"/>
            <a:ext cx="9123233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3)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Na obrázku je největší město USA. 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2204864"/>
            <a:ext cx="1944216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/>
              <a:t>Napište jeho jméno.</a:t>
            </a:r>
          </a:p>
          <a:p>
            <a:pPr algn="ctr"/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94551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27784" y="1453620"/>
            <a:ext cx="6550895" cy="495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6408572"/>
            <a:ext cx="9144000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Edward S,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Curtis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dostupné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http://en.wikipedia.org/wiki/File:Edward_S._Curtis_Collection_People_005.jpg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767" y="148412"/>
            <a:ext cx="8943721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4)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Tito lidé obývají nejsevernější oblasti Ameriky.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767" y="2204864"/>
            <a:ext cx="2463001" cy="2092881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Jmenují se:</a:t>
            </a:r>
          </a:p>
          <a:p>
            <a:pPr marL="514350" indent="-514350">
              <a:buAutoNum type="alphaLcParenR"/>
            </a:pPr>
            <a:r>
              <a:rPr lang="cs-CZ" sz="2800" b="1" dirty="0" err="1" smtClean="0"/>
              <a:t>Evenkové</a:t>
            </a:r>
            <a:endParaRPr lang="cs-CZ" sz="2800" b="1" dirty="0" smtClean="0"/>
          </a:p>
          <a:p>
            <a:pPr marL="514350" indent="-514350">
              <a:buAutoNum type="alphaLcParenR"/>
            </a:pPr>
            <a:r>
              <a:rPr lang="cs-CZ" sz="2800" b="1" dirty="0" smtClean="0"/>
              <a:t>Eskymáci</a:t>
            </a:r>
          </a:p>
          <a:p>
            <a:pPr marL="514350" indent="-514350">
              <a:buAutoNum type="alphaLcParenR"/>
            </a:pPr>
            <a:r>
              <a:rPr lang="cs-CZ" sz="2800" b="1" dirty="0" err="1" smtClean="0"/>
              <a:t>Kečuové</a:t>
            </a:r>
            <a:endParaRPr lang="cs-CZ" sz="2800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82127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27784" y="1492165"/>
            <a:ext cx="6516216" cy="4903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1"/>
          <p:cNvSpPr>
            <a:spLocks noChangeArrowheads="1"/>
          </p:cNvSpPr>
          <p:nvPr/>
        </p:nvSpPr>
        <p:spPr bwMode="auto">
          <a:xfrm>
            <a:off x="0" y="6396038"/>
            <a:ext cx="9144000" cy="46196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cs-CZ" sz="1200" dirty="0" err="1">
                <a:solidFill>
                  <a:srgbClr val="000000"/>
                </a:solidFill>
              </a:rPr>
              <a:t>Tahoenathan</a:t>
            </a:r>
            <a:r>
              <a:rPr lang="cs-CZ" sz="1200" dirty="0">
                <a:solidFill>
                  <a:srgbClr val="000000"/>
                </a:solidFill>
              </a:rPr>
              <a:t>. [cit. 2012-09-23], dostupné  pod licencí </a:t>
            </a:r>
            <a:r>
              <a:rPr lang="cs-CZ" sz="1200" dirty="0" err="1">
                <a:solidFill>
                  <a:srgbClr val="000000"/>
                </a:solidFill>
              </a:rPr>
              <a:t>Creative</a:t>
            </a:r>
            <a:r>
              <a:rPr lang="cs-CZ" sz="1200" dirty="0">
                <a:solidFill>
                  <a:srgbClr val="000000"/>
                </a:solidFill>
              </a:rPr>
              <a:t> </a:t>
            </a:r>
            <a:r>
              <a:rPr lang="cs-CZ" sz="1200" dirty="0" err="1">
                <a:solidFill>
                  <a:srgbClr val="000000"/>
                </a:solidFill>
              </a:rPr>
              <a:t>Commons</a:t>
            </a:r>
            <a:r>
              <a:rPr lang="cs-CZ" sz="1200" dirty="0">
                <a:solidFill>
                  <a:srgbClr val="000000"/>
                </a:solidFill>
              </a:rPr>
              <a:t> na www:</a:t>
            </a:r>
          </a:p>
          <a:p>
            <a:r>
              <a:rPr lang="cs-CZ" sz="1200" dirty="0">
                <a:hlinkClick r:id="rId3"/>
              </a:rPr>
              <a:t>http://en.wikipedia.org/wiki/File:Runningrock2.jpg</a:t>
            </a:r>
            <a:endParaRPr lang="cs-CZ" sz="1200" dirty="0">
              <a:solidFill>
                <a:srgbClr val="0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767" y="148412"/>
            <a:ext cx="9123233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5)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Samovolně cestující balvany můžete pozorovat v: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767" y="2204864"/>
            <a:ext cx="2535009" cy="295465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2800" b="1" dirty="0" smtClean="0"/>
              <a:t>Sonorské poušti</a:t>
            </a:r>
          </a:p>
          <a:p>
            <a:pPr marL="514350" indent="-514350">
              <a:buAutoNum type="alphaLcParenR"/>
            </a:pPr>
            <a:r>
              <a:rPr lang="cs-CZ" sz="2800" b="1" dirty="0" smtClean="0"/>
              <a:t>Údolí smrti</a:t>
            </a:r>
          </a:p>
          <a:p>
            <a:pPr marL="514350" indent="-514350">
              <a:buAutoNum type="alphaLcParenR"/>
            </a:pPr>
            <a:r>
              <a:rPr lang="cs-CZ" sz="2800" b="1" dirty="0" smtClean="0"/>
              <a:t>Poušti </a:t>
            </a:r>
            <a:r>
              <a:rPr lang="cs-CZ" sz="2800" b="1" dirty="0" err="1" smtClean="0"/>
              <a:t>Atacama</a:t>
            </a:r>
            <a:endParaRPr lang="cs-CZ" sz="2800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73510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83150" y="384371"/>
            <a:ext cx="4260850" cy="603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0" y="6420046"/>
            <a:ext cx="9144000" cy="43088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Snowmanradio</a:t>
            </a:r>
            <a:r>
              <a:rPr kumimoji="0" lang="cs-CZ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, [cit. 2012-09-23], dostupné  pod licencí </a:t>
            </a:r>
            <a:r>
              <a:rPr kumimoji="0" lang="cs-CZ" sz="11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Creative</a:t>
            </a:r>
            <a:r>
              <a:rPr kumimoji="0" lang="cs-CZ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cs-CZ" sz="11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Commons</a:t>
            </a:r>
            <a:r>
              <a:rPr kumimoji="0" lang="cs-CZ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na www: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3"/>
              </a:rPr>
              <a:t>http://cs.wikipedia.org/wiki/Soubor:Haliaeetus_leucocephalus_-Skagit_valley-8-2c.jpg</a:t>
            </a:r>
            <a:endParaRPr kumimoji="0" lang="cs-CZ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767" y="148412"/>
            <a:ext cx="4862383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6)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Orla bělohlavého </a:t>
            </a:r>
            <a:r>
              <a:rPr lang="cs-CZ" sz="2800" b="1" dirty="0" smtClean="0"/>
              <a:t>má</a:t>
            </a:r>
          </a:p>
          <a:p>
            <a:pPr algn="ctr"/>
            <a:r>
              <a:rPr lang="cs-CZ" sz="2800" b="1" dirty="0" smtClean="0"/>
              <a:t> </a:t>
            </a:r>
            <a:r>
              <a:rPr lang="cs-CZ" sz="2800" b="1" dirty="0" smtClean="0"/>
              <a:t>ve znaku stát: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2204864"/>
            <a:ext cx="4320480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2800" b="1" dirty="0" smtClean="0"/>
              <a:t>Kanada</a:t>
            </a:r>
          </a:p>
          <a:p>
            <a:pPr marL="514350" indent="-514350">
              <a:buFontTx/>
              <a:buAutoNum type="alphaLcParenR"/>
            </a:pPr>
            <a:r>
              <a:rPr lang="cs-CZ" sz="2800" b="1" dirty="0" smtClean="0"/>
              <a:t>Ekvádor</a:t>
            </a:r>
            <a:endParaRPr lang="cs-CZ" sz="2800" b="1" dirty="0"/>
          </a:p>
          <a:p>
            <a:pPr marL="514350" indent="-514350">
              <a:buAutoNum type="alphaLcParenR"/>
            </a:pPr>
            <a:r>
              <a:rPr lang="cs-CZ" sz="2800" b="1" dirty="0" smtClean="0"/>
              <a:t>USA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77592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22525" y="9985"/>
            <a:ext cx="4737100" cy="618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329113" y="6240360"/>
            <a:ext cx="4830512" cy="64611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1200" dirty="0">
                <a:solidFill>
                  <a:srgbClr val="000000"/>
                </a:solidFill>
              </a:rPr>
              <a:t>Jon </a:t>
            </a:r>
            <a:r>
              <a:rPr lang="cs-CZ" sz="1200" dirty="0" err="1">
                <a:solidFill>
                  <a:srgbClr val="000000"/>
                </a:solidFill>
              </a:rPr>
              <a:t>Sullivan</a:t>
            </a:r>
            <a:r>
              <a:rPr lang="cs-CZ" sz="1200" dirty="0">
                <a:solidFill>
                  <a:srgbClr val="000000"/>
                </a:solidFill>
              </a:rPr>
              <a:t>, [cit. 2012-09-23], dostupné  pod licencí </a:t>
            </a:r>
            <a:r>
              <a:rPr lang="cs-CZ" sz="1200" dirty="0" err="1">
                <a:solidFill>
                  <a:srgbClr val="000000"/>
                </a:solidFill>
              </a:rPr>
              <a:t>Creative</a:t>
            </a:r>
            <a:r>
              <a:rPr lang="cs-CZ" sz="1200" dirty="0">
                <a:solidFill>
                  <a:srgbClr val="000000"/>
                </a:solidFill>
              </a:rPr>
              <a:t> </a:t>
            </a:r>
            <a:r>
              <a:rPr lang="cs-CZ" sz="1200" dirty="0" err="1">
                <a:solidFill>
                  <a:srgbClr val="000000"/>
                </a:solidFill>
              </a:rPr>
              <a:t>Commons</a:t>
            </a:r>
            <a:r>
              <a:rPr lang="cs-CZ" sz="1200" dirty="0">
                <a:solidFill>
                  <a:srgbClr val="000000"/>
                </a:solidFill>
              </a:rPr>
              <a:t> na www:</a:t>
            </a:r>
          </a:p>
          <a:p>
            <a:pPr>
              <a:defRPr/>
            </a:pPr>
            <a:r>
              <a:rPr lang="cs-CZ" sz="1200" dirty="0">
                <a:solidFill>
                  <a:srgbClr val="000000"/>
                </a:solidFill>
                <a:hlinkClick r:id="rId3"/>
              </a:rPr>
              <a:t>http://cs.wikipedia.org/wiki/Soubor:Old_Faithfull-pdPhoto.jpg</a:t>
            </a:r>
            <a:endParaRPr lang="cs-CZ" sz="1200" dirty="0">
              <a:solidFill>
                <a:srgbClr val="0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767" y="148412"/>
            <a:ext cx="4308346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7)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Gejzíry proslavily NP: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2204864"/>
            <a:ext cx="4320480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2800" b="1" dirty="0" err="1" smtClean="0"/>
              <a:t>Sequioa</a:t>
            </a:r>
            <a:endParaRPr lang="cs-CZ" sz="2800" b="1" dirty="0" smtClean="0"/>
          </a:p>
          <a:p>
            <a:pPr marL="514350" indent="-514350">
              <a:buAutoNum type="alphaLcParenR"/>
            </a:pPr>
            <a:r>
              <a:rPr lang="cs-CZ" sz="2800" b="1" dirty="0" smtClean="0"/>
              <a:t> </a:t>
            </a:r>
            <a:r>
              <a:rPr lang="cs-CZ" sz="2800" b="1" dirty="0" err="1" smtClean="0"/>
              <a:t>Yosemite</a:t>
            </a:r>
            <a:endParaRPr lang="cs-CZ" sz="2800" b="1" dirty="0" smtClean="0"/>
          </a:p>
          <a:p>
            <a:pPr marL="514350" indent="-514350">
              <a:buAutoNum type="alphaLcParenR"/>
            </a:pPr>
            <a:r>
              <a:rPr lang="cs-CZ" sz="2800" b="1" dirty="0" smtClean="0"/>
              <a:t> </a:t>
            </a:r>
            <a:r>
              <a:rPr lang="cs-CZ" sz="2800" b="1" dirty="0" err="1" smtClean="0"/>
              <a:t>Yellowstone</a:t>
            </a:r>
            <a:endParaRPr lang="cs-CZ" sz="2800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33896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37876" y="1214755"/>
            <a:ext cx="7476667" cy="5608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0977" y="260648"/>
            <a:ext cx="8863023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8) </a:t>
            </a:r>
          </a:p>
          <a:p>
            <a:pPr algn="ctr"/>
            <a:r>
              <a:rPr lang="cs-CZ" sz="2800" b="1" dirty="0" smtClean="0"/>
              <a:t>Tyto pyramidy na území Mexika postavili</a:t>
            </a:r>
            <a:r>
              <a:rPr lang="cs-CZ" sz="2800" dirty="0" smtClean="0"/>
              <a:t>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1556792"/>
            <a:ext cx="2088232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Mayové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Inkové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Španělé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1484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23728" y="1577515"/>
            <a:ext cx="7002036" cy="5254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767" y="148412"/>
            <a:ext cx="9104997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9)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Brambory pocházejí z oblasti: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1556792"/>
            <a:ext cx="2987824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Andy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Amazonie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Patagonie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309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11760" y="1808178"/>
            <a:ext cx="6732240" cy="5049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767" y="148412"/>
            <a:ext cx="9123233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10)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Pravé panamské klobouky vyrábějí v: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556792"/>
            <a:ext cx="2592288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Kolumbii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Ekvádoru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Panamě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747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45547" y="1415420"/>
            <a:ext cx="7498454" cy="5000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0" y="6396335"/>
            <a:ext cx="9144000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Sten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Porse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2012-11-17], dostupné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hlinkClick r:id="rId3"/>
              </a:rPr>
              <a:t>en.wikipedia.org/wiki/File:Erythroxylum-coca-foliage2.jpg</a:t>
            </a:r>
            <a:r>
              <a:rPr lang="cs-CZ" sz="1200" dirty="0" smtClean="0">
                <a:solidFill>
                  <a:srgbClr val="000000"/>
                </a:solidFill>
              </a:rPr>
              <a:t> 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768" y="30425"/>
            <a:ext cx="9123233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11)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Napište, jak se jmenuje keř pěstovaný v Andách, jehož listy Indiáni žvýkají, aby zahnali hlad a únavu.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302333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56087" y="1533408"/>
            <a:ext cx="7543476" cy="4903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0" y="6394103"/>
            <a:ext cx="914400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1200" dirty="0" smtClean="0">
                <a:solidFill>
                  <a:srgbClr val="000000"/>
                </a:solidFill>
              </a:rPr>
              <a:t>Arthur </a:t>
            </a:r>
            <a:r>
              <a:rPr lang="cs-CZ" sz="1200" dirty="0" err="1" smtClean="0">
                <a:solidFill>
                  <a:srgbClr val="000000"/>
                </a:solidFill>
              </a:rPr>
              <a:t>Chapman</a:t>
            </a:r>
            <a:r>
              <a:rPr lang="cs-CZ" sz="1200" dirty="0" smtClean="0">
                <a:solidFill>
                  <a:srgbClr val="000000"/>
                </a:solidFill>
              </a:rPr>
              <a:t>, </a:t>
            </a:r>
            <a:r>
              <a:rPr lang="cs-CZ" sz="1200" dirty="0">
                <a:solidFill>
                  <a:srgbClr val="000000"/>
                </a:solidFill>
              </a:rPr>
              <a:t>[cit. </a:t>
            </a:r>
            <a:r>
              <a:rPr lang="cs-CZ" sz="1200" dirty="0" smtClean="0">
                <a:solidFill>
                  <a:srgbClr val="000000"/>
                </a:solidFill>
              </a:rPr>
              <a:t>2012-11-27], </a:t>
            </a:r>
            <a:r>
              <a:rPr lang="cs-CZ" sz="1200" dirty="0">
                <a:solidFill>
                  <a:srgbClr val="000000"/>
                </a:solidFill>
              </a:rPr>
              <a:t>dostupné  </a:t>
            </a:r>
            <a:r>
              <a:rPr lang="cs-CZ" sz="1200" dirty="0" smtClean="0">
                <a:solidFill>
                  <a:srgbClr val="000000"/>
                </a:solidFill>
              </a:rPr>
              <a:t>pod licencí </a:t>
            </a:r>
            <a:r>
              <a:rPr lang="cs-CZ" sz="1200" dirty="0" err="1" smtClean="0">
                <a:solidFill>
                  <a:srgbClr val="000000"/>
                </a:solidFill>
              </a:rPr>
              <a:t>Creative</a:t>
            </a:r>
            <a:r>
              <a:rPr lang="cs-CZ" sz="1200" dirty="0" smtClean="0">
                <a:solidFill>
                  <a:srgbClr val="000000"/>
                </a:solidFill>
              </a:rPr>
              <a:t> </a:t>
            </a:r>
            <a:r>
              <a:rPr lang="cs-CZ" sz="1200" dirty="0" err="1" smtClean="0">
                <a:solidFill>
                  <a:srgbClr val="000000"/>
                </a:solidFill>
              </a:rPr>
              <a:t>Commons</a:t>
            </a:r>
            <a:r>
              <a:rPr lang="cs-CZ" sz="1200" dirty="0" smtClean="0">
                <a:solidFill>
                  <a:srgbClr val="000000"/>
                </a:solidFill>
              </a:rPr>
              <a:t> na </a:t>
            </a:r>
            <a:r>
              <a:rPr lang="cs-CZ" sz="1200" dirty="0">
                <a:solidFill>
                  <a:srgbClr val="000000"/>
                </a:solidFill>
              </a:rPr>
              <a:t>www:</a:t>
            </a:r>
          </a:p>
          <a:p>
            <a:pPr lvl="0">
              <a:defRPr/>
            </a:pPr>
            <a:r>
              <a:rPr lang="cs-CZ" sz="1200" dirty="0">
                <a:solidFill>
                  <a:srgbClr val="000000"/>
                </a:solidFill>
                <a:hlinkClick r:id="rId3"/>
              </a:rPr>
              <a:t>http://en.wikipedia.org/wiki/File:Hydrochoerus_hydrochaeris_(1).</a:t>
            </a:r>
            <a:r>
              <a:rPr lang="cs-CZ" sz="1200" dirty="0" smtClean="0">
                <a:solidFill>
                  <a:srgbClr val="000000"/>
                </a:solidFill>
                <a:hlinkClick r:id="rId3"/>
              </a:rPr>
              <a:t>jpg</a:t>
            </a:r>
            <a:r>
              <a:rPr lang="cs-CZ" sz="1200" dirty="0" smtClean="0">
                <a:solidFill>
                  <a:srgbClr val="000000"/>
                </a:solidFill>
              </a:rPr>
              <a:t> </a:t>
            </a:r>
            <a:endParaRPr lang="cs-CZ" sz="1200" dirty="0">
              <a:solidFill>
                <a:srgbClr val="0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767" y="148412"/>
            <a:ext cx="9123233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12)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Největší hlodavci žijí v Jižní Americe, jmenují se: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1914" y="1525420"/>
            <a:ext cx="2457878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kapybary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kapary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tapíři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551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71886" y="1917796"/>
            <a:ext cx="5971257" cy="4476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0" y="6394103"/>
            <a:ext cx="9144000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1200" dirty="0" err="1" smtClean="0">
                <a:solidFill>
                  <a:srgbClr val="000000"/>
                </a:solidFill>
              </a:rPr>
              <a:t>Mariordo</a:t>
            </a:r>
            <a:r>
              <a:rPr lang="cs-CZ" sz="1200" dirty="0" smtClean="0">
                <a:solidFill>
                  <a:srgbClr val="000000"/>
                </a:solidFill>
              </a:rPr>
              <a:t>, </a:t>
            </a:r>
            <a:r>
              <a:rPr lang="cs-CZ" sz="1200" dirty="0">
                <a:solidFill>
                  <a:srgbClr val="000000"/>
                </a:solidFill>
              </a:rPr>
              <a:t>[</a:t>
            </a:r>
            <a:r>
              <a:rPr lang="cs-CZ" sz="1200" dirty="0" smtClean="0">
                <a:solidFill>
                  <a:srgbClr val="000000"/>
                </a:solidFill>
              </a:rPr>
              <a:t>cit 2012-11-27], </a:t>
            </a:r>
            <a:r>
              <a:rPr lang="cs-CZ" sz="1200" dirty="0">
                <a:solidFill>
                  <a:srgbClr val="000000"/>
                </a:solidFill>
              </a:rPr>
              <a:t>dostupné  </a:t>
            </a:r>
            <a:r>
              <a:rPr lang="cs-CZ" sz="1200" dirty="0" smtClean="0">
                <a:solidFill>
                  <a:srgbClr val="000000"/>
                </a:solidFill>
              </a:rPr>
              <a:t>pod licencí </a:t>
            </a:r>
            <a:r>
              <a:rPr lang="cs-CZ" sz="1200" dirty="0" err="1" smtClean="0">
                <a:solidFill>
                  <a:srgbClr val="000000"/>
                </a:solidFill>
              </a:rPr>
              <a:t>Creative</a:t>
            </a:r>
            <a:r>
              <a:rPr lang="cs-CZ" sz="1200" dirty="0" smtClean="0">
                <a:solidFill>
                  <a:srgbClr val="000000"/>
                </a:solidFill>
              </a:rPr>
              <a:t> </a:t>
            </a:r>
            <a:r>
              <a:rPr lang="cs-CZ" sz="1200" dirty="0" err="1" smtClean="0">
                <a:solidFill>
                  <a:srgbClr val="000000"/>
                </a:solidFill>
              </a:rPr>
              <a:t>Commons</a:t>
            </a:r>
            <a:r>
              <a:rPr lang="cs-CZ" sz="1200" dirty="0" smtClean="0">
                <a:solidFill>
                  <a:srgbClr val="000000"/>
                </a:solidFill>
              </a:rPr>
              <a:t> na </a:t>
            </a:r>
            <a:r>
              <a:rPr lang="cs-CZ" sz="1200" dirty="0">
                <a:solidFill>
                  <a:srgbClr val="000000"/>
                </a:solidFill>
              </a:rPr>
              <a:t>www:</a:t>
            </a:r>
          </a:p>
          <a:p>
            <a:pPr lvl="0">
              <a:defRPr/>
            </a:pPr>
            <a:r>
              <a:rPr lang="cs-CZ" sz="1200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hlinkClick r:id="rId3"/>
              </a:rPr>
              <a:t>cs.wikipedia.org/wiki/Soubor:Foz_de_Igua%C3%A7u_27_Panorama_Nov_2005.jpg</a:t>
            </a:r>
            <a:r>
              <a:rPr lang="cs-CZ" sz="1200" dirty="0" smtClean="0">
                <a:solidFill>
                  <a:srgbClr val="000000"/>
                </a:solidFill>
              </a:rPr>
              <a:t> </a:t>
            </a:r>
            <a:endParaRPr lang="cs-CZ" sz="1200" dirty="0">
              <a:solidFill>
                <a:srgbClr val="0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767" y="148412"/>
            <a:ext cx="9122376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13)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Nejkrásnější systém vodopádů na </a:t>
            </a:r>
            <a:r>
              <a:rPr lang="cs-CZ" sz="2800" b="1" dirty="0" smtClean="0"/>
              <a:t>hranicích</a:t>
            </a:r>
          </a:p>
          <a:p>
            <a:pPr algn="ctr"/>
            <a:r>
              <a:rPr lang="cs-CZ" sz="2800" b="1" dirty="0" smtClean="0"/>
              <a:t> </a:t>
            </a:r>
            <a:r>
              <a:rPr lang="cs-CZ" sz="2800" b="1" dirty="0" smtClean="0"/>
              <a:t>mezi Brazílií a Argentinou se jmenuje: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3194" y="2387363"/>
            <a:ext cx="2590614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Niagara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Salto Angel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</a:t>
            </a:r>
            <a:r>
              <a:rPr lang="cs-CZ" sz="2800" b="1" dirty="0" err="1" smtClean="0"/>
              <a:t>Iguazú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485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438801" y="1102519"/>
            <a:ext cx="7670482" cy="5755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767" y="148412"/>
            <a:ext cx="9088515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14)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Leguáni mořští žijí pouze na ostrovech: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649" y="1309936"/>
            <a:ext cx="2736304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Falklandy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Galapágy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Trinidad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362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70679" y="1384995"/>
            <a:ext cx="7249864" cy="5440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767" y="0"/>
            <a:ext cx="9099775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15)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Na kterém jezeře si </a:t>
            </a:r>
            <a:r>
              <a:rPr lang="cs-CZ" sz="2800" b="1" dirty="0" err="1" smtClean="0"/>
              <a:t>Uruové</a:t>
            </a:r>
            <a:r>
              <a:rPr lang="cs-CZ" sz="2800" b="1" dirty="0" smtClean="0"/>
              <a:t> stavějí plovoucí ostrovy </a:t>
            </a:r>
            <a:r>
              <a:rPr lang="cs-CZ" sz="2800" b="1" dirty="0" smtClean="0"/>
              <a:t>ze </a:t>
            </a:r>
            <a:r>
              <a:rPr lang="cs-CZ" sz="2800" b="1" dirty="0" smtClean="0"/>
              <a:t>skřípince?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40417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70522" y="1574157"/>
            <a:ext cx="7073478" cy="5305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556792"/>
            <a:ext cx="2088232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guma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</a:t>
            </a:r>
            <a:r>
              <a:rPr lang="cs-CZ" sz="2800" b="1" dirty="0" err="1" smtClean="0"/>
              <a:t>guano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llanos</a:t>
            </a:r>
            <a:endParaRPr lang="cs-CZ" sz="2800" b="1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767" y="0"/>
            <a:ext cx="9099775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16)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Trus mořských ptáků, který se hromadí </a:t>
            </a:r>
            <a:r>
              <a:rPr lang="cs-CZ" sz="2800" b="1" dirty="0" smtClean="0"/>
              <a:t>zvláště</a:t>
            </a:r>
          </a:p>
          <a:p>
            <a:pPr algn="ctr"/>
            <a:r>
              <a:rPr lang="cs-CZ" sz="2800" b="1" dirty="0" smtClean="0"/>
              <a:t> </a:t>
            </a:r>
            <a:r>
              <a:rPr lang="cs-CZ" sz="2800" b="1" dirty="0" smtClean="0"/>
              <a:t>na západním pobřeží Jižní </a:t>
            </a:r>
            <a:r>
              <a:rPr lang="cs-CZ" sz="2800" b="1" dirty="0" smtClean="0"/>
              <a:t>Ameriky, </a:t>
            </a:r>
            <a:r>
              <a:rPr lang="cs-CZ" sz="2800" b="1" dirty="0" smtClean="0"/>
              <a:t>se nazývá: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328871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83768" y="1859597"/>
            <a:ext cx="6660232" cy="4998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767" y="148412"/>
            <a:ext cx="9123233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17)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Lamy jsou chovány a žijí volně v oblasti: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556792"/>
            <a:ext cx="2088232" cy="2092881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La Plata</a:t>
            </a:r>
          </a:p>
          <a:p>
            <a:pPr marL="342900" indent="-342900">
              <a:buAutoNum type="alphaLcParenR"/>
            </a:pPr>
            <a:r>
              <a:rPr lang="cs-CZ" sz="2800" b="1" dirty="0" smtClean="0"/>
              <a:t> Karibik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Andy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4618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99882" y="1268760"/>
            <a:ext cx="8044117" cy="5587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767" y="15677"/>
            <a:ext cx="9123232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18)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err="1" smtClean="0"/>
              <a:t>Geoglyfy</a:t>
            </a:r>
            <a:r>
              <a:rPr lang="cs-CZ" sz="2800" b="1" dirty="0" smtClean="0"/>
              <a:t> obřích rozměrů můžete obdivovat </a:t>
            </a:r>
            <a:endParaRPr lang="cs-CZ" sz="2800" b="1" dirty="0" smtClean="0"/>
          </a:p>
          <a:p>
            <a:pPr algn="ctr"/>
            <a:r>
              <a:rPr lang="cs-CZ" sz="2800" b="1" dirty="0" smtClean="0"/>
              <a:t>v </a:t>
            </a:r>
            <a:r>
              <a:rPr lang="cs-CZ" sz="2800" b="1" dirty="0" smtClean="0"/>
              <a:t>oblasti: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767" y="1556792"/>
            <a:ext cx="3111073" cy="2523768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plošina </a:t>
            </a:r>
            <a:r>
              <a:rPr lang="cs-CZ" sz="2800" b="1" dirty="0" err="1" smtClean="0"/>
              <a:t>Nazca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Patagonská  </a:t>
            </a:r>
          </a:p>
          <a:p>
            <a:r>
              <a:rPr lang="cs-CZ" sz="2800" b="1" dirty="0" smtClean="0"/>
              <a:t>    tabule</a:t>
            </a:r>
            <a:endParaRPr lang="cs-CZ" sz="2800" b="1" dirty="0"/>
          </a:p>
          <a:p>
            <a:r>
              <a:rPr lang="cs-CZ" sz="2800" b="1" dirty="0" smtClean="0"/>
              <a:t>c) Guyanská 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 vysočina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5471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23728" y="1588910"/>
            <a:ext cx="7025454" cy="5269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767" y="148412"/>
            <a:ext cx="9123233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19)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Machu </a:t>
            </a:r>
            <a:r>
              <a:rPr lang="cs-CZ" sz="2800" b="1" dirty="0" err="1" smtClean="0"/>
              <a:t>Picchu</a:t>
            </a:r>
            <a:r>
              <a:rPr lang="cs-CZ" sz="2800" b="1" dirty="0" smtClean="0"/>
              <a:t> je dávno opuštěné město založené: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556792"/>
            <a:ext cx="2088232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Aztéky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</a:t>
            </a:r>
            <a:r>
              <a:rPr lang="cs-CZ" sz="2800" b="1" dirty="0" err="1" smtClean="0"/>
              <a:t>Toltéky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Inky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4619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19672" y="1414406"/>
            <a:ext cx="7512131" cy="544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767" y="148412"/>
            <a:ext cx="9111036" cy="138499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20)</a:t>
            </a:r>
            <a:endParaRPr lang="cs-CZ" sz="2800" b="1" dirty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/>
              <a:t>Tato malá dravá ryba z povodí Amazonky se jmenuje: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916832"/>
            <a:ext cx="2088232" cy="166199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 </a:t>
            </a:r>
            <a:r>
              <a:rPr lang="cs-CZ" sz="2800" b="1" dirty="0" err="1" smtClean="0"/>
              <a:t>akara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piraňa</a:t>
            </a:r>
            <a:endParaRPr lang="cs-CZ" sz="2800" b="1" dirty="0"/>
          </a:p>
          <a:p>
            <a:pPr marL="342900" indent="-342900">
              <a:buAutoNum type="alphaLcParenR"/>
            </a:pPr>
            <a:r>
              <a:rPr lang="cs-CZ" sz="2800" b="1" dirty="0" smtClean="0"/>
              <a:t> treska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450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  <a:solidFill>
            <a:schemeClr val="bg1">
              <a:lumMod val="50000"/>
              <a:lumOff val="50000"/>
            </a:schemeClr>
          </a:solidFill>
        </p:spPr>
        <p:txBody>
          <a:bodyPr/>
          <a:lstStyle/>
          <a:p>
            <a:r>
              <a:rPr lang="cs-CZ" dirty="0" smtClean="0"/>
              <a:t>Kontrola správných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19256" cy="4425355"/>
          </a:xfrm>
        </p:spPr>
        <p:txBody>
          <a:bodyPr/>
          <a:lstStyle/>
          <a:p>
            <a:r>
              <a:rPr lang="cs-CZ" dirty="0" smtClean="0"/>
              <a:t>Za každou správnou odpověď počítejte spolužákovi 1 bod.</a:t>
            </a:r>
          </a:p>
          <a:p>
            <a:r>
              <a:rPr lang="cs-CZ" dirty="0" smtClean="0"/>
              <a:t>Podle klíče vyhodnoťte výsledek jeho práce a udělte mu známku.</a:t>
            </a:r>
          </a:p>
          <a:p>
            <a:r>
              <a:rPr lang="cs-CZ" dirty="0" smtClean="0"/>
              <a:t>Každý může získat maximálně 30 bodů.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9349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11961" y="0"/>
            <a:ext cx="4903058" cy="6910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5526" y="6280919"/>
            <a:ext cx="4211961" cy="5770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NASA,[cit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. 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2012-12-06], dostupné na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www:</a:t>
            </a:r>
          </a:p>
          <a:p>
            <a:pPr lvl="0">
              <a:defRPr/>
            </a:pPr>
            <a:r>
              <a:rPr lang="cs-CZ" sz="1050" kern="0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cs-CZ" sz="1050" kern="0" dirty="0" smtClean="0">
                <a:solidFill>
                  <a:srgbClr val="000000"/>
                </a:solidFill>
                <a:hlinkClick r:id="rId3"/>
              </a:rPr>
              <a:t>commons.wikimedia.org/wiki/File:South_America_satellite_orthographic.jpg</a:t>
            </a:r>
            <a:r>
              <a:rPr lang="cs-CZ" sz="1050" kern="0" dirty="0" smtClean="0">
                <a:solidFill>
                  <a:srgbClr val="000000"/>
                </a:solidFill>
              </a:rPr>
              <a:t> </a:t>
            </a:r>
            <a:endParaRPr kumimoji="0" lang="cs-CZ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20486" y="71045"/>
            <a:ext cx="4196435" cy="954107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1)</a:t>
            </a:r>
          </a:p>
          <a:p>
            <a:pPr algn="ctr"/>
            <a:r>
              <a:rPr lang="cs-CZ" sz="2800" b="1" dirty="0" smtClean="0"/>
              <a:t>odpovědi za 6 bodů</a:t>
            </a:r>
          </a:p>
        </p:txBody>
      </p:sp>
      <p:sp>
        <p:nvSpPr>
          <p:cNvPr id="9" name="Ovál 8"/>
          <p:cNvSpPr/>
          <p:nvPr/>
        </p:nvSpPr>
        <p:spPr>
          <a:xfrm>
            <a:off x="5263931" y="1194430"/>
            <a:ext cx="1944216" cy="1584176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80112" y="3474746"/>
            <a:ext cx="486054" cy="792088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514532" y="720267"/>
            <a:ext cx="491744" cy="639688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580112" y="5278487"/>
            <a:ext cx="655927" cy="1080120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134706" y="71047"/>
            <a:ext cx="514148" cy="649220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516216" y="4626243"/>
            <a:ext cx="491744" cy="639688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se šipkou 15"/>
          <p:cNvCxnSpPr>
            <a:stCxn id="17" idx="3"/>
          </p:cNvCxnSpPr>
          <p:nvPr/>
        </p:nvCxnSpPr>
        <p:spPr>
          <a:xfrm flipV="1">
            <a:off x="3787182" y="1194430"/>
            <a:ext cx="727350" cy="1144270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51520" y="2077090"/>
            <a:ext cx="3535662" cy="52322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 </a:t>
            </a:r>
            <a:r>
              <a:rPr lang="cs-CZ" sz="2400" b="1" dirty="0" smtClean="0"/>
              <a:t>Panamská šíje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02113" y="2838589"/>
            <a:ext cx="3485069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 Malé Antily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1520" y="3474746"/>
            <a:ext cx="3535662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 Amazonie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83042" y="4216797"/>
            <a:ext cx="3504140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 poušť </a:t>
            </a:r>
            <a:r>
              <a:rPr lang="cs-CZ" sz="2400" b="1" dirty="0" err="1" smtClean="0"/>
              <a:t>Atacama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51520" y="4944651"/>
            <a:ext cx="3535662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5 záliv La Plata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51520" y="5610796"/>
            <a:ext cx="3535662" cy="46166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6 Patagonie</a:t>
            </a:r>
            <a:endParaRPr lang="cs-CZ" sz="2400" b="1" dirty="0"/>
          </a:p>
        </p:txBody>
      </p:sp>
      <p:cxnSp>
        <p:nvCxnSpPr>
          <p:cNvPr id="26" name="Přímá spojnice se šipkou 25"/>
          <p:cNvCxnSpPr>
            <a:stCxn id="20" idx="3"/>
          </p:cNvCxnSpPr>
          <p:nvPr/>
        </p:nvCxnSpPr>
        <p:spPr>
          <a:xfrm flipV="1">
            <a:off x="3787182" y="720268"/>
            <a:ext cx="2347524" cy="2349154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21" idx="3"/>
          </p:cNvCxnSpPr>
          <p:nvPr/>
        </p:nvCxnSpPr>
        <p:spPr>
          <a:xfrm flipV="1">
            <a:off x="3787182" y="2461235"/>
            <a:ext cx="1792930" cy="1244344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22" idx="3"/>
          </p:cNvCxnSpPr>
          <p:nvPr/>
        </p:nvCxnSpPr>
        <p:spPr>
          <a:xfrm flipV="1">
            <a:off x="3787182" y="3936412"/>
            <a:ext cx="1792930" cy="511218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23" idx="3"/>
            <a:endCxn id="15" idx="2"/>
          </p:cNvCxnSpPr>
          <p:nvPr/>
        </p:nvCxnSpPr>
        <p:spPr>
          <a:xfrm flipV="1">
            <a:off x="3787182" y="4946087"/>
            <a:ext cx="2729034" cy="229397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24" idx="3"/>
            <a:endCxn id="13" idx="2"/>
          </p:cNvCxnSpPr>
          <p:nvPr/>
        </p:nvCxnSpPr>
        <p:spPr>
          <a:xfrm flipV="1">
            <a:off x="3787182" y="5818547"/>
            <a:ext cx="1792930" cy="23082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5586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45562" y="125760"/>
            <a:ext cx="6732240" cy="6732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0767" y="6128669"/>
            <a:ext cx="2771800" cy="70788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Koyos</a:t>
            </a:r>
            <a:r>
              <a:rPr kumimoji="0" lang="cs-CZ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, NASA,[cit</a:t>
            </a: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. </a:t>
            </a:r>
            <a:r>
              <a:rPr kumimoji="0" lang="cs-CZ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2012-12-06], dostupné pod licencí </a:t>
            </a:r>
            <a:r>
              <a:rPr kumimoji="0" lang="cs-CZ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Creative</a:t>
            </a:r>
            <a:r>
              <a:rPr kumimoji="0" lang="cs-CZ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cs-CZ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Commons</a:t>
            </a:r>
            <a:r>
              <a:rPr kumimoji="0" lang="cs-CZ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</a:t>
            </a: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na www:</a:t>
            </a:r>
          </a:p>
          <a:p>
            <a:pPr lvl="0">
              <a:defRPr/>
            </a:pPr>
            <a:r>
              <a:rPr lang="cs-CZ" sz="1000" kern="0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cs-CZ" sz="1000" kern="0" dirty="0" smtClean="0">
                <a:solidFill>
                  <a:srgbClr val="000000"/>
                </a:solidFill>
                <a:hlinkClick r:id="rId3"/>
              </a:rPr>
              <a:t>commons.wikimedia.org/wiki/File:North_America_satellite.jpg</a:t>
            </a:r>
            <a:r>
              <a:rPr lang="cs-CZ" sz="1000" kern="0" dirty="0" smtClean="0">
                <a:solidFill>
                  <a:srgbClr val="000000"/>
                </a:solidFill>
              </a:rPr>
              <a:t> </a:t>
            </a:r>
            <a:endParaRPr kumimoji="0" lang="cs-CZ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519167">
            <a:off x="3384265" y="515102"/>
            <a:ext cx="1035435" cy="1504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 rot="19789434">
            <a:off x="4352492" y="4558951"/>
            <a:ext cx="534272" cy="1288455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 rot="19681371">
            <a:off x="5841471" y="4870388"/>
            <a:ext cx="1186636" cy="1070127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156175" y="2924944"/>
            <a:ext cx="1325993" cy="1080120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 rot="1132335">
            <a:off x="6434789" y="1657003"/>
            <a:ext cx="1593595" cy="1115541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 rot="2260129">
            <a:off x="6173456" y="265893"/>
            <a:ext cx="1858995" cy="1088216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0767" y="215802"/>
            <a:ext cx="2246977" cy="1815882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2)</a:t>
            </a:r>
          </a:p>
          <a:p>
            <a:pPr algn="ctr"/>
            <a:r>
              <a:rPr lang="cs-CZ" sz="2800" b="1" dirty="0"/>
              <a:t>odpovědi </a:t>
            </a:r>
            <a:endParaRPr lang="cs-CZ" sz="2800" b="1" dirty="0" smtClean="0"/>
          </a:p>
          <a:p>
            <a:pPr algn="ctr"/>
            <a:r>
              <a:rPr lang="cs-CZ" sz="2800" b="1" dirty="0" smtClean="0"/>
              <a:t>za </a:t>
            </a:r>
            <a:r>
              <a:rPr lang="cs-CZ" sz="2800" b="1" dirty="0"/>
              <a:t>6 bodů</a:t>
            </a:r>
          </a:p>
          <a:p>
            <a:pPr algn="ctr"/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766" y="2611561"/>
            <a:ext cx="3327097" cy="3108543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1. Aljaška</a:t>
            </a:r>
          </a:p>
          <a:p>
            <a:r>
              <a:rPr lang="cs-CZ" sz="2800" dirty="0"/>
              <a:t>2. Grónsko</a:t>
            </a:r>
          </a:p>
          <a:p>
            <a:r>
              <a:rPr lang="cs-CZ" sz="2800" dirty="0"/>
              <a:t>3. Labrador</a:t>
            </a:r>
          </a:p>
          <a:p>
            <a:r>
              <a:rPr lang="cs-CZ" sz="2800" dirty="0"/>
              <a:t>4. Velká </a:t>
            </a:r>
            <a:r>
              <a:rPr lang="cs-CZ" sz="2800" dirty="0" smtClean="0"/>
              <a:t>kan. jezera</a:t>
            </a:r>
            <a:endParaRPr lang="cs-CZ" sz="2800" dirty="0"/>
          </a:p>
          <a:p>
            <a:r>
              <a:rPr lang="cs-CZ" sz="2800" dirty="0" smtClean="0"/>
              <a:t>5. Kalifornský pol.</a:t>
            </a:r>
          </a:p>
          <a:p>
            <a:r>
              <a:rPr lang="cs-CZ" sz="2800" dirty="0" smtClean="0"/>
              <a:t>6. Mexický záliv</a:t>
            </a:r>
          </a:p>
          <a:p>
            <a:r>
              <a:rPr lang="cs-CZ" sz="2800" dirty="0" smtClean="0"/>
              <a:t>. 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0989" y="906036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20967" y="382816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56175" y="5194814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577373" y="3451219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858579" y="2031684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28635" y="4860572"/>
            <a:ext cx="38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245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Každá správná odpověď za 1 bod: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7931224" cy="4493096"/>
          </a:xfrm>
        </p:spPr>
        <p:txBody>
          <a:bodyPr numCol="2">
            <a:normAutofit fontScale="92500" lnSpcReduction="20000"/>
          </a:bodyPr>
          <a:lstStyle/>
          <a:p>
            <a:pPr marL="36576" indent="0">
              <a:buNone/>
            </a:pPr>
            <a:r>
              <a:rPr lang="cs-CZ" dirty="0" smtClean="0"/>
              <a:t>3) New York</a:t>
            </a:r>
          </a:p>
          <a:p>
            <a:pPr marL="36576" indent="0">
              <a:buNone/>
            </a:pPr>
            <a:r>
              <a:rPr lang="cs-CZ" dirty="0" smtClean="0"/>
              <a:t>4) b</a:t>
            </a:r>
          </a:p>
          <a:p>
            <a:pPr marL="36576" indent="0">
              <a:buNone/>
            </a:pPr>
            <a:r>
              <a:rPr lang="cs-CZ" dirty="0" smtClean="0"/>
              <a:t>5) b</a:t>
            </a:r>
          </a:p>
          <a:p>
            <a:pPr marL="36576" indent="0">
              <a:buNone/>
            </a:pPr>
            <a:r>
              <a:rPr lang="cs-CZ" dirty="0" smtClean="0"/>
              <a:t>6) c</a:t>
            </a:r>
          </a:p>
          <a:p>
            <a:pPr marL="36576" indent="0">
              <a:buNone/>
            </a:pPr>
            <a:r>
              <a:rPr lang="cs-CZ" dirty="0" smtClean="0"/>
              <a:t>7) c</a:t>
            </a:r>
          </a:p>
          <a:p>
            <a:pPr marL="36576" indent="0">
              <a:buNone/>
            </a:pPr>
            <a:r>
              <a:rPr lang="cs-CZ" dirty="0" smtClean="0"/>
              <a:t>8) a</a:t>
            </a:r>
          </a:p>
          <a:p>
            <a:pPr marL="36576" indent="0">
              <a:buNone/>
            </a:pPr>
            <a:r>
              <a:rPr lang="cs-CZ" dirty="0" smtClean="0"/>
              <a:t>9) a</a:t>
            </a:r>
          </a:p>
          <a:p>
            <a:pPr marL="36576" indent="0">
              <a:buNone/>
            </a:pPr>
            <a:r>
              <a:rPr lang="cs-CZ" dirty="0" smtClean="0"/>
              <a:t>10) b</a:t>
            </a:r>
          </a:p>
          <a:p>
            <a:pPr marL="36576" indent="0">
              <a:buNone/>
            </a:pPr>
            <a:r>
              <a:rPr lang="cs-CZ" dirty="0" smtClean="0"/>
              <a:t>11) koka, </a:t>
            </a:r>
            <a:r>
              <a:rPr lang="cs-CZ" dirty="0" err="1" smtClean="0"/>
              <a:t>kokainovník</a:t>
            </a:r>
            <a:endParaRPr lang="cs-CZ" dirty="0" smtClean="0"/>
          </a:p>
          <a:p>
            <a:pPr marL="36576" indent="0">
              <a:buNone/>
            </a:pPr>
            <a:endParaRPr lang="cs-CZ" dirty="0" smtClean="0"/>
          </a:p>
          <a:p>
            <a:pPr marL="36576" indent="0">
              <a:buNone/>
            </a:pPr>
            <a:r>
              <a:rPr lang="cs-CZ" dirty="0" smtClean="0"/>
              <a:t>12) a</a:t>
            </a:r>
          </a:p>
          <a:p>
            <a:pPr marL="36576" indent="0">
              <a:buNone/>
            </a:pPr>
            <a:r>
              <a:rPr lang="cs-CZ" dirty="0" smtClean="0"/>
              <a:t>13) c</a:t>
            </a:r>
          </a:p>
          <a:p>
            <a:pPr marL="36576" indent="0">
              <a:buNone/>
            </a:pPr>
            <a:r>
              <a:rPr lang="cs-CZ" dirty="0" smtClean="0"/>
              <a:t>14) b</a:t>
            </a:r>
          </a:p>
          <a:p>
            <a:pPr marL="36576" indent="0">
              <a:buNone/>
            </a:pPr>
            <a:r>
              <a:rPr lang="cs-CZ" dirty="0" smtClean="0"/>
              <a:t>15) Titicaca</a:t>
            </a:r>
          </a:p>
          <a:p>
            <a:pPr marL="36576" indent="0">
              <a:buNone/>
            </a:pPr>
            <a:r>
              <a:rPr lang="cs-CZ" dirty="0" smtClean="0"/>
              <a:t>16) b</a:t>
            </a:r>
          </a:p>
          <a:p>
            <a:pPr marL="36576" indent="0">
              <a:buNone/>
            </a:pPr>
            <a:r>
              <a:rPr lang="cs-CZ" dirty="0" smtClean="0"/>
              <a:t>17) c</a:t>
            </a:r>
          </a:p>
          <a:p>
            <a:pPr marL="36576" indent="0">
              <a:buNone/>
            </a:pPr>
            <a:r>
              <a:rPr lang="cs-CZ" dirty="0" smtClean="0"/>
              <a:t>18) a</a:t>
            </a:r>
            <a:endParaRPr lang="cs-CZ" dirty="0"/>
          </a:p>
          <a:p>
            <a:pPr marL="36576" indent="0">
              <a:buNone/>
            </a:pPr>
            <a:r>
              <a:rPr lang="cs-CZ" dirty="0" smtClean="0"/>
              <a:t>19) c</a:t>
            </a:r>
          </a:p>
          <a:p>
            <a:pPr marL="36576" indent="0">
              <a:buNone/>
            </a:pPr>
            <a:r>
              <a:rPr lang="cs-CZ" dirty="0" smtClean="0"/>
              <a:t>20) 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054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2218258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Zhodnoťte výsledek, případně napište spolužákovi, na co by se měl ještě znovu podívat.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780928"/>
            <a:ext cx="8363272" cy="3077213"/>
          </a:xfrm>
          <a:solidFill>
            <a:schemeClr val="bg1">
              <a:lumMod val="50000"/>
              <a:lumOff val="50000"/>
            </a:schemeClr>
          </a:solidFill>
        </p:spPr>
        <p:txBody>
          <a:bodyPr/>
          <a:lstStyle/>
          <a:p>
            <a:r>
              <a:rPr lang="cs-CZ" dirty="0" smtClean="0"/>
              <a:t>25 – 30 bodů		výborný</a:t>
            </a:r>
          </a:p>
          <a:p>
            <a:r>
              <a:rPr lang="cs-CZ" dirty="0" smtClean="0"/>
              <a:t>20 – 24 bodů		velmi dobrý</a:t>
            </a:r>
          </a:p>
          <a:p>
            <a:r>
              <a:rPr lang="cs-CZ" dirty="0" smtClean="0"/>
              <a:t>15 – 19 bodů		dobrý</a:t>
            </a:r>
          </a:p>
          <a:p>
            <a:r>
              <a:rPr lang="cs-CZ" dirty="0" smtClean="0"/>
              <a:t>  9 – 14 bodů    	dostatečný</a:t>
            </a:r>
          </a:p>
          <a:p>
            <a:r>
              <a:rPr lang="cs-CZ" dirty="0" smtClean="0"/>
              <a:t>  0 –   8 bodů		nedostatečný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945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neoznačené fotografie </a:t>
            </a:r>
            <a:r>
              <a:rPr lang="cs-CZ" sz="2400" smtClean="0"/>
              <a:t>jsou </a:t>
            </a:r>
            <a:r>
              <a:rPr lang="cs-CZ" sz="2400" smtClean="0"/>
              <a:t>uveřejněny</a:t>
            </a:r>
          </a:p>
          <a:p>
            <a:r>
              <a:rPr lang="cs-CZ" sz="2400" smtClean="0"/>
              <a:t> </a:t>
            </a:r>
            <a:r>
              <a:rPr lang="cs-CZ" sz="2400" dirty="0" smtClean="0"/>
              <a:t>se souhlasem </a:t>
            </a:r>
          </a:p>
          <a:p>
            <a:pPr marL="109728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paní Aleny </a:t>
            </a:r>
            <a:r>
              <a:rPr lang="cs-CZ" sz="2400" dirty="0" err="1" smtClean="0"/>
              <a:t>Nachtigallové</a:t>
            </a:r>
            <a:endParaRPr lang="cs-CZ" sz="2400" dirty="0" smtClean="0"/>
          </a:p>
          <a:p>
            <a:endParaRPr lang="cs-CZ" sz="24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64366" y="2121619"/>
            <a:ext cx="3558988" cy="4736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768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256</TotalTime>
  <Words>809</Words>
  <Application>Microsoft Office PowerPoint</Application>
  <PresentationFormat>Předvádění na obrazovce (4:3)</PresentationFormat>
  <Paragraphs>218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Technický</vt:lpstr>
      <vt:lpstr>Snímek 1</vt:lpstr>
      <vt:lpstr>JAK DOBŘE ZNÁM AMERIKU?</vt:lpstr>
      <vt:lpstr>Pokyny k práci: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Kontrola správných odpovědí</vt:lpstr>
      <vt:lpstr>Snímek 25</vt:lpstr>
      <vt:lpstr>Snímek 26</vt:lpstr>
      <vt:lpstr>Každá správná odpověď za 1 bod:</vt:lpstr>
      <vt:lpstr>Zhodnoťte výsledek, případně napište spolužákovi, na co by se měl ještě znovu podívat.</vt:lpstr>
      <vt:lpstr>Zdroje informací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Dum</cp:lastModifiedBy>
  <cp:revision>23</cp:revision>
  <dcterms:created xsi:type="dcterms:W3CDTF">2012-12-02T19:08:55Z</dcterms:created>
  <dcterms:modified xsi:type="dcterms:W3CDTF">2013-01-28T21:07:22Z</dcterms:modified>
</cp:coreProperties>
</file>