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9" r:id="rId5"/>
    <p:sldId id="272" r:id="rId6"/>
    <p:sldId id="273" r:id="rId7"/>
    <p:sldId id="274" r:id="rId8"/>
    <p:sldId id="27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VY_32_INOVACE_06_Pronouns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Pronouns</a:t>
          </a:r>
          <a:r>
            <a:rPr lang="cs-CZ" dirty="0" smtClean="0"/>
            <a:t>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</a:t>
          </a:r>
          <a:r>
            <a:rPr lang="cs-CZ" dirty="0" smtClean="0"/>
            <a:t>8. </a:t>
          </a:r>
          <a:r>
            <a:rPr lang="cs-CZ" dirty="0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VY_32_INOVACE_06_Pronouns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</a:t>
          </a:r>
          <a:r>
            <a:rPr lang="cs-CZ" sz="1400" kern="1200" dirty="0" smtClean="0"/>
            <a:t>8. </a:t>
          </a:r>
          <a:r>
            <a:rPr lang="cs-CZ" sz="1400" kern="1200" dirty="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Pronouns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222988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9505691"/>
              </p:ext>
            </p:extLst>
          </p:nvPr>
        </p:nvGraphicFramePr>
        <p:xfrm>
          <a:off x="457200" y="1600200"/>
          <a:ext cx="8229600" cy="1854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Rozšíření učiva o zájmenech.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do sešitu dělají</a:t>
                      </a:r>
                      <a:r>
                        <a:rPr lang="cs-CZ" baseline="0" dirty="0" smtClean="0"/>
                        <a:t> poznámky.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29600" cy="4824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000" b="1" dirty="0" err="1" smtClean="0"/>
              <a:t>Pronouns</a:t>
            </a: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>Zájmena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55680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Opiš si tabulku do sešitu.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7233328"/>
              </p:ext>
            </p:extLst>
          </p:nvPr>
        </p:nvGraphicFramePr>
        <p:xfrm>
          <a:off x="457200" y="1600200"/>
          <a:ext cx="8540750" cy="3840480"/>
        </p:xfrm>
        <a:graphic>
          <a:graphicData uri="http://schemas.openxmlformats.org/drawingml/2006/table">
            <a:tbl>
              <a:tblPr/>
              <a:tblGrid>
                <a:gridCol w="2135188"/>
                <a:gridCol w="2135187"/>
                <a:gridCol w="2135188"/>
                <a:gridCol w="2135187"/>
              </a:tblGrid>
              <a:tr h="1104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zájmeno osobní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zájmeno předmětné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zájmeno přivlastňovací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zájmeno přivlastňovací samostatné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113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You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She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They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me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you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him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us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them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my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your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his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our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their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n-lt"/>
                          <a:cs typeface="Arial" charset="0"/>
                        </a:rPr>
                        <a:t>mine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n-lt"/>
                          <a:cs typeface="Arial" charset="0"/>
                        </a:rPr>
                        <a:t>yours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n-lt"/>
                          <a:cs typeface="Arial" charset="0"/>
                        </a:rPr>
                        <a:t>his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n-lt"/>
                          <a:cs typeface="Arial" charset="0"/>
                        </a:rPr>
                        <a:t>hers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n-lt"/>
                          <a:cs typeface="Arial" charset="0"/>
                        </a:rPr>
                        <a:t>ours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n-lt"/>
                          <a:cs typeface="Arial" charset="0"/>
                        </a:rPr>
                        <a:t>theirs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322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Whose</a:t>
            </a:r>
            <a:r>
              <a:rPr lang="cs-CZ" b="1" dirty="0"/>
              <a:t>….?   =   </a:t>
            </a:r>
            <a:r>
              <a:rPr lang="cs-CZ" b="1" dirty="0">
                <a:solidFill>
                  <a:srgbClr val="0000FF"/>
                </a:solidFill>
              </a:rPr>
              <a:t>Čí….?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3016964"/>
              </p:ext>
            </p:extLst>
          </p:nvPr>
        </p:nvGraphicFramePr>
        <p:xfrm>
          <a:off x="899592" y="1556792"/>
          <a:ext cx="6790804" cy="3505200"/>
        </p:xfrm>
        <a:graphic>
          <a:graphicData uri="http://schemas.openxmlformats.org/drawingml/2006/table">
            <a:tbl>
              <a:tblPr/>
              <a:tblGrid>
                <a:gridCol w="2936913"/>
                <a:gridCol w="800975"/>
                <a:gridCol w="3052916"/>
              </a:tblGrid>
              <a:tr h="3336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Whose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is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this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book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Whose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book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is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this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Whose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is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3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it</a:t>
                      </a: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It´s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mine.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yours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hers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his.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ours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theirs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384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Whose</a:t>
            </a:r>
            <a:r>
              <a:rPr lang="cs-CZ" b="1" dirty="0"/>
              <a:t>….?   =   </a:t>
            </a:r>
            <a:r>
              <a:rPr lang="cs-CZ" b="1" dirty="0">
                <a:solidFill>
                  <a:srgbClr val="0000FF"/>
                </a:solidFill>
              </a:rPr>
              <a:t>Čí….?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517382"/>
              </p:ext>
            </p:extLst>
          </p:nvPr>
        </p:nvGraphicFramePr>
        <p:xfrm>
          <a:off x="971600" y="1628800"/>
          <a:ext cx="6032178" cy="3505200"/>
        </p:xfrm>
        <a:graphic>
          <a:graphicData uri="http://schemas.openxmlformats.org/drawingml/2006/table">
            <a:tbl>
              <a:tblPr/>
              <a:tblGrid>
                <a:gridCol w="3062516"/>
                <a:gridCol w="2969662"/>
              </a:tblGrid>
              <a:tr h="3336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Čí je tato kniha?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Čí kniha to je?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Čí to je?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Moje.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Tvoje.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Její.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Jeho.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Naše.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66"/>
                          </a:solidFill>
                          <a:effectLst/>
                          <a:latin typeface="+mn-lt"/>
                          <a:cs typeface="Arial" charset="0"/>
                        </a:rPr>
                        <a:t>Jejich.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53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82554"/>
          </a:xfrm>
        </p:spPr>
        <p:txBody>
          <a:bodyPr>
            <a:normAutofit/>
          </a:bodyPr>
          <a:lstStyle/>
          <a:p>
            <a:r>
              <a:rPr lang="cs-CZ" sz="5400" b="1" dirty="0"/>
              <a:t>Tato přivlastňovací zájmena stojí samostatně, tj. nenásleduje po nich podstatné jméno.</a:t>
            </a:r>
          </a:p>
        </p:txBody>
      </p:sp>
    </p:spTree>
    <p:extLst>
      <p:ext uri="{BB962C8B-B14F-4D97-AF65-F5344CB8AC3E}">
        <p14:creationId xmlns:p14="http://schemas.microsoft.com/office/powerpoint/2010/main" val="65205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229600" cy="5616624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Porovnej</a:t>
            </a:r>
            <a:r>
              <a:rPr lang="cs-CZ" b="1" dirty="0" smtClean="0">
                <a:solidFill>
                  <a:srgbClr val="0000FF"/>
                </a:solidFill>
              </a:rPr>
              <a:t>:</a:t>
            </a:r>
            <a:br>
              <a:rPr lang="cs-CZ" b="1" dirty="0" smtClean="0">
                <a:solidFill>
                  <a:srgbClr val="0000FF"/>
                </a:solidFill>
              </a:rPr>
            </a:br>
            <a:r>
              <a:rPr lang="cs-CZ" b="1" dirty="0">
                <a:solidFill>
                  <a:srgbClr val="0000FF"/>
                </a:solidFill>
              </a:rPr>
              <a:t/>
            </a:r>
            <a:br>
              <a:rPr lang="cs-CZ" b="1" dirty="0">
                <a:solidFill>
                  <a:srgbClr val="0000FF"/>
                </a:solidFill>
              </a:rPr>
            </a:br>
            <a:r>
              <a:rPr lang="cs-CZ" sz="4000" b="1" dirty="0" err="1" smtClean="0"/>
              <a:t>This</a:t>
            </a:r>
            <a:r>
              <a:rPr lang="cs-CZ" sz="4000" b="1" dirty="0" smtClean="0"/>
              <a:t> </a:t>
            </a:r>
            <a:r>
              <a:rPr lang="cs-CZ" sz="4000" b="1" dirty="0" err="1"/>
              <a:t>is</a:t>
            </a:r>
            <a:r>
              <a:rPr lang="cs-CZ" sz="4000" b="1" dirty="0"/>
              <a:t> </a:t>
            </a:r>
            <a:r>
              <a:rPr lang="cs-CZ" sz="4000" b="1" dirty="0">
                <a:solidFill>
                  <a:srgbClr val="00B050"/>
                </a:solidFill>
              </a:rPr>
              <a:t>my</a:t>
            </a:r>
            <a:r>
              <a:rPr lang="cs-CZ" sz="4000" b="1" dirty="0"/>
              <a:t> </a:t>
            </a:r>
            <a:r>
              <a:rPr lang="cs-CZ" sz="4000" b="1" dirty="0" err="1"/>
              <a:t>book</a:t>
            </a:r>
            <a:r>
              <a:rPr lang="cs-CZ" sz="4000" b="1" dirty="0"/>
              <a:t>.	Toto je </a:t>
            </a:r>
            <a:r>
              <a:rPr lang="cs-CZ" sz="4000" b="1" dirty="0" smtClean="0">
                <a:solidFill>
                  <a:srgbClr val="00B050"/>
                </a:solidFill>
              </a:rPr>
              <a:t>moje</a:t>
            </a:r>
            <a:r>
              <a:rPr lang="cs-CZ" sz="4000" b="1" dirty="0" smtClean="0"/>
              <a:t> kniha.    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 </a:t>
            </a:r>
            <a:r>
              <a:rPr lang="cs-CZ" sz="4000" b="1" dirty="0" err="1"/>
              <a:t>book</a:t>
            </a:r>
            <a:r>
              <a:rPr lang="cs-CZ" sz="4000" b="1" dirty="0"/>
              <a:t> </a:t>
            </a:r>
            <a:r>
              <a:rPr lang="cs-CZ" sz="4000" b="1" dirty="0" err="1"/>
              <a:t>is</a:t>
            </a:r>
            <a:r>
              <a:rPr lang="cs-CZ" sz="4000" b="1" dirty="0"/>
              <a:t> </a:t>
            </a:r>
            <a:r>
              <a:rPr lang="cs-CZ" sz="4000" b="1" dirty="0" smtClean="0">
                <a:solidFill>
                  <a:srgbClr val="FFFF00"/>
                </a:solidFill>
              </a:rPr>
              <a:t>mine</a:t>
            </a:r>
            <a:r>
              <a:rPr lang="cs-CZ" sz="4000" b="1" dirty="0" smtClean="0"/>
              <a:t>. Tato </a:t>
            </a:r>
            <a:r>
              <a:rPr lang="cs-CZ" sz="4000" b="1" dirty="0"/>
              <a:t>kniha je </a:t>
            </a:r>
            <a:r>
              <a:rPr lang="cs-CZ" sz="4000" b="1" dirty="0">
                <a:solidFill>
                  <a:srgbClr val="FFFF00"/>
                </a:solidFill>
              </a:rPr>
              <a:t>moje.</a:t>
            </a:r>
            <a:r>
              <a:rPr lang="cs-CZ" sz="4000" b="1" dirty="0"/>
              <a:t/>
            </a:r>
            <a:br>
              <a:rPr lang="cs-CZ" sz="4000" b="1" dirty="0"/>
            </a:b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6227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203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  Pronouns  Zájmena </vt:lpstr>
      <vt:lpstr>Opiš si tabulku do sešitu.</vt:lpstr>
      <vt:lpstr>Whose….?   =   Čí….?</vt:lpstr>
      <vt:lpstr>Whose….?   =   Čí….?</vt:lpstr>
      <vt:lpstr>Tato přivlastňovací zájmena stojí samostatně, tj. nenásleduje po nich podstatné jméno.</vt:lpstr>
      <vt:lpstr>Porovnej:  This is my book. Toto je moje kniha.     This book is mine. Tato kniha je moje.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22</cp:revision>
  <dcterms:created xsi:type="dcterms:W3CDTF">2011-11-09T14:01:04Z</dcterms:created>
  <dcterms:modified xsi:type="dcterms:W3CDTF">2012-02-11T16:55:21Z</dcterms:modified>
</cp:coreProperties>
</file>