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2" r:id="rId4"/>
    <p:sldId id="261" r:id="rId5"/>
    <p:sldId id="256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40" autoAdjust="0"/>
  </p:normalViewPr>
  <p:slideViewPr>
    <p:cSldViewPr>
      <p:cViewPr>
        <p:scale>
          <a:sx n="75" d="100"/>
          <a:sy n="75" d="100"/>
        </p:scale>
        <p:origin x="-12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VY_32_INOVACE_06_Vánoční trhy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dirty="0" smtClean="0"/>
            <a:t>: Vánoční </a:t>
          </a:r>
          <a:r>
            <a:rPr lang="cs-CZ" dirty="0" smtClean="0"/>
            <a:t>trhy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</a:t>
          </a:r>
          <a:r>
            <a:rPr lang="cs-CZ" dirty="0" smtClean="0"/>
            <a:t>: Jazykové </a:t>
          </a:r>
          <a:r>
            <a:rPr lang="cs-CZ" dirty="0" smtClean="0"/>
            <a:t>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23EABB-4E03-41B5-AE4B-544D6168CD27}" type="presOf" srcId="{FBBFC3EA-9D9D-4F3A-BEA6-9C2C0E46BF20}" destId="{643EA938-EDE0-4533-ACCC-D2BD6F3A527C}" srcOrd="0" destOrd="0" presId="urn:microsoft.com/office/officeart/2005/8/layout/target3"/>
    <dgm:cxn modelId="{E126838B-8707-4A65-84EE-8C15377B436A}" type="presOf" srcId="{C73C7642-F245-4585-8F88-243F9FAEF6CA}" destId="{97289DF2-90F4-4EC2-A9FC-633B00BAB610}" srcOrd="0" destOrd="0" presId="urn:microsoft.com/office/officeart/2005/8/layout/target3"/>
    <dgm:cxn modelId="{AB53D632-DE1D-4129-B6C4-CCED201ED925}" type="presOf" srcId="{39F8B381-5807-488E-AC22-73DD4140ED4A}" destId="{71045F8C-00FA-488E-A7BD-E2E6753D979D}" srcOrd="0" destOrd="0" presId="urn:microsoft.com/office/officeart/2005/8/layout/target3"/>
    <dgm:cxn modelId="{F72B292B-3747-435D-BDDD-186CAA29DEFC}" type="presOf" srcId="{019433A1-1324-4DE1-9E6F-32B851095F74}" destId="{E7297F21-D4FD-4A41-AE58-814D01A6B5E7}" srcOrd="1" destOrd="0" presId="urn:microsoft.com/office/officeart/2005/8/layout/target3"/>
    <dgm:cxn modelId="{ED48F2EF-AC08-4A25-98F2-0BD5CA408CE5}" type="presOf" srcId="{C73C7642-F245-4585-8F88-243F9FAEF6CA}" destId="{AA41A67C-3D3F-4AE9-9E0F-5D7F7BB2E741}" srcOrd="1" destOrd="0" presId="urn:microsoft.com/office/officeart/2005/8/layout/target3"/>
    <dgm:cxn modelId="{9FDA6BC8-33E2-48CB-9D90-1DC750FE521E}" type="presOf" srcId="{DAEA276B-ECF9-46F6-A7D3-4693B2D32BC4}" destId="{CDED6FE3-AD8F-4ACC-B6B8-710EDDD97598}" srcOrd="0" destOrd="0" presId="urn:microsoft.com/office/officeart/2005/8/layout/target3"/>
    <dgm:cxn modelId="{70F7F440-A45C-489F-A79F-C869543520AC}" type="presOf" srcId="{019433A1-1324-4DE1-9E6F-32B851095F74}" destId="{A3817367-F2BC-482F-8832-FA00B51DCCF3}" srcOrd="0" destOrd="0" presId="urn:microsoft.com/office/officeart/2005/8/layout/target3"/>
    <dgm:cxn modelId="{4C4812C6-8A2A-432D-8328-A82F92453CAA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C2CC0D3-83ED-41C6-A020-9E280D5181E1}" type="presOf" srcId="{445C7998-7549-48B0-BD68-D4F0167F02E5}" destId="{BC35EE03-4121-4EF9-923D-7CB6D30D358D}" srcOrd="0" destOrd="0" presId="urn:microsoft.com/office/officeart/2005/8/layout/target3"/>
    <dgm:cxn modelId="{B632DC74-8F00-41EA-B4C0-54EACFB84CFD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280018C-763E-41A8-9CEB-1F9CE9C3006A}" type="presOf" srcId="{DAEA276B-ECF9-46F6-A7D3-4693B2D32BC4}" destId="{F69A1436-182C-465B-AD7F-FE48E0C090C1}" srcOrd="1" destOrd="0" presId="urn:microsoft.com/office/officeart/2005/8/layout/target3"/>
    <dgm:cxn modelId="{4F10595F-D2B5-405E-BDE1-E35E9B2856DB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711A3F3-FC71-444A-A59E-06D4278B6C21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49D9AFA9-C55C-430C-B3A9-8CB0D09AEECF}" type="presParOf" srcId="{71045F8C-00FA-488E-A7BD-E2E6753D979D}" destId="{3577EC6B-C980-4F34-8C69-4365E7B8FC8C}" srcOrd="0" destOrd="0" presId="urn:microsoft.com/office/officeart/2005/8/layout/target3"/>
    <dgm:cxn modelId="{ADB40BBC-D3A2-4368-8953-0613CEEF7148}" type="presParOf" srcId="{71045F8C-00FA-488E-A7BD-E2E6753D979D}" destId="{6940EB87-DC1D-4BC3-9408-9AC2E1FFC039}" srcOrd="1" destOrd="0" presId="urn:microsoft.com/office/officeart/2005/8/layout/target3"/>
    <dgm:cxn modelId="{CB2B56BE-4901-49D5-9936-FB127033084A}" type="presParOf" srcId="{71045F8C-00FA-488E-A7BD-E2E6753D979D}" destId="{BC35EE03-4121-4EF9-923D-7CB6D30D358D}" srcOrd="2" destOrd="0" presId="urn:microsoft.com/office/officeart/2005/8/layout/target3"/>
    <dgm:cxn modelId="{00247F6A-5A64-42FC-88B6-1958B6607C7B}" type="presParOf" srcId="{71045F8C-00FA-488E-A7BD-E2E6753D979D}" destId="{C95EEA27-3CBF-4645-A92D-9D8AF5C1CBFC}" srcOrd="3" destOrd="0" presId="urn:microsoft.com/office/officeart/2005/8/layout/target3"/>
    <dgm:cxn modelId="{45B95687-D9A9-4185-AC3B-19BBA70D9D57}" type="presParOf" srcId="{71045F8C-00FA-488E-A7BD-E2E6753D979D}" destId="{851BB866-B6AE-4566-893F-4C635BA974FC}" srcOrd="4" destOrd="0" presId="urn:microsoft.com/office/officeart/2005/8/layout/target3"/>
    <dgm:cxn modelId="{EC64BCD8-9C91-47DC-8B95-A940B8131674}" type="presParOf" srcId="{71045F8C-00FA-488E-A7BD-E2E6753D979D}" destId="{643EA938-EDE0-4533-ACCC-D2BD6F3A527C}" srcOrd="5" destOrd="0" presId="urn:microsoft.com/office/officeart/2005/8/layout/target3"/>
    <dgm:cxn modelId="{4C6740D5-4524-4AAD-82EA-746836BEAE6D}" type="presParOf" srcId="{71045F8C-00FA-488E-A7BD-E2E6753D979D}" destId="{92F31B18-D66D-4CC7-89B9-378928DE877D}" srcOrd="6" destOrd="0" presId="urn:microsoft.com/office/officeart/2005/8/layout/target3"/>
    <dgm:cxn modelId="{0DD568D4-14E6-4438-960D-CA0A851A1FE3}" type="presParOf" srcId="{71045F8C-00FA-488E-A7BD-E2E6753D979D}" destId="{902074E1-B931-4618-97F1-FADBE82E9C3C}" srcOrd="7" destOrd="0" presId="urn:microsoft.com/office/officeart/2005/8/layout/target3"/>
    <dgm:cxn modelId="{0BB76CC3-C99B-4455-AFE1-CED21ED19206}" type="presParOf" srcId="{71045F8C-00FA-488E-A7BD-E2E6753D979D}" destId="{A3817367-F2BC-482F-8832-FA00B51DCCF3}" srcOrd="8" destOrd="0" presId="urn:microsoft.com/office/officeart/2005/8/layout/target3"/>
    <dgm:cxn modelId="{5E82A208-1F74-4C6A-BC6B-DE0C88DE11AD}" type="presParOf" srcId="{71045F8C-00FA-488E-A7BD-E2E6753D979D}" destId="{626ABFF6-56C8-4386-B662-68EC364EED9D}" srcOrd="9" destOrd="0" presId="urn:microsoft.com/office/officeart/2005/8/layout/target3"/>
    <dgm:cxn modelId="{7100AB7F-CE72-4989-B651-11143B9C8CD7}" type="presParOf" srcId="{71045F8C-00FA-488E-A7BD-E2E6753D979D}" destId="{6DB11F1C-D028-4800-9625-6611CA9DE6D4}" srcOrd="10" destOrd="0" presId="urn:microsoft.com/office/officeart/2005/8/layout/target3"/>
    <dgm:cxn modelId="{2886AADD-825A-4BF5-A81E-31AFF704ACC5}" type="presParOf" srcId="{71045F8C-00FA-488E-A7BD-E2E6753D979D}" destId="{CDED6FE3-AD8F-4ACC-B6B8-710EDDD97598}" srcOrd="11" destOrd="0" presId="urn:microsoft.com/office/officeart/2005/8/layout/target3"/>
    <dgm:cxn modelId="{FF1F906D-C219-43E0-A3DA-13350EA59303}" type="presParOf" srcId="{71045F8C-00FA-488E-A7BD-E2E6753D979D}" destId="{397AC6D7-84A6-4150-958F-83C92D9ACF38}" srcOrd="12" destOrd="0" presId="urn:microsoft.com/office/officeart/2005/8/layout/target3"/>
    <dgm:cxn modelId="{AB7FF065-CBE2-42A2-8418-98B16405601A}" type="presParOf" srcId="{71045F8C-00FA-488E-A7BD-E2E6753D979D}" destId="{D7419528-33A6-416D-9E64-B3F7915C5149}" srcOrd="13" destOrd="0" presId="urn:microsoft.com/office/officeart/2005/8/layout/target3"/>
    <dgm:cxn modelId="{86F20585-ABCA-41ED-AD5E-4FAF60D285D6}" type="presParOf" srcId="{71045F8C-00FA-488E-A7BD-E2E6753D979D}" destId="{97289DF2-90F4-4EC2-A9FC-633B00BAB610}" srcOrd="14" destOrd="0" presId="urn:microsoft.com/office/officeart/2005/8/layout/target3"/>
    <dgm:cxn modelId="{D1A958EA-70FD-4596-9AE2-68ABF6F19BC9}" type="presParOf" srcId="{71045F8C-00FA-488E-A7BD-E2E6753D979D}" destId="{234EBA9D-95B4-4C20-A84E-6F65F1085DC6}" srcOrd="15" destOrd="0" presId="urn:microsoft.com/office/officeart/2005/8/layout/target3"/>
    <dgm:cxn modelId="{9F2291C3-31B1-4CD9-84AE-53E39B98194A}" type="presParOf" srcId="{71045F8C-00FA-488E-A7BD-E2E6753D979D}" destId="{12255512-213F-41DF-90A6-8B4CD74A2B52}" srcOrd="16" destOrd="0" presId="urn:microsoft.com/office/officeart/2005/8/layout/target3"/>
    <dgm:cxn modelId="{F327D240-10DC-4C3B-BAF9-7FBFA38F9B08}" type="presParOf" srcId="{71045F8C-00FA-488E-A7BD-E2E6753D979D}" destId="{50C2F88D-8688-44C2-A854-691F34009D3B}" srcOrd="17" destOrd="0" presId="urn:microsoft.com/office/officeart/2005/8/layout/target3"/>
    <dgm:cxn modelId="{76DFE00F-3E05-4AC0-840F-CAEC5FEEAB8D}" type="presParOf" srcId="{71045F8C-00FA-488E-A7BD-E2E6753D979D}" destId="{4D19AB04-24FA-40C2-B203-52AE3D15E171}" srcOrd="18" destOrd="0" presId="urn:microsoft.com/office/officeart/2005/8/layout/target3"/>
    <dgm:cxn modelId="{12411E08-7DF7-40E0-AD52-E0311C808A2D}" type="presParOf" srcId="{71045F8C-00FA-488E-A7BD-E2E6753D979D}" destId="{832BF48F-0145-4429-9E02-8FCA946CCE9E}" srcOrd="19" destOrd="0" presId="urn:microsoft.com/office/officeart/2005/8/layout/target3"/>
    <dgm:cxn modelId="{D6D866E7-AD6B-459D-B74C-FB7A0039D6EA}" type="presParOf" srcId="{71045F8C-00FA-488E-A7BD-E2E6753D979D}" destId="{E7297F21-D4FD-4A41-AE58-814D01A6B5E7}" srcOrd="20" destOrd="0" presId="urn:microsoft.com/office/officeart/2005/8/layout/target3"/>
    <dgm:cxn modelId="{33CB2256-6FA4-4BA7-8CF6-07B04D43B1D1}" type="presParOf" srcId="{71045F8C-00FA-488E-A7BD-E2E6753D979D}" destId="{F69A1436-182C-465B-AD7F-FE48E0C090C1}" srcOrd="21" destOrd="0" presId="urn:microsoft.com/office/officeart/2005/8/layout/target3"/>
    <dgm:cxn modelId="{71A580B5-D25A-43C4-B756-92B654F95D6E}" type="presParOf" srcId="{71045F8C-00FA-488E-A7BD-E2E6753D979D}" destId="{AA41A67C-3D3F-4AE9-9E0F-5D7F7BB2E741}" srcOrd="22" destOrd="0" presId="urn:microsoft.com/office/officeart/2005/8/layout/target3"/>
    <dgm:cxn modelId="{56793376-C8F1-4C78-BF04-D83F5216351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VY_32_INOVACE_06_Vánoční trhy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</a:t>
          </a:r>
          <a:r>
            <a:rPr lang="cs-CZ" sz="1400" kern="1200" dirty="0" smtClean="0"/>
            <a:t>: Jazykové </a:t>
          </a:r>
          <a:r>
            <a:rPr lang="cs-CZ" sz="1400" kern="1200" dirty="0" smtClean="0"/>
            <a:t>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dirty="0" smtClean="0"/>
            <a:t>: Vánoční </a:t>
          </a:r>
          <a:r>
            <a:rPr lang="cs-CZ" sz="1400" kern="1200" dirty="0" smtClean="0"/>
            <a:t>trhy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0BF0F-FD84-4DF4-8EEA-D407CAA53C3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B223DFD-06B7-4FFA-AA1B-B3EFD4BA3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0BF0F-FD84-4DF4-8EEA-D407CAA53C3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B223DFD-06B7-4FFA-AA1B-B3EFD4BA3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0BF0F-FD84-4DF4-8EEA-D407CAA53C3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23DFD-06B7-4FFA-AA1B-B3EFD4BA3C8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0BF0F-FD84-4DF4-8EEA-D407CAA53C3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23DFD-06B7-4FFA-AA1B-B3EFD4BA3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0BF0F-FD84-4DF4-8EEA-D407CAA53C3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B223DFD-06B7-4FFA-AA1B-B3EFD4BA3C8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0BF0F-FD84-4DF4-8EEA-D407CAA53C3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23DFD-06B7-4FFA-AA1B-B3EFD4BA3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0BF0F-FD84-4DF4-8EEA-D407CAA53C3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23DFD-06B7-4FFA-AA1B-B3EFD4BA3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0BF0F-FD84-4DF4-8EEA-D407CAA53C3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23DFD-06B7-4FFA-AA1B-B3EFD4BA3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0BF0F-FD84-4DF4-8EEA-D407CAA53C3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23DFD-06B7-4FFA-AA1B-B3EFD4BA3C8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0BF0F-FD84-4DF4-8EEA-D407CAA53C3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23DFD-06B7-4FFA-AA1B-B3EFD4BA3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0BF0F-FD84-4DF4-8EEA-D407CAA53C3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23DFD-06B7-4FFA-AA1B-B3EFD4BA3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533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980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195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334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226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2994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501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617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0438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095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788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850BF0F-FD84-4DF4-8EEA-D407CAA53C3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B223DFD-06B7-4FFA-AA1B-B3EFD4BA3C8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994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4443744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794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155632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</a:t>
            </a:r>
            <a:r>
              <a:rPr lang="cs-CZ" dirty="0" smtClean="0"/>
              <a:t>5.ročník.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Pracujeme s interaktivní </a:t>
            </a:r>
            <a:r>
              <a:rPr lang="cs-CZ" dirty="0" smtClean="0"/>
              <a:t>tabulí.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Motivační rozhovor na téma vánoční </a:t>
            </a:r>
            <a:r>
              <a:rPr lang="cs-CZ" dirty="0" smtClean="0"/>
              <a:t>trhy.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Jazykový rozbor je zaměřen na stavbu </a:t>
            </a:r>
            <a:r>
              <a:rPr lang="cs-CZ" dirty="0" smtClean="0"/>
              <a:t>slov.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</a:t>
            </a:r>
            <a:r>
              <a:rPr lang="cs-CZ" dirty="0" smtClean="0"/>
              <a:t>: využití </a:t>
            </a:r>
            <a:r>
              <a:rPr lang="cs-CZ" dirty="0" smtClean="0"/>
              <a:t>interaktivní </a:t>
            </a:r>
            <a:r>
              <a:rPr lang="cs-CZ" dirty="0" smtClean="0"/>
              <a:t>tabule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pomáhá zvyšovat aktivitu žáků a snahu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osvojit si </a:t>
            </a:r>
            <a:r>
              <a:rPr lang="cs-CZ" dirty="0" smtClean="0"/>
              <a:t>učivo.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6368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cs-CZ" dirty="0" smtClean="0"/>
              <a:t>Motivační </a:t>
            </a:r>
            <a:r>
              <a:rPr lang="cs-CZ" dirty="0" smtClean="0"/>
              <a:t>rozhovor - vánoční trhy.</a:t>
            </a:r>
            <a:endParaRPr lang="cs-CZ" dirty="0" smtClean="0"/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cs-CZ" dirty="0" smtClean="0"/>
              <a:t>Stavba </a:t>
            </a:r>
            <a:r>
              <a:rPr lang="cs-CZ" dirty="0" smtClean="0"/>
              <a:t>slova - výklad.</a:t>
            </a:r>
            <a:endParaRPr lang="cs-CZ" dirty="0" smtClean="0"/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cs-CZ" dirty="0" smtClean="0"/>
              <a:t>Vyznač stavbu </a:t>
            </a:r>
            <a:r>
              <a:rPr lang="cs-CZ" dirty="0" smtClean="0"/>
              <a:t>slov - společná </a:t>
            </a:r>
            <a:r>
              <a:rPr lang="cs-CZ" dirty="0" smtClean="0"/>
              <a:t>práce u </a:t>
            </a:r>
            <a:r>
              <a:rPr lang="cs-CZ" dirty="0" smtClean="0"/>
              <a:t>tabule.</a:t>
            </a:r>
            <a:endParaRPr lang="cs-CZ" dirty="0" smtClean="0"/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cs-CZ" dirty="0" smtClean="0"/>
              <a:t>Jazykový </a:t>
            </a:r>
            <a:r>
              <a:rPr lang="cs-CZ" dirty="0" smtClean="0"/>
              <a:t>rozbor - samostatná práce.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9811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457200" y="620688"/>
            <a:ext cx="8686800" cy="161081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Vánoční trh rozzářil ulice města a rozsvícený stromeček lákal</a:t>
            </a:r>
            <a:br>
              <a:rPr lang="cs-CZ" dirty="0" smtClean="0"/>
            </a:br>
            <a:r>
              <a:rPr lang="cs-CZ" dirty="0" smtClean="0"/>
              <a:t>kolemjdoucí</a:t>
            </a:r>
            <a:r>
              <a:rPr lang="cs-CZ" dirty="0" smtClean="0"/>
              <a:t>, aby </a:t>
            </a:r>
            <a:r>
              <a:rPr lang="cs-CZ" dirty="0" smtClean="0"/>
              <a:t>pomysleli na své blízké</a:t>
            </a:r>
            <a:br>
              <a:rPr lang="cs-CZ" dirty="0" smtClean="0"/>
            </a:br>
            <a:r>
              <a:rPr lang="cs-CZ" dirty="0" smtClean="0"/>
              <a:t>a utráceli za dárky.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C:\Users\Kolářová\AppData\Local\Microsoft\Windows\Temporary Internet Files\Content.IE5\DE4CGPLA\MC900383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13387"/>
            <a:ext cx="277021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6105" y="2659789"/>
            <a:ext cx="440781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Vyprávěj,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jak se chystáš na Vánoce ty.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Jak obdaruješ svoje blízké?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Byls na vánočním trhu?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Co tě tam zaujalo?</a:t>
            </a:r>
            <a:endParaRPr lang="cs-CZ" sz="2800">
              <a:solidFill>
                <a:srgbClr val="00B050"/>
              </a:solidFill>
            </a:endParaRPr>
          </a:p>
        </p:txBody>
      </p:sp>
      <p:pic>
        <p:nvPicPr>
          <p:cNvPr id="1027" name="Picture 3" descr="C:\Users\Kolářová\AppData\Local\Microsoft\Windows\Temporary Internet Files\Content.IE5\K0O7W0UI\MC9002152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8824" y="1627088"/>
            <a:ext cx="2121529" cy="1999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11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Stavba slova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3256" y="1340768"/>
            <a:ext cx="8686800" cy="1154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mtClean="0"/>
              <a:t>                 </a:t>
            </a:r>
            <a:r>
              <a:rPr lang="cs-CZ" sz="8000" smtClean="0"/>
              <a:t>roz</a:t>
            </a:r>
            <a:r>
              <a:rPr lang="cs-CZ" sz="8000" smtClean="0">
                <a:solidFill>
                  <a:srgbClr val="FF0000"/>
                </a:solidFill>
              </a:rPr>
              <a:t>zář</a:t>
            </a:r>
            <a:r>
              <a:rPr lang="cs-CZ" sz="8000" smtClean="0"/>
              <a:t>il</a:t>
            </a:r>
          </a:p>
          <a:p>
            <a:pPr marL="0" indent="0">
              <a:buNone/>
            </a:pPr>
            <a:endParaRPr lang="cs-CZ" sz="8000"/>
          </a:p>
          <a:p>
            <a:pPr marL="0" indent="0">
              <a:buNone/>
            </a:pPr>
            <a:endParaRPr lang="cs-CZ" sz="8000"/>
          </a:p>
        </p:txBody>
      </p:sp>
      <p:sp>
        <p:nvSpPr>
          <p:cNvPr id="5" name="TextovéPole 4"/>
          <p:cNvSpPr txBox="1"/>
          <p:nvPr/>
        </p:nvSpPr>
        <p:spPr>
          <a:xfrm>
            <a:off x="347016" y="4037370"/>
            <a:ext cx="41424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/>
              <a:t>č</a:t>
            </a:r>
            <a:r>
              <a:rPr lang="cs-CZ" sz="4400" smtClean="0"/>
              <a:t>ást předponová</a:t>
            </a:r>
            <a:endParaRPr lang="cs-CZ" sz="440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2780928"/>
            <a:ext cx="15337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smtClean="0"/>
              <a:t>kořen</a:t>
            </a:r>
            <a:endParaRPr lang="cs-CZ" sz="4400"/>
          </a:p>
        </p:txBody>
      </p:sp>
      <p:sp>
        <p:nvSpPr>
          <p:cNvPr id="7" name="TextovéPole 6"/>
          <p:cNvSpPr txBox="1"/>
          <p:nvPr/>
        </p:nvSpPr>
        <p:spPr>
          <a:xfrm>
            <a:off x="5196011" y="4067682"/>
            <a:ext cx="367440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/>
              <a:t>č</a:t>
            </a:r>
            <a:r>
              <a:rPr lang="cs-CZ" sz="4400" smtClean="0"/>
              <a:t>ást příponová</a:t>
            </a:r>
            <a:endParaRPr lang="cs-CZ" sz="4400"/>
          </a:p>
        </p:txBody>
      </p:sp>
      <p:sp>
        <p:nvSpPr>
          <p:cNvPr id="4" name="TextovéPole 3"/>
          <p:cNvSpPr txBox="1"/>
          <p:nvPr/>
        </p:nvSpPr>
        <p:spPr>
          <a:xfrm>
            <a:off x="347016" y="5056147"/>
            <a:ext cx="7665496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>
                <a:solidFill>
                  <a:srgbClr val="FF0000"/>
                </a:solidFill>
              </a:rPr>
              <a:t>Soutěž</a:t>
            </a:r>
            <a:r>
              <a:rPr lang="cs-CZ" sz="3200" smtClean="0"/>
              <a:t>: Kdo vymyslí nejvíce slov příbuzných</a:t>
            </a:r>
          </a:p>
          <a:p>
            <a:r>
              <a:rPr lang="cs-CZ" sz="3200" smtClean="0"/>
              <a:t>              se slovem</a:t>
            </a:r>
            <a:r>
              <a:rPr lang="cs-CZ" sz="3200" b="1" smtClean="0"/>
              <a:t> rozzářil</a:t>
            </a:r>
            <a:r>
              <a:rPr lang="cs-CZ" sz="3200" smtClean="0"/>
              <a:t>?</a:t>
            </a:r>
          </a:p>
          <a:p>
            <a:r>
              <a:rPr lang="cs-CZ"/>
              <a:t> </a:t>
            </a:r>
            <a:r>
              <a:rPr lang="cs-CZ" smtClean="0"/>
              <a:t>            </a:t>
            </a:r>
            <a:endParaRPr lang="cs-CZ"/>
          </a:p>
        </p:txBody>
      </p:sp>
      <p:cxnSp>
        <p:nvCxnSpPr>
          <p:cNvPr id="12" name="Přímá spojnice se šipkou 11"/>
          <p:cNvCxnSpPr>
            <a:endCxn id="5" idx="0"/>
          </p:cNvCxnSpPr>
          <p:nvPr/>
        </p:nvCxnSpPr>
        <p:spPr>
          <a:xfrm>
            <a:off x="2418256" y="2276872"/>
            <a:ext cx="1" cy="17604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779912" y="234888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860032" y="2348880"/>
            <a:ext cx="720080" cy="17188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Kolářová\AppData\Local\Microsoft\Windows\Temporary Internet Files\Content.IE5\S7687CZ2\MC9003314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622" y="829223"/>
            <a:ext cx="2550930" cy="2721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9772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0141" y="511647"/>
            <a:ext cx="63968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smtClean="0">
                <a:solidFill>
                  <a:srgbClr val="7030A0"/>
                </a:solidFill>
              </a:rPr>
              <a:t>Vyznač stavbu těchto slov</a:t>
            </a:r>
            <a:r>
              <a:rPr lang="cs-CZ" sz="4400" smtClean="0">
                <a:solidFill>
                  <a:srgbClr val="002060"/>
                </a:solidFill>
              </a:rPr>
              <a:t>:</a:t>
            </a:r>
            <a:endParaRPr lang="cs-CZ" sz="440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6305188" cy="3662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/>
              <a:t>n</a:t>
            </a:r>
            <a:r>
              <a:rPr lang="cs-CZ" sz="2800" smtClean="0"/>
              <a:t>azdobit          vyrobit                  upéci</a:t>
            </a:r>
          </a:p>
          <a:p>
            <a:endParaRPr lang="cs-CZ" sz="2800"/>
          </a:p>
          <a:p>
            <a:r>
              <a:rPr lang="cs-CZ" sz="2800" smtClean="0"/>
              <a:t>zabalili            nakoupil            ozdobila</a:t>
            </a:r>
          </a:p>
          <a:p>
            <a:endParaRPr lang="cs-CZ" sz="2800"/>
          </a:p>
          <a:p>
            <a:r>
              <a:rPr lang="cs-CZ" sz="2800" smtClean="0"/>
              <a:t>ukrojujeme       zapalují              navěsí</a:t>
            </a:r>
          </a:p>
          <a:p>
            <a:endParaRPr lang="cs-CZ" sz="2800"/>
          </a:p>
          <a:p>
            <a:r>
              <a:rPr lang="cs-CZ" sz="2800" smtClean="0"/>
              <a:t>zazpíváte            nají se              dopijou   </a:t>
            </a:r>
          </a:p>
          <a:p>
            <a:endParaRPr lang="cs-CZ"/>
          </a:p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363610" y="5507365"/>
            <a:ext cx="44698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>
                <a:solidFill>
                  <a:srgbClr val="00B050"/>
                </a:solidFill>
              </a:rPr>
              <a:t>Dokážeš rozlišit v části příponové</a:t>
            </a:r>
          </a:p>
          <a:p>
            <a:r>
              <a:rPr lang="cs-CZ" sz="2400" b="1" smtClean="0">
                <a:solidFill>
                  <a:srgbClr val="00B050"/>
                </a:solidFill>
              </a:rPr>
              <a:t>příponu </a:t>
            </a:r>
            <a:r>
              <a:rPr lang="cs-CZ" sz="2400" smtClean="0">
                <a:solidFill>
                  <a:srgbClr val="00B050"/>
                </a:solidFill>
              </a:rPr>
              <a:t>a </a:t>
            </a:r>
            <a:r>
              <a:rPr lang="cs-CZ" sz="2400" b="1" smtClean="0">
                <a:solidFill>
                  <a:srgbClr val="00B050"/>
                </a:solidFill>
              </a:rPr>
              <a:t>koncovku?</a:t>
            </a:r>
            <a:endParaRPr lang="cs-CZ" sz="2400" b="1">
              <a:solidFill>
                <a:srgbClr val="00B050"/>
              </a:solidFill>
            </a:endParaRPr>
          </a:p>
        </p:txBody>
      </p:sp>
      <p:pic>
        <p:nvPicPr>
          <p:cNvPr id="2050" name="Picture 2" descr="C:\Users\Kolářová\AppData\Local\Microsoft\Windows\Temporary Internet Files\Content.IE5\S7687CZ2\MC9004105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9338" y="1184088"/>
            <a:ext cx="3126334" cy="230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lářová\AppData\Local\Microsoft\Windows\Temporary Internet Files\Content.IE5\S7687CZ2\MC9004119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5535" y="3821376"/>
            <a:ext cx="1976593" cy="301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8095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Kolářová\AppData\Local\Microsoft\Windows\Temporary Internet Files\Content.IE5\K0O7W0UI\MP9004224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927" y="4742339"/>
            <a:ext cx="2198142" cy="2113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olářová\AppData\Local\Microsoft\Windows\Temporary Internet Files\Content.IE5\S7687CZ2\MC9003618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254" y="1051523"/>
            <a:ext cx="1162202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3568" y="476672"/>
            <a:ext cx="74888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>
                <a:solidFill>
                  <a:srgbClr val="7030A0"/>
                </a:solidFill>
              </a:rPr>
              <a:t>Vánoční trh rozzářil ulice města a rozsvícený stromeček </a:t>
            </a:r>
            <a:r>
              <a:rPr lang="cs-CZ" sz="2400" b="1" smtClean="0">
                <a:solidFill>
                  <a:srgbClr val="7030A0"/>
                </a:solidFill>
              </a:rPr>
              <a:t>lákal kolemjdoucí,aby </a:t>
            </a:r>
            <a:r>
              <a:rPr lang="cs-CZ" sz="2400" b="1">
                <a:solidFill>
                  <a:srgbClr val="7030A0"/>
                </a:solidFill>
              </a:rPr>
              <a:t>pomysleli na své blízké</a:t>
            </a:r>
            <a:br>
              <a:rPr lang="cs-CZ" sz="2400" b="1">
                <a:solidFill>
                  <a:srgbClr val="7030A0"/>
                </a:solidFill>
              </a:rPr>
            </a:br>
            <a:r>
              <a:rPr lang="cs-CZ" sz="2400" b="1">
                <a:solidFill>
                  <a:srgbClr val="7030A0"/>
                </a:solidFill>
              </a:rPr>
              <a:t>a utráceli za dárky.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58888" y="2972624"/>
            <a:ext cx="692106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</a:t>
            </a:r>
            <a:r>
              <a:rPr lang="cs-CZ" sz="2800" dirty="0" smtClean="0"/>
              <a:t>. Napiš </a:t>
            </a:r>
            <a:r>
              <a:rPr lang="cs-CZ" sz="2800" dirty="0" smtClean="0"/>
              <a:t>vzorec souvětí daného </a:t>
            </a:r>
            <a:r>
              <a:rPr lang="cs-CZ" sz="2800" dirty="0" smtClean="0"/>
              <a:t>textu.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00B0F0"/>
                </a:solidFill>
              </a:rPr>
              <a:t>2</a:t>
            </a:r>
            <a:r>
              <a:rPr lang="cs-CZ" sz="2800" dirty="0" smtClean="0">
                <a:solidFill>
                  <a:srgbClr val="00B0F0"/>
                </a:solidFill>
              </a:rPr>
              <a:t>. Vyznač </a:t>
            </a:r>
            <a:r>
              <a:rPr lang="cs-CZ" sz="2800" dirty="0" smtClean="0">
                <a:solidFill>
                  <a:srgbClr val="00B0F0"/>
                </a:solidFill>
              </a:rPr>
              <a:t>hláskovou a slabičnou stavbu slov:</a:t>
            </a:r>
          </a:p>
          <a:p>
            <a:r>
              <a:rPr lang="cs-CZ" sz="2800" dirty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00B0F0"/>
                </a:solidFill>
              </a:rPr>
              <a:t>  </a:t>
            </a:r>
            <a:r>
              <a:rPr lang="cs-CZ" sz="2800" dirty="0" smtClean="0">
                <a:solidFill>
                  <a:srgbClr val="00B0F0"/>
                </a:solidFill>
              </a:rPr>
              <a:t>  </a:t>
            </a:r>
            <a:r>
              <a:rPr lang="cs-CZ" sz="2800" b="1" dirty="0" smtClean="0">
                <a:solidFill>
                  <a:srgbClr val="00B0F0"/>
                </a:solidFill>
              </a:rPr>
              <a:t>trh    </a:t>
            </a:r>
            <a:r>
              <a:rPr lang="cs-CZ" sz="2800" b="1" dirty="0" smtClean="0">
                <a:solidFill>
                  <a:srgbClr val="00B0F0"/>
                </a:solidFill>
              </a:rPr>
              <a:t>stromeček      města</a:t>
            </a:r>
          </a:p>
          <a:p>
            <a:r>
              <a:rPr lang="cs-CZ" sz="2800" dirty="0" smtClean="0"/>
              <a:t>3</a:t>
            </a:r>
            <a:r>
              <a:rPr lang="cs-CZ" sz="2800" dirty="0" smtClean="0"/>
              <a:t>. Vyznač </a:t>
            </a:r>
            <a:r>
              <a:rPr lang="cs-CZ" sz="2800" dirty="0" smtClean="0"/>
              <a:t>stavbu slov:</a:t>
            </a:r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r>
              <a:rPr lang="cs-CZ" sz="2800" b="1" dirty="0" smtClean="0"/>
              <a:t> pomysleli       </a:t>
            </a:r>
            <a:r>
              <a:rPr lang="cs-CZ" sz="2800" b="1" dirty="0" smtClean="0"/>
              <a:t>utráceli    rozsvícený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4</a:t>
            </a:r>
            <a:r>
              <a:rPr lang="cs-CZ" sz="2800" dirty="0" smtClean="0">
                <a:solidFill>
                  <a:srgbClr val="00B0F0"/>
                </a:solidFill>
              </a:rPr>
              <a:t>. Vypiš </a:t>
            </a:r>
            <a:r>
              <a:rPr lang="cs-CZ" sz="2800" dirty="0" smtClean="0">
                <a:solidFill>
                  <a:srgbClr val="00B0F0"/>
                </a:solidFill>
              </a:rPr>
              <a:t>3 přídavná </a:t>
            </a:r>
            <a:r>
              <a:rPr lang="cs-CZ" sz="2800" dirty="0" smtClean="0">
                <a:solidFill>
                  <a:srgbClr val="00B0F0"/>
                </a:solidFill>
              </a:rPr>
              <a:t>jména.</a:t>
            </a:r>
            <a:endParaRPr lang="cs-CZ" sz="2800" dirty="0" smtClean="0">
              <a:solidFill>
                <a:srgbClr val="00B0F0"/>
              </a:solidFill>
            </a:endParaRPr>
          </a:p>
          <a:p>
            <a:r>
              <a:rPr lang="cs-CZ" sz="2800" dirty="0" smtClean="0"/>
              <a:t>5</a:t>
            </a:r>
            <a:r>
              <a:rPr lang="cs-CZ" sz="2800" dirty="0" smtClean="0"/>
              <a:t>. Najdi </a:t>
            </a:r>
            <a:r>
              <a:rPr lang="cs-CZ" sz="2800" dirty="0" smtClean="0"/>
              <a:t>slovo složené ze 2 </a:t>
            </a:r>
            <a:r>
              <a:rPr lang="cs-CZ" sz="2800" dirty="0" smtClean="0"/>
              <a:t>slov.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00B0F0"/>
                </a:solidFill>
              </a:rPr>
              <a:t>6</a:t>
            </a:r>
            <a:r>
              <a:rPr lang="cs-CZ" sz="2800" dirty="0" smtClean="0">
                <a:solidFill>
                  <a:srgbClr val="00B0F0"/>
                </a:solidFill>
              </a:rPr>
              <a:t>. Urči </a:t>
            </a:r>
            <a:r>
              <a:rPr lang="cs-CZ" sz="2800" dirty="0" smtClean="0">
                <a:solidFill>
                  <a:srgbClr val="00B0F0"/>
                </a:solidFill>
              </a:rPr>
              <a:t>mluvnické kategorie u všech </a:t>
            </a:r>
            <a:r>
              <a:rPr lang="cs-CZ" sz="2800" dirty="0" smtClean="0">
                <a:solidFill>
                  <a:srgbClr val="00B0F0"/>
                </a:solidFill>
              </a:rPr>
              <a:t>sloves.</a:t>
            </a:r>
            <a:endParaRPr lang="cs-CZ" sz="2800" dirty="0" smtClean="0">
              <a:solidFill>
                <a:srgbClr val="00B0F0"/>
              </a:solidFill>
            </a:endParaRPr>
          </a:p>
        </p:txBody>
      </p:sp>
      <p:pic>
        <p:nvPicPr>
          <p:cNvPr id="13" name="Picture 9" descr="C:\Users\Kolářová\AppData\Local\Microsoft\Windows\Temporary Internet Files\Content.IE5\S7687CZ2\MC9003618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36822"/>
            <a:ext cx="1162202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942927" y="1628800"/>
            <a:ext cx="2198142" cy="2376264"/>
          </a:xfrm>
          <a:prstGeom prst="wedgeEllipseCallout">
            <a:avLst>
              <a:gd name="adj1" fmla="val -15029"/>
              <a:gd name="adj2" fmla="val 9244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Za každý správný úkol </a:t>
            </a:r>
          </a:p>
          <a:p>
            <a:pPr algn="ctr"/>
            <a:r>
              <a:rPr lang="cs-CZ" sz="2000" smtClean="0"/>
              <a:t>Ti nesu </a:t>
            </a:r>
          </a:p>
          <a:p>
            <a:pPr algn="ctr"/>
            <a:r>
              <a:rPr lang="cs-CZ" sz="2000" smtClean="0"/>
              <a:t>1 dáreček!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7299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Ilustrace: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501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130</TotalTime>
  <Words>272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1_Motiv systému Office</vt:lpstr>
      <vt:lpstr>Prezentace aplikace PowerPoint</vt:lpstr>
      <vt:lpstr>Anotace</vt:lpstr>
      <vt:lpstr>Obsah</vt:lpstr>
      <vt:lpstr>Vánoční trh rozzářil ulice města a rozsvícený stromeček lákal kolemjdoucí, aby pomysleli na své blízké a utráceli za dárky. </vt:lpstr>
      <vt:lpstr>Stavba slova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Vánoční trh rozzářil ulice města a rozsvícený stromeček lákal kolemjdoucí,aby pomysleli na své blízké a utráceli za dárky.</dc:title>
  <dc:creator>Kolářová</dc:creator>
  <cp:lastModifiedBy>Martin Králík</cp:lastModifiedBy>
  <cp:revision>17</cp:revision>
  <dcterms:created xsi:type="dcterms:W3CDTF">2011-11-26T11:09:31Z</dcterms:created>
  <dcterms:modified xsi:type="dcterms:W3CDTF">2012-03-11T14:49:06Z</dcterms:modified>
</cp:coreProperties>
</file>