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702"/>
    <a:srgbClr val="FF3305"/>
    <a:srgbClr val="CF3E00"/>
    <a:srgbClr val="236F7A"/>
    <a:srgbClr val="EEB42D"/>
    <a:srgbClr val="EED41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00" autoAdjust="0"/>
    <p:restoredTop sz="94600" autoAdjust="0"/>
  </p:normalViewPr>
  <p:slideViewPr>
    <p:cSldViewPr>
      <p:cViewPr varScale="1">
        <p:scale>
          <a:sx n="50" d="100"/>
          <a:sy n="50" d="100"/>
        </p:scale>
        <p:origin x="-1272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1143000"/>
            <a:ext cx="7162800" cy="1431925"/>
          </a:xfrm>
        </p:spPr>
        <p:txBody>
          <a:bodyPr/>
          <a:lstStyle>
            <a:lvl1pPr>
              <a:defRPr sz="4400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267200" y="2590800"/>
            <a:ext cx="4191000" cy="10668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6248400"/>
            <a:ext cx="43434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1D188405-F192-4082-B6AB-6ED019DE37E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B6727-919C-4F39-BC3B-F7A70E7919E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ECB3C1-3F13-4D2C-B464-ED2E3CF76A1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81000" y="1676400"/>
            <a:ext cx="41148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148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187126-0397-4E0B-8317-E0523B157D0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7201A-521F-463B-A302-0D12B6738CC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193B0A-FE88-4571-BE0A-646BF53A487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9417C0-AF46-4444-A4D5-B022E4A2E16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D57897-8309-4EAE-B6F6-A119C9B2825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2D4807-2F0B-4169-9D09-E216B5B9B61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95641D-9273-45F7-9FD1-58A6A0EF006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67500" y="258763"/>
            <a:ext cx="2095500" cy="5913437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81000" y="258763"/>
            <a:ext cx="6134100" cy="5913437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E40F31-ED7D-41AF-A396-E1FF47FA113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430AB2-A245-4A1E-BBD7-E43F7304AA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97C1A-5788-4F45-8207-590785DB0B31}" type="datetimeFigureOut">
              <a:rPr lang="cs-CZ"/>
              <a:pPr>
                <a:defRPr/>
              </a:pPr>
              <a:t>27.1.2013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D3E637-6103-42D6-8EC8-BDD039DCBF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D66A29-B4BC-4847-BDEE-369158B72D27}" type="datetimeFigureOut">
              <a:rPr lang="cs-CZ"/>
              <a:pPr>
                <a:defRPr/>
              </a:pPr>
              <a:t>27.1.2013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258763"/>
            <a:ext cx="8382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nadpisu předlohy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676400"/>
            <a:ext cx="83820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textu předlohy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819400" y="62484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343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67600" y="62484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1EB3B220-F519-4AA1-950F-01C072DC0920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tara.com/activities/quiz/online.asp?QName=invention&amp;QNum=2&amp;QAns=2" TargetMode="External"/><Relationship Id="rId2" Type="http://schemas.openxmlformats.org/officeDocument/2006/relationships/hyperlink" Target="http://www.pitara.com/activities/quiz/online.asp?QName=invention&amp;QNum=2&amp;QAns=1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pitara.com/activities/quiz/online.asp?QName=invention&amp;QNum=2&amp;QAns=4" TargetMode="External"/><Relationship Id="rId4" Type="http://schemas.openxmlformats.org/officeDocument/2006/relationships/hyperlink" Target="http://www.pitara.com/activities/quiz/online.asp?QName=invention&amp;QNum=2&amp;QAns=3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tara.com/activities/quiz/online.asp?QName=invention&amp;QNum=4&amp;QAns=2" TargetMode="External"/><Relationship Id="rId2" Type="http://schemas.openxmlformats.org/officeDocument/2006/relationships/hyperlink" Target="http://www.pitara.com/activities/quiz/online.asp?QName=invention&amp;QNum=4&amp;QAns=1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pitara.com/activities/quiz/online.asp?QName=invention&amp;QNum=4&amp;QAns=4" TargetMode="External"/><Relationship Id="rId4" Type="http://schemas.openxmlformats.org/officeDocument/2006/relationships/hyperlink" Target="http://www.pitara.com/activities/quiz/online.asp?QName=invention&amp;QNum=4&amp;QAns=3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tara.com/activities/quiz/online.asp?QName=invention&amp;QNum=5&amp;QAns=2" TargetMode="External"/><Relationship Id="rId2" Type="http://schemas.openxmlformats.org/officeDocument/2006/relationships/hyperlink" Target="http://www.pitara.com/activities/quiz/online.asp?QName=invention&amp;QNum=5&amp;QAns=1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pitara.com/activities/quiz/online.asp?QName=invention&amp;QNum=5&amp;QAns=4" TargetMode="External"/><Relationship Id="rId4" Type="http://schemas.openxmlformats.org/officeDocument/2006/relationships/hyperlink" Target="http://www.pitara.com/activities/quiz/online.asp?QName=invention&amp;QNum=5&amp;QAns=3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tara.com/activities/quiz/online.asp?QName=invention&amp;QNum=6&amp;QAns=2" TargetMode="External"/><Relationship Id="rId2" Type="http://schemas.openxmlformats.org/officeDocument/2006/relationships/hyperlink" Target="http://www.pitara.com/activities/quiz/online.asp?QName=invention&amp;QNum=6&amp;QAns=1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pitara.com/activities/quiz/online.asp?QName=invention&amp;QNum=6&amp;QAns=4" TargetMode="External"/><Relationship Id="rId4" Type="http://schemas.openxmlformats.org/officeDocument/2006/relationships/hyperlink" Target="http://www.pitara.com/activities/quiz/online.asp?QName=invention&amp;QNum=6&amp;QAns=3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tara.com/activities/quiz/online.asp?QName=invention&amp;QNum=10&amp;QAns=2" TargetMode="External"/><Relationship Id="rId2" Type="http://schemas.openxmlformats.org/officeDocument/2006/relationships/hyperlink" Target="http://www.pitara.com/activities/quiz/online.asp?QName=invention&amp;QNum=10&amp;QAns=1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pitara.com/activities/quiz/online.asp?QName=invention&amp;QNum=10&amp;QAns=4" TargetMode="External"/><Relationship Id="rId4" Type="http://schemas.openxmlformats.org/officeDocument/2006/relationships/hyperlink" Target="http://www.pitara.com/activities/quiz/online.asp?QName=invention&amp;QNum=10&amp;QAns=3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389731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Inventions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and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discoveries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quiz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Bc. Tamara Divišová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knowledge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quiz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–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discoveries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and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inventions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Elementary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28.12.2012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Inventions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discoveries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ancient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quiz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u PC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5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  <a:cs typeface="Arial" charset="0"/>
              </a:rPr>
              <a:t>DIGITÁLNÍ UČEBNÍ MATERIÁL</a:t>
            </a:r>
          </a:p>
        </p:txBody>
      </p:sp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Early</a:t>
            </a:r>
            <a:r>
              <a:rPr lang="cs-CZ" dirty="0" smtClean="0"/>
              <a:t> </a:t>
            </a:r>
            <a:r>
              <a:rPr lang="cs-CZ" dirty="0" err="1" smtClean="0"/>
              <a:t>inventions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discoveries</a:t>
            </a:r>
            <a:r>
              <a:rPr lang="cs-CZ" dirty="0" smtClean="0"/>
              <a:t> </a:t>
            </a:r>
            <a:r>
              <a:rPr lang="cs-CZ" dirty="0" err="1" smtClean="0"/>
              <a:t>quiz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11760" y="2590800"/>
            <a:ext cx="6046440" cy="1066800"/>
          </a:xfrm>
        </p:spPr>
        <p:txBody>
          <a:bodyPr/>
          <a:lstStyle/>
          <a:p>
            <a:r>
              <a:rPr lang="cs-CZ" dirty="0" smtClean="0"/>
              <a:t>Are these </a:t>
            </a:r>
            <a:r>
              <a:rPr lang="cs-CZ" dirty="0" err="1" smtClean="0"/>
              <a:t>invetions</a:t>
            </a:r>
            <a:r>
              <a:rPr lang="cs-CZ" dirty="0" smtClean="0"/>
              <a:t> a </a:t>
            </a:r>
            <a:r>
              <a:rPr lang="cs-CZ" dirty="0" err="1" smtClean="0"/>
              <a:t>secret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any</a:t>
            </a:r>
            <a:r>
              <a:rPr lang="cs-CZ" dirty="0" smtClean="0"/>
              <a:t> </a:t>
            </a:r>
            <a:r>
              <a:rPr lang="cs-CZ" dirty="0" err="1" smtClean="0"/>
              <a:t>knowledge</a:t>
            </a:r>
            <a:r>
              <a:rPr lang="cs-CZ" dirty="0" smtClean="0"/>
              <a:t>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052736"/>
            <a:ext cx="8382000" cy="1311275"/>
          </a:xfrm>
        </p:spPr>
        <p:txBody>
          <a:bodyPr/>
          <a:lstStyle/>
          <a:p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In 765 AD,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which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country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printed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the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first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pictoral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books</a:t>
            </a:r>
            <a:r>
              <a:rPr lang="cs-CZ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501008"/>
            <a:ext cx="8382000" cy="2743200"/>
          </a:xfrm>
        </p:spPr>
        <p:txBody>
          <a:bodyPr/>
          <a:lstStyle/>
          <a:p>
            <a:r>
              <a:rPr lang="cs-CZ" u="sng" dirty="0" err="1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United</a:t>
            </a:r>
            <a:r>
              <a:rPr lang="cs-CZ" u="sng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 </a:t>
            </a:r>
            <a:r>
              <a:rPr lang="cs-CZ" u="sng" dirty="0" err="1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States</a:t>
            </a:r>
            <a:endParaRPr lang="cs-CZ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u="sng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Japan</a:t>
            </a:r>
            <a:r>
              <a:rPr lang="cs-CZ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r>
              <a:rPr lang="cs-CZ" u="sng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India</a:t>
            </a:r>
            <a:endParaRPr lang="cs-CZ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u="sng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China</a:t>
            </a:r>
            <a:endParaRPr lang="cs-CZ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628800"/>
            <a:ext cx="8382000" cy="1311275"/>
          </a:xfrm>
        </p:spPr>
        <p:txBody>
          <a:bodyPr/>
          <a:lstStyle/>
          <a:p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The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earliest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known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windmills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were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built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in 600 AD. To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which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country do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we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attribute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this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invention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to?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1000" y="3861048"/>
            <a:ext cx="8382000" cy="2311152"/>
          </a:xfrm>
        </p:spPr>
        <p:txBody>
          <a:bodyPr/>
          <a:lstStyle/>
          <a:p>
            <a:r>
              <a:rPr lang="cs-CZ" u="sng" dirty="0" err="1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Mexico</a:t>
            </a:r>
            <a:endParaRPr lang="cs-CZ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u="sng" dirty="0" err="1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Canada</a:t>
            </a:r>
            <a:endParaRPr lang="cs-CZ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u="sng" dirty="0" err="1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Iraq</a:t>
            </a:r>
            <a:endParaRPr lang="cs-CZ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u="sng" dirty="0" err="1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Iran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628800"/>
            <a:ext cx="8382000" cy="1311275"/>
          </a:xfrm>
        </p:spPr>
        <p:txBody>
          <a:bodyPr/>
          <a:lstStyle/>
          <a:p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In 3500 BC,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writing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was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invented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by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Sumerians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in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Mesopotamia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.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But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who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invented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the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first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paper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in 150 AD?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1000" y="3933056"/>
            <a:ext cx="8382000" cy="2239144"/>
          </a:xfrm>
        </p:spPr>
        <p:txBody>
          <a:bodyPr/>
          <a:lstStyle/>
          <a:p>
            <a:r>
              <a:rPr lang="cs-CZ" u="sng" dirty="0" err="1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Indians</a:t>
            </a:r>
            <a:endParaRPr lang="cs-CZ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u="sng" dirty="0" err="1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Chinese</a:t>
            </a:r>
            <a:endParaRPr lang="cs-CZ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u="sng" dirty="0" err="1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Spanish</a:t>
            </a:r>
            <a:endParaRPr lang="cs-CZ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u="sng" dirty="0" err="1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Koreans</a:t>
            </a:r>
            <a:endParaRPr lang="cs-CZ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628800"/>
            <a:ext cx="8382000" cy="1311275"/>
          </a:xfrm>
        </p:spPr>
        <p:txBody>
          <a:bodyPr/>
          <a:lstStyle/>
          <a:p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In 650 BC,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who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discovered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the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Strait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of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Gibraltar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between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Europe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and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Northwest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Africa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?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1000" y="3933056"/>
            <a:ext cx="8382000" cy="2239144"/>
          </a:xfrm>
        </p:spPr>
        <p:txBody>
          <a:bodyPr/>
          <a:lstStyle/>
          <a:p>
            <a:r>
              <a:rPr lang="cs-CZ" u="sng" dirty="0" err="1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Sumerians</a:t>
            </a:r>
            <a:endParaRPr lang="cs-CZ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u="sng" dirty="0" err="1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Egyptians</a:t>
            </a:r>
            <a:endParaRPr lang="cs-CZ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u="sng" dirty="0" err="1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Greeks</a:t>
            </a:r>
            <a:r>
              <a:rPr lang="cs-CZ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r>
              <a:rPr lang="cs-CZ" u="sng" dirty="0" err="1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Romans</a:t>
            </a:r>
            <a:endParaRPr lang="cs-CZ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628800"/>
            <a:ext cx="8382000" cy="1311275"/>
          </a:xfrm>
        </p:spPr>
        <p:txBody>
          <a:bodyPr/>
          <a:lstStyle/>
          <a:p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Sails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were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first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used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on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boats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in 4000 BC. On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which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river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did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these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boats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first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sail</a:t>
            </a:r>
            <a:r>
              <a:rPr lang="cs-CZ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?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1000" y="3933056"/>
            <a:ext cx="8382000" cy="2239144"/>
          </a:xfrm>
        </p:spPr>
        <p:txBody>
          <a:bodyPr/>
          <a:lstStyle/>
          <a:p>
            <a:r>
              <a:rPr lang="cs-CZ" u="sng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Nile, Egypt</a:t>
            </a:r>
            <a:r>
              <a:rPr lang="cs-CZ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r>
              <a:rPr lang="cs-CZ" u="sng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Amazon, </a:t>
            </a:r>
            <a:r>
              <a:rPr lang="cs-CZ" u="sng" dirty="0" err="1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Brazil</a:t>
            </a:r>
            <a:endParaRPr lang="cs-CZ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u="sng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Indus, </a:t>
            </a:r>
            <a:r>
              <a:rPr lang="cs-CZ" u="sng" dirty="0" err="1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Pakistan</a:t>
            </a:r>
            <a:endParaRPr lang="cs-CZ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u="sng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Mississippi, USA</a:t>
            </a:r>
            <a:endParaRPr lang="cs-CZ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ANSWERS: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765 AD,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which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country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printed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first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pictoral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books</a:t>
            </a:r>
            <a:r>
              <a:rPr lang="cs-CZ" sz="24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 Japan</a:t>
            </a:r>
          </a:p>
          <a:p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earliest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known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windmills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were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built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 600 AD. To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which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country do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attribute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this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invention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to</a:t>
            </a:r>
            <a:r>
              <a:rPr lang="cs-CZ" sz="24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 </a:t>
            </a:r>
            <a:r>
              <a:rPr lang="cs-CZ" sz="2400" b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Iran</a:t>
            </a:r>
            <a:endParaRPr lang="cs-CZ" sz="24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sz="2400" b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But</a:t>
            </a:r>
            <a:r>
              <a:rPr lang="cs-CZ" sz="24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who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invented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first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paper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 150 AD</a:t>
            </a:r>
            <a:r>
              <a:rPr lang="cs-CZ" sz="24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 </a:t>
            </a:r>
            <a:r>
              <a:rPr lang="cs-CZ" sz="2400" b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Chinese</a:t>
            </a:r>
            <a:endParaRPr lang="cs-CZ" sz="24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650 BC,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who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discovered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Strait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Gibraltar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between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Europe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Northwest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Africa</a:t>
            </a:r>
            <a:r>
              <a:rPr lang="cs-CZ" sz="24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 </a:t>
            </a:r>
            <a:r>
              <a:rPr lang="cs-CZ" sz="2400" b="1" dirty="0" err="1" smtClean="0"/>
              <a:t>Greeks</a:t>
            </a:r>
            <a:endParaRPr lang="cs-CZ" sz="2400" b="1" dirty="0" smtClean="0"/>
          </a:p>
          <a:p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Sails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were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first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used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on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boats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 4000 BC. On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which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river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did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these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boats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first</a:t>
            </a:r>
            <a:r>
              <a:rPr lang="cs-CZ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sail</a:t>
            </a:r>
            <a:r>
              <a:rPr lang="cs-CZ" sz="24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 Nile, Egypt</a:t>
            </a:r>
            <a:endParaRPr lang="cs-CZ" sz="24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cs-CZ" sz="24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cs-CZ" sz="24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cs-CZ" sz="24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6" name="Rectangle 3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graphicFrame>
        <p:nvGraphicFramePr>
          <p:cNvPr id="22573" name="Group 45"/>
          <p:cNvGraphicFramePr>
            <a:graphicFrameLocks noGrp="1"/>
          </p:cNvGraphicFramePr>
          <p:nvPr>
            <p:ph idx="1"/>
          </p:nvPr>
        </p:nvGraphicFramePr>
        <p:xfrm>
          <a:off x="457200" y="1981200"/>
          <a:ext cx="8229600" cy="387985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514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Před započetím práce prosím připravte přehled slovní zásoby, pokud není studentům dostatečně známá.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Každou otázku můžete doplnit dalšími otázkami a ujistit se tak o dostatečném porozumění slovní zásobě i větám.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Kvíz je určen i k mezipředmětové výuce, je možné jej použít i při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CLILové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formě vyučování.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Sady MS Office</a:t>
            </a:r>
          </a:p>
          <a:p>
            <a:r>
              <a:rPr lang="cs-CZ" dirty="0" smtClean="0"/>
              <a:t>archiv autora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pic>
        <p:nvPicPr>
          <p:cNvPr id="6148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 návrhu s motivem elektrických obvodů">
  <a:themeElements>
    <a:clrScheme name="Motiv sady Office 10">
      <a:dk1>
        <a:srgbClr val="F37F5B"/>
      </a:dk1>
      <a:lt1>
        <a:srgbClr val="D7B47B"/>
      </a:lt1>
      <a:dk2>
        <a:srgbClr val="EEB6A0"/>
      </a:dk2>
      <a:lt2>
        <a:srgbClr val="2D2015"/>
      </a:lt2>
      <a:accent1>
        <a:srgbClr val="FBDAC5"/>
      </a:accent1>
      <a:accent2>
        <a:srgbClr val="8F5F2F"/>
      </a:accent2>
      <a:accent3>
        <a:srgbClr val="E8D6BF"/>
      </a:accent3>
      <a:accent4>
        <a:srgbClr val="D06C4C"/>
      </a:accent4>
      <a:accent5>
        <a:srgbClr val="FDEADF"/>
      </a:accent5>
      <a:accent6>
        <a:srgbClr val="81552A"/>
      </a:accent6>
      <a:hlink>
        <a:srgbClr val="E24A06"/>
      </a:hlink>
      <a:folHlink>
        <a:srgbClr val="B38B79"/>
      </a:folHlink>
    </a:clrScheme>
    <a:fontScheme name="Motiv sady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tiv sady Office 1">
        <a:dk1>
          <a:srgbClr val="FED1B2"/>
        </a:dk1>
        <a:lt1>
          <a:srgbClr val="FFE2D3"/>
        </a:lt1>
        <a:dk2>
          <a:srgbClr val="FFBD99"/>
        </a:dk2>
        <a:lt2>
          <a:srgbClr val="808080"/>
        </a:lt2>
        <a:accent1>
          <a:srgbClr val="C76F57"/>
        </a:accent1>
        <a:accent2>
          <a:srgbClr val="FF9966"/>
        </a:accent2>
        <a:accent3>
          <a:srgbClr val="FFEEE6"/>
        </a:accent3>
        <a:accent4>
          <a:srgbClr val="D9B297"/>
        </a:accent4>
        <a:accent5>
          <a:srgbClr val="E0BBB4"/>
        </a:accent5>
        <a:accent6>
          <a:srgbClr val="E78A5C"/>
        </a:accent6>
        <a:hlink>
          <a:srgbClr val="663300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FFB199"/>
        </a:dk1>
        <a:lt1>
          <a:srgbClr val="FFEFDF"/>
        </a:lt1>
        <a:dk2>
          <a:srgbClr val="FFCC99"/>
        </a:dk2>
        <a:lt2>
          <a:srgbClr val="969696"/>
        </a:lt2>
        <a:accent1>
          <a:srgbClr val="C9672B"/>
        </a:accent1>
        <a:accent2>
          <a:srgbClr val="FF9966"/>
        </a:accent2>
        <a:accent3>
          <a:srgbClr val="FFF6EC"/>
        </a:accent3>
        <a:accent4>
          <a:srgbClr val="DA9782"/>
        </a:accent4>
        <a:accent5>
          <a:srgbClr val="E1B8AC"/>
        </a:accent5>
        <a:accent6>
          <a:srgbClr val="E78A5C"/>
        </a:accent6>
        <a:hlink>
          <a:srgbClr val="FFCC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C0816A"/>
        </a:dk1>
        <a:lt1>
          <a:srgbClr val="FFECCD"/>
        </a:lt1>
        <a:dk2>
          <a:srgbClr val="FFA979"/>
        </a:dk2>
        <a:lt2>
          <a:srgbClr val="808080"/>
        </a:lt2>
        <a:accent1>
          <a:srgbClr val="FFCC99"/>
        </a:accent1>
        <a:accent2>
          <a:srgbClr val="990000"/>
        </a:accent2>
        <a:accent3>
          <a:srgbClr val="FFF4E3"/>
        </a:accent3>
        <a:accent4>
          <a:srgbClr val="A46D59"/>
        </a:accent4>
        <a:accent5>
          <a:srgbClr val="FFE2CA"/>
        </a:accent5>
        <a:accent6>
          <a:srgbClr val="8A0000"/>
        </a:accent6>
        <a:hlink>
          <a:srgbClr val="CC33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E28658"/>
        </a:dk1>
        <a:lt1>
          <a:srgbClr val="FFFFD9"/>
        </a:lt1>
        <a:dk2>
          <a:srgbClr val="FEBE9A"/>
        </a:dk2>
        <a:lt2>
          <a:srgbClr val="777777"/>
        </a:lt2>
        <a:accent1>
          <a:srgbClr val="FFFFF7"/>
        </a:accent1>
        <a:accent2>
          <a:srgbClr val="969696"/>
        </a:accent2>
        <a:accent3>
          <a:srgbClr val="FFFFE9"/>
        </a:accent3>
        <a:accent4>
          <a:srgbClr val="C1724A"/>
        </a:accent4>
        <a:accent5>
          <a:srgbClr val="FFFFFA"/>
        </a:accent5>
        <a:accent6>
          <a:srgbClr val="878787"/>
        </a:accent6>
        <a:hlink>
          <a:srgbClr val="FF5050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333333"/>
        </a:dk1>
        <a:lt1>
          <a:srgbClr val="FFFFFF"/>
        </a:lt1>
        <a:dk2>
          <a:srgbClr val="F8F8F8"/>
        </a:dk2>
        <a:lt2>
          <a:srgbClr val="EAEAEA"/>
        </a:lt2>
        <a:accent1>
          <a:srgbClr val="C0C0C0"/>
        </a:accent1>
        <a:accent2>
          <a:srgbClr val="808080"/>
        </a:accent2>
        <a:accent3>
          <a:srgbClr val="FBFBFB"/>
        </a:accent3>
        <a:accent4>
          <a:srgbClr val="DADADA"/>
        </a:accent4>
        <a:accent5>
          <a:srgbClr val="DCDCDC"/>
        </a:accent5>
        <a:accent6>
          <a:srgbClr val="737373"/>
        </a:accent6>
        <a:hlink>
          <a:srgbClr val="4D4D4D"/>
        </a:hlink>
        <a:folHlink>
          <a:srgbClr val="F8F8F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5A58"/>
        </a:dk1>
        <a:lt1>
          <a:srgbClr val="FFEDDB"/>
        </a:lt1>
        <a:dk2>
          <a:srgbClr val="D7DCC8"/>
        </a:dk2>
        <a:lt2>
          <a:srgbClr val="FFB699"/>
        </a:lt2>
        <a:accent1>
          <a:srgbClr val="E8602A"/>
        </a:accent1>
        <a:accent2>
          <a:srgbClr val="B08962"/>
        </a:accent2>
        <a:accent3>
          <a:srgbClr val="E8EBE0"/>
        </a:accent3>
        <a:accent4>
          <a:srgbClr val="DACABB"/>
        </a:accent4>
        <a:accent5>
          <a:srgbClr val="F2B6AC"/>
        </a:accent5>
        <a:accent6>
          <a:srgbClr val="9F7C58"/>
        </a:accent6>
        <a:hlink>
          <a:srgbClr val="8000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3366"/>
        </a:dk1>
        <a:lt1>
          <a:srgbClr val="FFDAD3"/>
        </a:lt1>
        <a:dk2>
          <a:srgbClr val="99CCFF"/>
        </a:dk2>
        <a:lt2>
          <a:srgbClr val="FBA993"/>
        </a:lt2>
        <a:accent1>
          <a:srgbClr val="990000"/>
        </a:accent1>
        <a:accent2>
          <a:srgbClr val="B05800"/>
        </a:accent2>
        <a:accent3>
          <a:srgbClr val="CAE2FF"/>
        </a:accent3>
        <a:accent4>
          <a:srgbClr val="DABAB4"/>
        </a:accent4>
        <a:accent5>
          <a:srgbClr val="CAAAAA"/>
        </a:accent5>
        <a:accent6>
          <a:srgbClr val="9F4F00"/>
        </a:accent6>
        <a:hlink>
          <a:srgbClr val="FF9966"/>
        </a:hlink>
        <a:folHlink>
          <a:srgbClr val="FFD9C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8">
        <a:dk1>
          <a:srgbClr val="336699"/>
        </a:dk1>
        <a:lt1>
          <a:srgbClr val="FFE0C1"/>
        </a:lt1>
        <a:dk2>
          <a:srgbClr val="C0C0C0"/>
        </a:dk2>
        <a:lt2>
          <a:srgbClr val="F2CFBC"/>
        </a:lt2>
        <a:accent1>
          <a:srgbClr val="CA4820"/>
        </a:accent1>
        <a:accent2>
          <a:srgbClr val="777777"/>
        </a:accent2>
        <a:accent3>
          <a:srgbClr val="DCDCDC"/>
        </a:accent3>
        <a:accent4>
          <a:srgbClr val="DABFA4"/>
        </a:accent4>
        <a:accent5>
          <a:srgbClr val="E1B1AB"/>
        </a:accent5>
        <a:accent6>
          <a:srgbClr val="6B6B6B"/>
        </a:accent6>
        <a:hlink>
          <a:srgbClr val="660033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9">
        <a:dk1>
          <a:srgbClr val="777777"/>
        </a:dk1>
        <a:lt1>
          <a:srgbClr val="EAEAEA"/>
        </a:lt1>
        <a:dk2>
          <a:srgbClr val="949787"/>
        </a:dk2>
        <a:lt2>
          <a:srgbClr val="EDC5AF"/>
        </a:lt2>
        <a:accent1>
          <a:srgbClr val="C27552"/>
        </a:accent1>
        <a:accent2>
          <a:srgbClr val="990000"/>
        </a:accent2>
        <a:accent3>
          <a:srgbClr val="C8C9C3"/>
        </a:accent3>
        <a:accent4>
          <a:srgbClr val="C8C8C8"/>
        </a:accent4>
        <a:accent5>
          <a:srgbClr val="DDBDB3"/>
        </a:accent5>
        <a:accent6>
          <a:srgbClr val="8A0000"/>
        </a:accent6>
        <a:hlink>
          <a:srgbClr val="FFA867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10">
        <a:dk1>
          <a:srgbClr val="F37F5B"/>
        </a:dk1>
        <a:lt1>
          <a:srgbClr val="D7B47B"/>
        </a:lt1>
        <a:dk2>
          <a:srgbClr val="EEB6A0"/>
        </a:dk2>
        <a:lt2>
          <a:srgbClr val="2D2015"/>
        </a:lt2>
        <a:accent1>
          <a:srgbClr val="FBDAC5"/>
        </a:accent1>
        <a:accent2>
          <a:srgbClr val="8F5F2F"/>
        </a:accent2>
        <a:accent3>
          <a:srgbClr val="E8D6BF"/>
        </a:accent3>
        <a:accent4>
          <a:srgbClr val="D06C4C"/>
        </a:accent4>
        <a:accent5>
          <a:srgbClr val="FDEADF"/>
        </a:accent5>
        <a:accent6>
          <a:srgbClr val="81552A"/>
        </a:accent6>
        <a:hlink>
          <a:srgbClr val="E24A06"/>
        </a:hlink>
        <a:folHlink>
          <a:srgbClr val="B38B7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11">
        <a:dk1>
          <a:srgbClr val="5C1F00"/>
        </a:dk1>
        <a:lt1>
          <a:srgbClr val="FFDFB9"/>
        </a:lt1>
        <a:dk2>
          <a:srgbClr val="D80000"/>
        </a:dk2>
        <a:lt2>
          <a:srgbClr val="F5A27D"/>
        </a:lt2>
        <a:accent1>
          <a:srgbClr val="CC3300"/>
        </a:accent1>
        <a:accent2>
          <a:srgbClr val="BE7960"/>
        </a:accent2>
        <a:accent3>
          <a:srgbClr val="E9AAAA"/>
        </a:accent3>
        <a:accent4>
          <a:srgbClr val="DABE9E"/>
        </a:accent4>
        <a:accent5>
          <a:srgbClr val="E2ADAA"/>
        </a:accent5>
        <a:accent6>
          <a:srgbClr val="AC6D56"/>
        </a:accent6>
        <a:hlink>
          <a:srgbClr val="FFD5A7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12">
        <a:dk1>
          <a:srgbClr val="3E3E5C"/>
        </a:dk1>
        <a:lt1>
          <a:srgbClr val="FFCDA7"/>
        </a:lt1>
        <a:dk2>
          <a:srgbClr val="F6C282"/>
        </a:dk2>
        <a:lt2>
          <a:srgbClr val="FFCCAF"/>
        </a:lt2>
        <a:accent1>
          <a:srgbClr val="DD7555"/>
        </a:accent1>
        <a:accent2>
          <a:srgbClr val="FE6E02"/>
        </a:accent2>
        <a:accent3>
          <a:srgbClr val="FADDC1"/>
        </a:accent3>
        <a:accent4>
          <a:srgbClr val="DAAF8E"/>
        </a:accent4>
        <a:accent5>
          <a:srgbClr val="EBBDB4"/>
        </a:accent5>
        <a:accent6>
          <a:srgbClr val="E66302"/>
        </a:accent6>
        <a:hlink>
          <a:srgbClr val="F4C9AE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návrhu s motivem elektrických obvodů</Template>
  <TotalTime>29</TotalTime>
  <Words>369</Words>
  <Application>Microsoft Office PowerPoint</Application>
  <PresentationFormat>Předvádění na obrazovce (4:3)</PresentationFormat>
  <Paragraphs>63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Šablona návrhu s motivem elektrických obvodů</vt:lpstr>
      <vt:lpstr>Snímek 1</vt:lpstr>
      <vt:lpstr>Early inventions and discoveries quiz</vt:lpstr>
      <vt:lpstr>In 765 AD, which country printed the first pictoral books?</vt:lpstr>
      <vt:lpstr>The earliest known windmills were built in 600 AD. To which country do we attribute this invention to? </vt:lpstr>
      <vt:lpstr>In 3500 BC, writing was invented by Sumerians in Mesopotamia. But who invented the first paper in 150 AD? </vt:lpstr>
      <vt:lpstr>In 650 BC, who discovered the Strait of Gibraltar between Europe and Northwest Africa? </vt:lpstr>
      <vt:lpstr>Sails were first used on boats in 4000 BC. On which river did these boats first sail? </vt:lpstr>
      <vt:lpstr>ANSWERS:</vt:lpstr>
      <vt:lpstr>Snímek 9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Early inventions and discoveries quiz</dc:title>
  <dc:creator>Tamara</dc:creator>
  <cp:lastModifiedBy>Tamara</cp:lastModifiedBy>
  <cp:revision>3</cp:revision>
  <dcterms:created xsi:type="dcterms:W3CDTF">2013-01-27T15:30:30Z</dcterms:created>
  <dcterms:modified xsi:type="dcterms:W3CDTF">2013-01-27T22:54:10Z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TC010721321029</vt:lpwstr>
  </property>
</Properties>
</file>