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62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5" r:id="rId12"/>
    <p:sldId id="307" r:id="rId13"/>
    <p:sldId id="304" r:id="rId14"/>
    <p:sldId id="30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348" y="17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843207-C261-4C3D-BF02-9871DDD276CE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A42CA4-40B3-4086-9F47-CC9753CCB7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816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Ukázka 1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A27C810-3796-429F-ABCB-13954989E8A5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Ukázka 2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018847D-C187-4703-B92B-A5FEAF6A3243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Ukázka 3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2FE4E7F-4B2C-44B3-B1C0-2002D8FE2DE4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Ukázka 4</a:t>
            </a:r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3EAC29D-8B4D-47BB-A48B-18FFAB195663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Ukázka 5</a:t>
            </a: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8719C12-51E3-41E8-BD27-6190C55C388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4944" y="-10"/>
              <a:ext cx="816" cy="3985"/>
              <a:chOff x="4944" y="-10"/>
              <a:chExt cx="816" cy="3985"/>
            </a:xfrm>
          </p:grpSpPr>
          <p:grpSp>
            <p:nvGrpSpPr>
              <p:cNvPr id="4" name="Group 7"/>
              <p:cNvGrpSpPr>
                <a:grpSpLocks/>
              </p:cNvGrpSpPr>
              <p:nvPr userDrawn="1"/>
            </p:nvGrpSpPr>
            <p:grpSpPr bwMode="auto">
              <a:xfrm>
                <a:off x="5280" y="-10"/>
                <a:ext cx="480" cy="1441"/>
                <a:chOff x="5280" y="-10"/>
                <a:chExt cx="480" cy="1441"/>
              </a:xfrm>
            </p:grpSpPr>
            <p:grpSp>
              <p:nvGrpSpPr>
                <p:cNvPr id="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6" y="-11"/>
                  <a:ext cx="174" cy="176"/>
                  <a:chOff x="1764" y="323"/>
                  <a:chExt cx="1691" cy="2560"/>
                </a:xfrm>
              </p:grpSpPr>
              <p:grpSp>
                <p:nvGrpSpPr>
                  <p:cNvPr id="20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764" y="323"/>
                    <a:ext cx="1691" cy="2560"/>
                    <a:chOff x="1764" y="323"/>
                    <a:chExt cx="1691" cy="2560"/>
                  </a:xfrm>
                </p:grpSpPr>
                <p:sp>
                  <p:nvSpPr>
                    <p:cNvPr id="57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435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/>
                      </a:pPr>
                      <a:endParaRPr lang="cs-CZ">
                        <a:solidFill>
                          <a:srgbClr val="2F1311"/>
                        </a:solidFill>
                      </a:endParaRPr>
                    </a:p>
                  </p:txBody>
                </p:sp>
                <p:sp>
                  <p:nvSpPr>
                    <p:cNvPr id="58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978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/>
                      </a:pPr>
                      <a:endParaRPr lang="cs-CZ">
                        <a:solidFill>
                          <a:srgbClr val="2F1311"/>
                        </a:solidFill>
                      </a:endParaRPr>
                    </a:p>
                  </p:txBody>
                </p:sp>
              </p:grpSp>
              <p:sp>
                <p:nvSpPr>
                  <p:cNvPr id="51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52" name="Freeform 13"/>
                  <p:cNvSpPr>
                    <a:spLocks/>
                  </p:cNvSpPr>
                  <p:nvPr/>
                </p:nvSpPr>
                <p:spPr bwMode="auto">
                  <a:xfrm>
                    <a:off x="2920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53" name="Freeform 14"/>
                  <p:cNvSpPr>
                    <a:spLocks/>
                  </p:cNvSpPr>
                  <p:nvPr/>
                </p:nvSpPr>
                <p:spPr bwMode="auto">
                  <a:xfrm>
                    <a:off x="2989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54" name="Freeform 15"/>
                  <p:cNvSpPr>
                    <a:spLocks/>
                  </p:cNvSpPr>
                  <p:nvPr/>
                </p:nvSpPr>
                <p:spPr bwMode="auto">
                  <a:xfrm>
                    <a:off x="2736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55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56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</p:grpSp>
            <p:pic>
              <p:nvPicPr>
                <p:cNvPr id="42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3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4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5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6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7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8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9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21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2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4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5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6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7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8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9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1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2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3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4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5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6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7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8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9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0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9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0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1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2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3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4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5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6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7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sp>
          <p:nvSpPr>
            <p:cNvPr id="18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19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</p:grpSp>
      <p:sp>
        <p:nvSpPr>
          <p:cNvPr id="25657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658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9" name="Rectangle 5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0" name="Rectangle 6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1" name="Rectangle 6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71183-8506-474C-9A10-560A358675EF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BFD906-6C8E-406C-8A30-1E808DDAF00F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1E542D-E74D-4128-A70E-F1DB1472FAF1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2D7663-AC70-4352-83FD-4CE306C092F6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8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9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140A9-EACE-4090-9223-087243D606C8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4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5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651637-1D65-440A-86FF-156B3DCCF35A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3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4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F7C8D-0EC8-484B-B0F9-130FD9F73374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A333E-B545-4600-9AF7-13B53D6DB3A0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6E8455-213F-4FF8-9582-FDC8C052C9BB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ED866-161E-41E7-9D46-46CA705A9018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0689C3-0B3D-41FD-94E9-448EE0A30EA1}" type="slidenum">
              <a:rPr lang="cs-CZ">
                <a:solidFill>
                  <a:srgbClr val="2F1311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4A0B3-A452-47F0-B563-4CE66103D6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0AC77-3850-43A2-B8EA-5C4F6F15A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sp>
          <p:nvSpPr>
            <p:cNvPr id="24580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sp>
          <p:nvSpPr>
            <p:cNvPr id="24581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4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5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6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24586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434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/>
                      </a:pPr>
                      <a:endParaRPr lang="cs-CZ">
                        <a:solidFill>
                          <a:srgbClr val="2F1311"/>
                        </a:solidFill>
                      </a:endParaRPr>
                    </a:p>
                  </p:txBody>
                </p:sp>
                <p:sp>
                  <p:nvSpPr>
                    <p:cNvPr id="24587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978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/>
                      </a:pPr>
                      <a:endParaRPr lang="cs-CZ">
                        <a:solidFill>
                          <a:srgbClr val="2F1311"/>
                        </a:solidFill>
                      </a:endParaRPr>
                    </a:p>
                  </p:txBody>
                </p:sp>
              </p:grpSp>
              <p:sp>
                <p:nvSpPr>
                  <p:cNvPr id="2458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24589" name="Freeform 13"/>
                  <p:cNvSpPr>
                    <a:spLocks/>
                  </p:cNvSpPr>
                  <p:nvPr/>
                </p:nvSpPr>
                <p:spPr bwMode="auto">
                  <a:xfrm>
                    <a:off x="2920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24590" name="Freeform 14"/>
                  <p:cNvSpPr>
                    <a:spLocks/>
                  </p:cNvSpPr>
                  <p:nvPr/>
                </p:nvSpPr>
                <p:spPr bwMode="auto">
                  <a:xfrm>
                    <a:off x="2988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24591" name="Freeform 15"/>
                  <p:cNvSpPr>
                    <a:spLocks/>
                  </p:cNvSpPr>
                  <p:nvPr/>
                </p:nvSpPr>
                <p:spPr bwMode="auto">
                  <a:xfrm>
                    <a:off x="2736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24592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  <p:sp>
                <p:nvSpPr>
                  <p:cNvPr id="2459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cs-CZ">
                      <a:solidFill>
                        <a:srgbClr val="2F1311"/>
                      </a:solidFill>
                    </a:endParaRPr>
                  </a:p>
                </p:txBody>
              </p:sp>
            </p:grpSp>
            <p:pic>
              <p:nvPicPr>
                <p:cNvPr id="1069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0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1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2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3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4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5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6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7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049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0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1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2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3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4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5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6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7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8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9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0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1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2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3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4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5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6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7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24622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23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24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25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26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27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28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29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30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  <p:sp>
          <p:nvSpPr>
            <p:cNvPr id="24631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2F1311"/>
                </a:solidFill>
              </a:endParaRPr>
            </a:p>
          </p:txBody>
        </p:sp>
        <p:sp>
          <p:nvSpPr>
            <p:cNvPr id="24632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>
                <a:solidFill>
                  <a:srgbClr val="2F1311"/>
                </a:solidFill>
              </a:endParaRPr>
            </a:p>
          </p:txBody>
        </p:sp>
      </p:grpSp>
      <p:sp>
        <p:nvSpPr>
          <p:cNvPr id="1027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35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24636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F1311"/>
              </a:solidFill>
            </a:endParaRPr>
          </a:p>
        </p:txBody>
      </p:sp>
      <p:sp>
        <p:nvSpPr>
          <p:cNvPr id="24637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7B4974-381F-4FBB-98DF-DB432DB04617}" type="slidenum">
              <a:rPr lang="cs-CZ">
                <a:solidFill>
                  <a:srgbClr val="2F1311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F131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80000"/>
        <a:buBlip>
          <a:blip r:embed="rId16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7"/>
        </a:buBlip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5/Ali_Baba.jpg" TargetMode="External"/><Relationship Id="rId2" Type="http://schemas.openxmlformats.org/officeDocument/2006/relationships/hyperlink" Target="http://cs.wikipedia.org/wiki/Soubor:Vase_Gall%C3%A9_Petit_Palais_PPO3721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en.wikipedia.org/wiki/File:Girl_with_Cherry_Blossoms_-_Tiffany_Glass_&amp;_Decorating_Company,_c._1890.JPG" TargetMode="External"/><Relationship Id="rId5" Type="http://schemas.openxmlformats.org/officeDocument/2006/relationships/hyperlink" Target="http://en.wikipedia.org/wiki/File:Tifftree.JPG" TargetMode="External"/><Relationship Id="rId4" Type="http://schemas.openxmlformats.org/officeDocument/2006/relationships/hyperlink" Target="http://en.wikipedia.org/wiki/File:Beardsley-peacockskirt.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ischlampe_Schleiert%C3%A4nzerin_BNM.jpg" TargetMode="External"/><Relationship Id="rId2" Type="http://schemas.openxmlformats.org/officeDocument/2006/relationships/hyperlink" Target="http://en.wikipedia.org/wiki/File:Salonmobiliar_Carlo_Bugatti_KGM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71550" y="1628775"/>
            <a:ext cx="7345363" cy="4679950"/>
          </a:xfrm>
          <a:prstGeom prst="rect">
            <a:avLst/>
          </a:prstGeom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ŠKOLA:		          Gymnázium, </a:t>
            </a:r>
            <a:r>
              <a:rPr lang="cs-CZ" sz="1200" kern="0" dirty="0" err="1">
                <a:latin typeface="+mn-lt"/>
              </a:rPr>
              <a:t>Tanvald</a:t>
            </a:r>
            <a:r>
              <a:rPr lang="cs-CZ" sz="1200" kern="0" dirty="0">
                <a:latin typeface="+mn-lt"/>
              </a:rPr>
              <a:t>, Školní 305, příspěvková 			organizace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PROJEKTU:	          CZ.1.07/1.5.00/34.0434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PROJEKTU:	          Šablony – Gymnázium </a:t>
            </a:r>
            <a:r>
              <a:rPr lang="cs-CZ" sz="1200" kern="0" dirty="0" err="1">
                <a:latin typeface="+mn-lt"/>
              </a:rPr>
              <a:t>Tanvald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ŠABLONY:	          III/2 Inovace a zkvalitnění výuky </a:t>
            </a:r>
            <a:r>
              <a:rPr lang="cs-CZ" sz="1200" kern="0" dirty="0" smtClean="0">
                <a:latin typeface="+mn-lt"/>
              </a:rPr>
              <a:t>prostřednictvím  ICT</a:t>
            </a:r>
            <a:r>
              <a:rPr lang="cs-CZ" sz="1200" kern="0" dirty="0">
                <a:latin typeface="+mn-lt"/>
              </a:rPr>
              <a:t>			                      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AUTOR:                                     </a:t>
            </a:r>
            <a:r>
              <a:rPr lang="cs-CZ" sz="1200" kern="0" dirty="0" smtClean="0">
                <a:latin typeface="+mn-lt"/>
              </a:rPr>
              <a:t>           </a:t>
            </a:r>
            <a:r>
              <a:rPr lang="cs-CZ" sz="1200" kern="0" dirty="0">
                <a:latin typeface="+mn-lt"/>
              </a:rPr>
              <a:t>Mgr</a:t>
            </a:r>
            <a:r>
              <a:rPr lang="cs-CZ" sz="1200" kern="0" dirty="0" smtClean="0">
                <a:latin typeface="+mn-lt"/>
              </a:rPr>
              <a:t>. </a:t>
            </a:r>
            <a:r>
              <a:rPr lang="cs-CZ" sz="1200" kern="0" dirty="0" err="1" smtClean="0">
                <a:latin typeface="+mn-lt"/>
              </a:rPr>
              <a:t>Matěásková</a:t>
            </a:r>
            <a:r>
              <a:rPr lang="cs-CZ" sz="1200" kern="0" dirty="0" smtClean="0">
                <a:latin typeface="+mn-lt"/>
              </a:rPr>
              <a:t> </a:t>
            </a:r>
            <a:r>
              <a:rPr lang="cs-CZ" sz="1200" kern="0" dirty="0">
                <a:latin typeface="+mn-lt"/>
              </a:rPr>
              <a:t>Hana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TEMATICKÁ OBLAST:             </a:t>
            </a:r>
            <a:r>
              <a:rPr lang="cs-CZ" sz="1200" kern="0" dirty="0" smtClean="0">
                <a:latin typeface="+mn-lt"/>
              </a:rPr>
              <a:t>            </a:t>
            </a:r>
            <a:r>
              <a:rPr lang="cs-CZ" sz="1200" kern="0" dirty="0">
                <a:latin typeface="+mn-lt"/>
              </a:rPr>
              <a:t>Dějiny umění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>
                <a:latin typeface="+mn-lt"/>
              </a:rPr>
              <a:t>:                          </a:t>
            </a:r>
            <a:r>
              <a:rPr lang="cs-CZ" sz="1200" kern="0" dirty="0" smtClean="0">
                <a:latin typeface="+mn-lt"/>
              </a:rPr>
              <a:t>          </a:t>
            </a:r>
            <a:r>
              <a:rPr lang="cs-CZ" sz="1200" kern="0" dirty="0">
                <a:latin typeface="+mn-lt"/>
              </a:rPr>
              <a:t>Secese – </a:t>
            </a:r>
            <a:r>
              <a:rPr lang="cs-CZ" sz="1200" kern="0" dirty="0" err="1">
                <a:latin typeface="+mn-lt"/>
              </a:rPr>
              <a:t>Art</a:t>
            </a:r>
            <a:r>
              <a:rPr lang="cs-CZ" sz="1200" kern="0" dirty="0">
                <a:latin typeface="+mn-lt"/>
              </a:rPr>
              <a:t> </a:t>
            </a:r>
            <a:r>
              <a:rPr lang="cs-CZ" sz="1200" kern="0" dirty="0" err="1">
                <a:latin typeface="+mn-lt"/>
              </a:rPr>
              <a:t>nouveau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POŘADOVÉ ČÍSLO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>
                <a:latin typeface="+mn-lt"/>
              </a:rPr>
              <a:t>:     </a:t>
            </a:r>
            <a:r>
              <a:rPr lang="cs-CZ" sz="1200" kern="0" dirty="0" smtClean="0">
                <a:latin typeface="+mn-lt"/>
              </a:rPr>
              <a:t>           </a:t>
            </a:r>
            <a:r>
              <a:rPr lang="cs-CZ" sz="1200" kern="0" dirty="0">
                <a:latin typeface="+mn-lt"/>
              </a:rPr>
              <a:t>11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KÓD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>
                <a:latin typeface="+mn-lt"/>
              </a:rPr>
              <a:t>:                              </a:t>
            </a:r>
            <a:r>
              <a:rPr lang="cs-CZ" sz="1200" kern="0" dirty="0" smtClean="0">
                <a:latin typeface="+mn-lt"/>
              </a:rPr>
              <a:t>          </a:t>
            </a:r>
            <a:r>
              <a:rPr lang="cs-CZ" sz="1200" kern="0" dirty="0">
                <a:latin typeface="+mn-lt"/>
              </a:rPr>
              <a:t>HM_Dějiny umění_11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DATUM TVORBY:                   </a:t>
            </a:r>
            <a:r>
              <a:rPr lang="cs-CZ" sz="1200" kern="0" dirty="0" smtClean="0">
                <a:latin typeface="+mn-lt"/>
              </a:rPr>
              <a:t>            </a:t>
            </a:r>
            <a:r>
              <a:rPr lang="cs-CZ" sz="1200" kern="0" dirty="0" smtClean="0">
                <a:latin typeface="+mn-lt"/>
              </a:rPr>
              <a:t>25. </a:t>
            </a:r>
            <a:r>
              <a:rPr lang="cs-CZ" sz="1200" kern="0" smtClean="0">
                <a:latin typeface="+mn-lt"/>
              </a:rPr>
              <a:t>1. </a:t>
            </a:r>
            <a:r>
              <a:rPr lang="cs-CZ" sz="1200" kern="0" dirty="0" smtClean="0">
                <a:latin typeface="+mn-lt"/>
              </a:rPr>
              <a:t>2013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ANOTACE (ROČNÍK):               Prezentace, která charakterizuje pojem secese, seznamuje  studenty se  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základními znaky tohoto slohu a prostřednictvím ukázek mohou  studenti vidět alespoň některá  díla 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známých  secesních tvůrců v oblasti  užitého umění. Secesnímu  malířství a  architektuře  bude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věnována další prezentace.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METODICKÝ POKYN:               </a:t>
            </a:r>
            <a:r>
              <a:rPr lang="cs-CZ" sz="1200" kern="0" dirty="0" smtClean="0">
                <a:latin typeface="+mn-lt"/>
              </a:rPr>
              <a:t>Kvinta/1.ročník, Sexta/2.roč.</a:t>
            </a:r>
            <a:endParaRPr lang="cs-CZ" sz="1200" kern="0" dirty="0">
              <a:latin typeface="+mn-lt"/>
            </a:endParaRP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pic>
        <p:nvPicPr>
          <p:cNvPr id="3080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628775"/>
            <a:ext cx="6965950" cy="1798638"/>
          </a:xfrm>
        </p:spPr>
        <p:txBody>
          <a:bodyPr/>
          <a:lstStyle/>
          <a:p>
            <a:pPr algn="ctr" eaLnBrk="1" hangingPunct="1"/>
            <a:r>
              <a:rPr lang="cs-CZ" sz="7200" smtClean="0"/>
              <a:t>Secese</a:t>
            </a:r>
            <a:r>
              <a:rPr lang="cs-CZ" sz="5400" smtClean="0"/>
              <a:t/>
            </a:r>
            <a:br>
              <a:rPr lang="cs-CZ" sz="5400" smtClean="0"/>
            </a:br>
            <a:r>
              <a:rPr lang="cs-CZ" sz="2400" smtClean="0"/>
              <a:t>Jugendstil</a:t>
            </a:r>
            <a:br>
              <a:rPr lang="cs-CZ" sz="2400" smtClean="0"/>
            </a:br>
            <a:r>
              <a:rPr lang="cs-CZ" sz="2400" smtClean="0"/>
              <a:t> Art Nouveau</a:t>
            </a:r>
            <a:br>
              <a:rPr lang="cs-CZ" sz="2400" smtClean="0"/>
            </a:br>
            <a:r>
              <a:rPr lang="cs-CZ" sz="2400" smtClean="0"/>
              <a:t>Modern Style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Životní styl přelomu 19/20.století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            CHarakteristika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3525" y="1598613"/>
            <a:ext cx="7386638" cy="4854575"/>
          </a:xfrm>
        </p:spPr>
        <p:txBody>
          <a:bodyPr/>
          <a:lstStyle/>
          <a:p>
            <a:pPr eaLnBrk="1" hangingPunct="1"/>
            <a:r>
              <a:rPr lang="cs-CZ" sz="2400" smtClean="0"/>
              <a:t>Pojem </a:t>
            </a:r>
            <a:r>
              <a:rPr lang="cs-CZ" sz="2400" b="1" smtClean="0"/>
              <a:t>„secese“ </a:t>
            </a:r>
            <a:r>
              <a:rPr lang="cs-CZ" sz="2400" smtClean="0"/>
              <a:t>znamená – odloučen</a:t>
            </a:r>
            <a:r>
              <a:rPr lang="cs-CZ" sz="2400" b="1" smtClean="0"/>
              <a:t>í</a:t>
            </a:r>
            <a:r>
              <a:rPr lang="cs-CZ" sz="2400" smtClean="0"/>
              <a:t>, odštěpení</a:t>
            </a:r>
          </a:p>
          <a:p>
            <a:pPr eaLnBrk="1" hangingPunct="1"/>
            <a:r>
              <a:rPr lang="cs-CZ" sz="2400" smtClean="0"/>
              <a:t>Jednalo se o protestní hnutí mladých umělců, kteří se chtěli osvobodit /odloučit/ od </a:t>
            </a:r>
            <a:r>
              <a:rPr lang="cs-CZ" sz="2400" b="1" smtClean="0"/>
              <a:t>historizujících</a:t>
            </a:r>
            <a:r>
              <a:rPr lang="cs-CZ" sz="2400" smtClean="0"/>
              <a:t> </a:t>
            </a:r>
            <a:r>
              <a:rPr lang="cs-CZ" sz="2400" b="1" smtClean="0"/>
              <a:t>tradic.</a:t>
            </a:r>
          </a:p>
          <a:p>
            <a:pPr eaLnBrk="1" hangingPunct="1"/>
            <a:r>
              <a:rPr lang="cs-CZ" sz="2400" smtClean="0"/>
              <a:t>Poslední univerzální sloh, který zasáhl do </a:t>
            </a:r>
            <a:r>
              <a:rPr lang="cs-CZ" sz="2400" b="1" smtClean="0"/>
              <a:t>všech</a:t>
            </a:r>
            <a:r>
              <a:rPr lang="cs-CZ" sz="2400" smtClean="0"/>
              <a:t> </a:t>
            </a:r>
            <a:r>
              <a:rPr lang="cs-CZ" sz="2400" b="1" smtClean="0"/>
              <a:t>oblastí života </a:t>
            </a:r>
            <a:r>
              <a:rPr lang="cs-CZ" sz="2400" smtClean="0"/>
              <a:t>– hlavní projev secese nebyl v malbě a sochařství, ale v dekoraci, v užitém umění /móda, šperkařství, nábytkářský průmysl. . ./</a:t>
            </a:r>
          </a:p>
          <a:p>
            <a:pPr eaLnBrk="1" hangingPunct="1"/>
            <a:r>
              <a:rPr lang="cs-CZ" sz="2400" b="1" smtClean="0"/>
              <a:t>Nositelkou</a:t>
            </a:r>
            <a:r>
              <a:rPr lang="cs-CZ" sz="2400" smtClean="0"/>
              <a:t> – zpočátku – bohatá buržoazie, později-i do širších vrstev</a:t>
            </a:r>
          </a:p>
          <a:p>
            <a:pPr eaLnBrk="1" hangingPunct="1"/>
            <a:r>
              <a:rPr lang="cs-CZ" sz="2400" smtClean="0"/>
              <a:t>V Evropě – hlavně v 90.,letech 19.století – nejvýznamnější léta-</a:t>
            </a:r>
            <a:r>
              <a:rPr lang="cs-CZ" sz="2400" b="1" smtClean="0"/>
              <a:t>1895-1905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3525" y="1341438"/>
            <a:ext cx="7386638" cy="5256212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Ornamentálnost</a:t>
            </a:r>
            <a:r>
              <a:rPr lang="cs-CZ" sz="2400" dirty="0" smtClean="0"/>
              <a:t> vycházející z přírodních tvarů květin, listů, siluet stromů, zvířecích i lidských těl</a:t>
            </a:r>
          </a:p>
          <a:p>
            <a:pPr eaLnBrk="1" hangingPunct="1"/>
            <a:r>
              <a:rPr lang="cs-CZ" sz="2400" b="1" dirty="0" smtClean="0"/>
              <a:t>Secesní linie </a:t>
            </a:r>
            <a:r>
              <a:rPr lang="cs-CZ" sz="2400" dirty="0" smtClean="0"/>
              <a:t>– plynulá vlnící se křivka – dojem jemného pohybu v ploše</a:t>
            </a:r>
          </a:p>
          <a:p>
            <a:pPr eaLnBrk="1" hangingPunct="1"/>
            <a:r>
              <a:rPr lang="cs-CZ" sz="2400" b="1" dirty="0" smtClean="0"/>
              <a:t>Neobvyklé barevné odstíny </a:t>
            </a:r>
            <a:r>
              <a:rPr lang="cs-CZ" sz="2400" dirty="0" smtClean="0"/>
              <a:t>– barevné plochy bez modelace světla a stínu (</a:t>
            </a:r>
            <a:r>
              <a:rPr lang="cs-CZ" sz="2400" dirty="0" err="1" smtClean="0"/>
              <a:t>zelinkavá</a:t>
            </a:r>
            <a:r>
              <a:rPr lang="cs-CZ" sz="2400" dirty="0" smtClean="0"/>
              <a:t>, růžová)</a:t>
            </a:r>
          </a:p>
          <a:p>
            <a:pPr eaLnBrk="1" hangingPunct="1"/>
            <a:r>
              <a:rPr lang="cs-CZ" sz="2400" b="1" dirty="0" smtClean="0"/>
              <a:t>Symboličnost</a:t>
            </a:r>
          </a:p>
          <a:p>
            <a:pPr eaLnBrk="1" hangingPunct="1"/>
            <a:r>
              <a:rPr lang="cs-CZ" sz="2400" b="1" dirty="0" smtClean="0"/>
              <a:t>Inspirace japonským uměním</a:t>
            </a:r>
          </a:p>
          <a:p>
            <a:pPr eaLnBrk="1" hangingPunct="1"/>
            <a:r>
              <a:rPr lang="cs-CZ" sz="2400" b="1" dirty="0" smtClean="0"/>
              <a:t>Typická zvířata </a:t>
            </a:r>
            <a:r>
              <a:rPr lang="cs-CZ" sz="2400" dirty="0" smtClean="0"/>
              <a:t>zobrazovaná v secesi – páv a labuť, secesní květinou – lilie –vznešený zjev i tvar</a:t>
            </a:r>
          </a:p>
          <a:p>
            <a:pPr eaLnBrk="1" hangingPunct="1"/>
            <a:r>
              <a:rPr lang="cs-CZ" sz="2400" dirty="0" smtClean="0"/>
              <a:t>Důraz na </a:t>
            </a:r>
            <a:r>
              <a:rPr lang="cs-CZ" sz="2400" b="1" dirty="0" smtClean="0"/>
              <a:t>vysokou úroveň řemesel</a:t>
            </a:r>
            <a:r>
              <a:rPr lang="cs-CZ" sz="2400" dirty="0" smtClean="0"/>
              <a:t>.</a:t>
            </a:r>
          </a:p>
          <a:p>
            <a:pPr eaLnBrk="1" hangingPunct="1"/>
            <a:r>
              <a:rPr lang="cs-CZ" sz="2400" b="1" dirty="0" smtClean="0"/>
              <a:t>Nešlo o jednotný styl</a:t>
            </a:r>
            <a:r>
              <a:rPr lang="cs-CZ" sz="2400" dirty="0" smtClean="0"/>
              <a:t> - vliv prostředí kde vznikal.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</p:txBody>
      </p:sp>
      <p:sp>
        <p:nvSpPr>
          <p:cNvPr id="614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         Znaky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Émile Gallé – </a:t>
            </a:r>
            <a:r>
              <a:rPr lang="cs-CZ" sz="2400" smtClean="0"/>
              <a:t>skleněná secesní váza</a:t>
            </a:r>
          </a:p>
        </p:txBody>
      </p:sp>
      <p:pic>
        <p:nvPicPr>
          <p:cNvPr id="7171" name="Zástupný symbol pro obsah 3" descr="327PX-~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8538" y="1341438"/>
            <a:ext cx="3598862" cy="5219700"/>
          </a:xfrm>
        </p:spPr>
      </p:pic>
      <p:sp>
        <p:nvSpPr>
          <p:cNvPr id="2" name="TextovéPole 1"/>
          <p:cNvSpPr txBox="1"/>
          <p:nvPr/>
        </p:nvSpPr>
        <p:spPr>
          <a:xfrm>
            <a:off x="6084168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Aubrey Beardsley - </a:t>
            </a:r>
            <a:r>
              <a:rPr lang="cs-CZ" sz="2800" smtClean="0"/>
              <a:t> ilustrace</a:t>
            </a:r>
          </a:p>
        </p:txBody>
      </p:sp>
      <p:pic>
        <p:nvPicPr>
          <p:cNvPr id="8195" name="Zástupný symbol pro obsah 3" descr="498px-Ali_Bab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087563" y="1341438"/>
            <a:ext cx="3738562" cy="5111750"/>
          </a:xfrm>
        </p:spPr>
      </p:pic>
      <p:sp>
        <p:nvSpPr>
          <p:cNvPr id="5" name="TextovéPole 4"/>
          <p:cNvSpPr txBox="1"/>
          <p:nvPr/>
        </p:nvSpPr>
        <p:spPr>
          <a:xfrm>
            <a:off x="6084168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Aubrey Beardsley – </a:t>
            </a:r>
            <a:r>
              <a:rPr lang="cs-CZ" sz="2400" smtClean="0"/>
              <a:t>Paví šat (ilustrace) </a:t>
            </a:r>
          </a:p>
        </p:txBody>
      </p:sp>
      <p:pic>
        <p:nvPicPr>
          <p:cNvPr id="9219" name="Zástupný symbol pro obsah 3" descr="Beardsley-peacockskirt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339975" y="1412875"/>
            <a:ext cx="3260725" cy="5040313"/>
          </a:xfrm>
        </p:spPr>
      </p:pic>
      <p:sp>
        <p:nvSpPr>
          <p:cNvPr id="4" name="TextovéPole 3"/>
          <p:cNvSpPr txBox="1"/>
          <p:nvPr/>
        </p:nvSpPr>
        <p:spPr>
          <a:xfrm>
            <a:off x="6084168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(3)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Louis Teffany – </a:t>
            </a:r>
            <a:r>
              <a:rPr lang="cs-CZ" sz="2400" smtClean="0"/>
              <a:t>Strom života(vitráž)</a:t>
            </a:r>
          </a:p>
        </p:txBody>
      </p:sp>
      <p:pic>
        <p:nvPicPr>
          <p:cNvPr id="10243" name="Zástupný symbol pro obsah 3" descr="Tifftre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95513" y="1557338"/>
            <a:ext cx="3529012" cy="5040312"/>
          </a:xfrm>
        </p:spPr>
      </p:pic>
      <p:sp>
        <p:nvSpPr>
          <p:cNvPr id="4" name="TextovéPole 3"/>
          <p:cNvSpPr txBox="1"/>
          <p:nvPr/>
        </p:nvSpPr>
        <p:spPr>
          <a:xfrm>
            <a:off x="6084168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(4)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0" y="227013"/>
            <a:ext cx="7812088" cy="1143000"/>
          </a:xfrm>
        </p:spPr>
        <p:txBody>
          <a:bodyPr/>
          <a:lstStyle/>
          <a:p>
            <a:r>
              <a:rPr lang="cs-CZ" smtClean="0"/>
              <a:t>     Louis Tiffany – </a:t>
            </a:r>
            <a:r>
              <a:rPr lang="cs-CZ" sz="2400" smtClean="0"/>
              <a:t>Dívka s rozkvetlou  třešní</a:t>
            </a:r>
          </a:p>
        </p:txBody>
      </p:sp>
      <p:pic>
        <p:nvPicPr>
          <p:cNvPr id="11267" name="Zástupný symbol pro obsah 3" descr="450px-Girl_with_Cherry_Blossoms_-_Tiffany_Glass_&amp;_Decorating_Company,_c__189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051050" y="1412875"/>
            <a:ext cx="3752850" cy="5111750"/>
          </a:xfrm>
        </p:spPr>
      </p:pic>
      <p:sp>
        <p:nvSpPr>
          <p:cNvPr id="4" name="TextovéPole 3"/>
          <p:cNvSpPr txBox="1"/>
          <p:nvPr/>
        </p:nvSpPr>
        <p:spPr>
          <a:xfrm>
            <a:off x="6084168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</a:t>
            </a:r>
            <a:r>
              <a:rPr lang="cs-CZ" dirty="0" err="1" smtClean="0"/>
              <a:t>Carlo</a:t>
            </a:r>
            <a:r>
              <a:rPr lang="cs-CZ" dirty="0" smtClean="0"/>
              <a:t> </a:t>
            </a:r>
            <a:r>
              <a:rPr lang="cs-CZ" dirty="0" err="1" smtClean="0"/>
              <a:t>Bugatti</a:t>
            </a:r>
            <a:r>
              <a:rPr lang="cs-CZ" dirty="0" smtClean="0"/>
              <a:t> - nábytek</a:t>
            </a:r>
            <a:endParaRPr lang="cs-CZ" dirty="0"/>
          </a:p>
        </p:txBody>
      </p:sp>
      <p:pic>
        <p:nvPicPr>
          <p:cNvPr id="4" name="Zástupný symbol pro obsah 3" descr="800px-Salonmobiliar_Carlo_Bugatti_KG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3" y="1579079"/>
            <a:ext cx="6912767" cy="4730241"/>
          </a:xfrm>
        </p:spPr>
      </p:pic>
      <p:sp>
        <p:nvSpPr>
          <p:cNvPr id="5" name="TextovéPole 4"/>
          <p:cNvSpPr txBox="1"/>
          <p:nvPr/>
        </p:nvSpPr>
        <p:spPr>
          <a:xfrm>
            <a:off x="6660232" y="9087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err="1" smtClean="0"/>
              <a:t>Francois</a:t>
            </a:r>
            <a:r>
              <a:rPr lang="cs-CZ" sz="2800" dirty="0" smtClean="0"/>
              <a:t>-</a:t>
            </a:r>
            <a:r>
              <a:rPr lang="cs-CZ" sz="2800" dirty="0" err="1" smtClean="0"/>
              <a:t>Raoul</a:t>
            </a:r>
            <a:r>
              <a:rPr lang="cs-CZ" sz="2800" dirty="0" smtClean="0"/>
              <a:t> </a:t>
            </a:r>
            <a:r>
              <a:rPr lang="cs-CZ" sz="2800" dirty="0" err="1" smtClean="0"/>
              <a:t>Larche</a:t>
            </a:r>
            <a:r>
              <a:rPr lang="cs-CZ" sz="2800" dirty="0" smtClean="0"/>
              <a:t> - lampička/tanečnice</a:t>
            </a:r>
            <a:endParaRPr lang="cs-CZ" sz="2800" dirty="0"/>
          </a:p>
        </p:txBody>
      </p:sp>
      <p:pic>
        <p:nvPicPr>
          <p:cNvPr id="4" name="Zástupný symbol pro obsah 3" descr="TISCHL~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556792"/>
            <a:ext cx="3240360" cy="5112567"/>
          </a:xfrm>
        </p:spPr>
      </p:pic>
      <p:sp>
        <p:nvSpPr>
          <p:cNvPr id="5" name="TextovéPole 4"/>
          <p:cNvSpPr txBox="1"/>
          <p:nvPr/>
        </p:nvSpPr>
        <p:spPr>
          <a:xfrm>
            <a:off x="6084168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     Zdroje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263525" y="1598613"/>
            <a:ext cx="7386638" cy="4926731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http://cs.wikipedia.org</a:t>
            </a:r>
            <a:r>
              <a:rPr lang="pt-BR" sz="1600" dirty="0" smtClean="0"/>
              <a:t> [online]. [cit. 9.1.2013]. Dostupný na WWW: </a:t>
            </a:r>
            <a:r>
              <a:rPr lang="pt-BR" sz="1600" dirty="0" smtClean="0">
                <a:hlinkClick r:id="rId2"/>
              </a:rPr>
              <a:t>http://cs.wikipedia.org/wiki/Soubor:Vase_Gall%C3%A9_Petit_Palais_PPO3721.jpg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http://upload.wikimedia.org</a:t>
            </a:r>
            <a:r>
              <a:rPr lang="pt-BR" sz="1600" dirty="0" smtClean="0"/>
              <a:t> [online]. [cit. 9.1.2013]. Dostupný na WWW: </a:t>
            </a:r>
            <a:r>
              <a:rPr lang="pt-BR" sz="1600" dirty="0" smtClean="0">
                <a:hlinkClick r:id="rId3"/>
              </a:rPr>
              <a:t>http://upload.wikimedia.org/wikipedia/commons/d/d5/Ali_Baba.jpg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9.1.2013]. Dostupný na WWW: </a:t>
            </a:r>
            <a:r>
              <a:rPr lang="pt-BR" sz="1600" dirty="0" smtClean="0">
                <a:hlinkClick r:id="rId4"/>
              </a:rPr>
              <a:t>http://en.wikipedia.org/wiki/File:Beardsley-peacockskirt.PNG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9.1.2013]. Dostupný na WWW: </a:t>
            </a:r>
            <a:r>
              <a:rPr lang="pt-BR" sz="1600" dirty="0" smtClean="0">
                <a:hlinkClick r:id="rId5"/>
              </a:rPr>
              <a:t>http://en.wikipedia.org/wiki/File:Tifftree.JPG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9.1.2013]. Dostupný na WWW: </a:t>
            </a:r>
            <a:r>
              <a:rPr lang="pt-BR" sz="1600" dirty="0" smtClean="0">
                <a:hlinkClick r:id="rId6"/>
              </a:rPr>
              <a:t>http://en.wikipedia.org/wiki/File:Girl_with_Cherry_Blossoms_-_Tiffany_Glass_%26_Decorating_Company,_c._1890.JPG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6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27.1.2013]. Dostupný na WWW: </a:t>
            </a:r>
            <a:r>
              <a:rPr lang="pt-BR" sz="1600" dirty="0" smtClean="0">
                <a:hlinkClick r:id="rId2"/>
              </a:rPr>
              <a:t>http://en.wikipedia.org/wiki/File:Salonmobiliar_Carlo_Bugatti_KGM.jpg</a:t>
            </a:r>
            <a:endParaRPr lang="cs-CZ" sz="1600" dirty="0" smtClean="0"/>
          </a:p>
          <a:p>
            <a:pPr>
              <a:buFont typeface="+mj-lt"/>
              <a:buAutoNum type="arabicPeriod" startAt="7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27.1.2013]. Dostupný na WWW: </a:t>
            </a:r>
            <a:r>
              <a:rPr lang="pt-BR" sz="1600" dirty="0" smtClean="0">
                <a:hlinkClick r:id="rId3"/>
              </a:rPr>
              <a:t>http://en.wikipedia.org/wiki/File:Tischlampe_Schleiert%C3%A4nzerin_BNM.jpg</a:t>
            </a: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281</Words>
  <Application>Microsoft Office PowerPoint</Application>
  <PresentationFormat>Předvádění na obrazovce (4:3)</PresentationFormat>
  <Paragraphs>77</Paragraphs>
  <Slides>13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Kimono</vt:lpstr>
      <vt:lpstr>Prezentace aplikace PowerPoint</vt:lpstr>
      <vt:lpstr>Secese Jugendstil  Art Nouveau Modern Style   </vt:lpstr>
      <vt:lpstr>             CHarakteristika</vt:lpstr>
      <vt:lpstr>                   Znaky</vt:lpstr>
      <vt:lpstr>    Émile Gallé – skleněná secesní váza</vt:lpstr>
      <vt:lpstr>     Aubrey Beardsley -  ilustrace</vt:lpstr>
      <vt:lpstr> Aubrey Beardsley – Paví šat (ilustrace) </vt:lpstr>
      <vt:lpstr>      Louis Teffany – Strom života(vitráž)</vt:lpstr>
      <vt:lpstr>     Louis Tiffany – Dívka s rozkvetlou  třešní</vt:lpstr>
      <vt:lpstr>      Carlo Bugatti - nábytek</vt:lpstr>
      <vt:lpstr> Francois-Raoul Larche - lampička/tanečnice</vt:lpstr>
      <vt:lpstr>               Zdroje</vt:lpstr>
      <vt:lpstr>           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– životní styl přelomu 19./20 století</dc:title>
  <dc:creator>Hana</dc:creator>
  <cp:lastModifiedBy>Iva Herrmannová</cp:lastModifiedBy>
  <cp:revision>31</cp:revision>
  <dcterms:created xsi:type="dcterms:W3CDTF">2013-01-15T19:33:56Z</dcterms:created>
  <dcterms:modified xsi:type="dcterms:W3CDTF">2013-02-26T18:40:47Z</dcterms:modified>
</cp:coreProperties>
</file>