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8" r:id="rId4"/>
    <p:sldId id="259" r:id="rId5"/>
    <p:sldId id="261" r:id="rId6"/>
    <p:sldId id="262" r:id="rId7"/>
    <p:sldId id="263" r:id="rId8"/>
    <p:sldId id="268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2" y="11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BDCC31-A50C-492D-97D8-A15A6DC07E40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85832D-F51F-4595-9D93-385AF70C29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Mucha-Maud_Adams_as_Joan_of_Arc-1909.jpg" TargetMode="External"/><Relationship Id="rId7" Type="http://schemas.openxmlformats.org/officeDocument/2006/relationships/hyperlink" Target="http://en.wikipedia.org/wiki/File:Alphonse_Mucha_-_Job_Cigarettes_1.jpg" TargetMode="External"/><Relationship Id="rId2" Type="http://schemas.openxmlformats.org/officeDocument/2006/relationships/hyperlink" Target="http://en.wikipedia.org/wiki/File:Jaroslava_Mucha_by_Alphonse_Mucha_(1860-1939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Alphonse_Mucha_-_Poetry.jpg" TargetMode="External"/><Relationship Id="rId5" Type="http://schemas.openxmlformats.org/officeDocument/2006/relationships/hyperlink" Target="http://en.wikipedia.org/wiki/File:Alfons_Mucha_-_1896_-_Biscuits_Lef%C3%A8vre-Utile.jpg" TargetMode="External"/><Relationship Id="rId4" Type="http://schemas.openxmlformats.org/officeDocument/2006/relationships/hyperlink" Target="http://en.wikipedia.org/wiki/File:Alphonse_Mucha_-_Zodia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1187624" y="1844823"/>
            <a:ext cx="6624736" cy="3933677"/>
          </a:xfrm>
          <a:prstGeom prst="rect">
            <a:avLst/>
          </a:prstGeom>
        </p:spPr>
        <p:txBody>
          <a:bodyPr/>
          <a:lstStyle/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ŠKOLA:		Gymnázium, </a:t>
            </a:r>
            <a:r>
              <a:rPr lang="cs-CZ" sz="1200" kern="0" dirty="0" err="1">
                <a:latin typeface="+mn-lt"/>
              </a:rPr>
              <a:t>Tanvald</a:t>
            </a:r>
            <a:r>
              <a:rPr lang="cs-CZ" sz="1200" kern="0" dirty="0">
                <a:latin typeface="+mn-lt"/>
              </a:rPr>
              <a:t>, Školní 305, příspěvková 			organizace</a:t>
            </a: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ČÍSLO PROJEKTU:	CZ.1.07/1.5.00/34.0434</a:t>
            </a: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NÁZEV PROJEKTU:	Šablony – Gymnázium </a:t>
            </a:r>
            <a:r>
              <a:rPr lang="cs-CZ" sz="1200" kern="0" dirty="0" err="1">
                <a:latin typeface="+mn-lt"/>
              </a:rPr>
              <a:t>Tanvald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ČÍSLO ŠABLONY:	III/2 Inovace a zkvalitnění výuky prostřednictvím </a:t>
            </a:r>
            <a:r>
              <a:rPr lang="cs-CZ" sz="1200" kern="0" dirty="0" smtClean="0">
                <a:latin typeface="+mn-lt"/>
              </a:rPr>
              <a:t>ICT</a:t>
            </a:r>
            <a:r>
              <a:rPr lang="cs-CZ" sz="1200" kern="0" dirty="0">
                <a:latin typeface="+mn-lt"/>
              </a:rPr>
              <a:t>			</a:t>
            </a:r>
            <a:endParaRPr lang="cs-CZ" sz="1200" kern="0" dirty="0" smtClean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AUTOR</a:t>
            </a:r>
            <a:r>
              <a:rPr lang="cs-CZ" sz="1200" kern="0" dirty="0" smtClean="0">
                <a:latin typeface="+mn-lt"/>
              </a:rPr>
              <a:t>:                                      </a:t>
            </a:r>
            <a:r>
              <a:rPr lang="cs-CZ" sz="1200" kern="0" dirty="0" err="1" smtClean="0">
                <a:latin typeface="+mn-lt"/>
              </a:rPr>
              <a:t>Matěásková</a:t>
            </a:r>
            <a:r>
              <a:rPr lang="cs-CZ" sz="1200" kern="0" dirty="0" smtClean="0">
                <a:latin typeface="+mn-lt"/>
              </a:rPr>
              <a:t> Hana</a:t>
            </a: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 smtClean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TEMATICKÁ OBLAST</a:t>
            </a:r>
            <a:r>
              <a:rPr lang="cs-CZ" sz="1200" kern="0" dirty="0" smtClean="0">
                <a:latin typeface="+mn-lt"/>
              </a:rPr>
              <a:t>:               Dějiny umění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NÁZEV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 České secesní umění – grafika – Alfons Mucha</a:t>
            </a: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POŘADOVÉ ČÍSLO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13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KÓD </a:t>
            </a:r>
            <a:r>
              <a:rPr lang="cs-CZ" sz="1200" kern="0" dirty="0" err="1">
                <a:latin typeface="+mn-lt"/>
              </a:rPr>
              <a:t>DUMu</a:t>
            </a:r>
            <a:r>
              <a:rPr lang="cs-CZ" sz="1200" kern="0" dirty="0" smtClean="0">
                <a:latin typeface="+mn-lt"/>
              </a:rPr>
              <a:t>:                              HM_Dějiny_umění_13</a:t>
            </a: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DATUM TVORBY</a:t>
            </a:r>
            <a:r>
              <a:rPr lang="cs-CZ" sz="1200" kern="0" dirty="0" smtClean="0">
                <a:latin typeface="+mn-lt"/>
              </a:rPr>
              <a:t>:                      </a:t>
            </a:r>
            <a:r>
              <a:rPr lang="cs-CZ" sz="1200" kern="0" dirty="0" smtClean="0">
                <a:latin typeface="+mn-lt"/>
              </a:rPr>
              <a:t>28. </a:t>
            </a:r>
            <a:r>
              <a:rPr lang="cs-CZ" sz="1200" kern="0" smtClean="0">
                <a:latin typeface="+mn-lt"/>
              </a:rPr>
              <a:t>1. 2013</a:t>
            </a:r>
            <a:endParaRPr lang="cs-CZ" sz="1200" kern="0" dirty="0" smtClean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ANOTACE (ROČNÍK</a:t>
            </a:r>
            <a:r>
              <a:rPr lang="cs-CZ" sz="1200" kern="0" dirty="0" smtClean="0">
                <a:latin typeface="+mn-lt"/>
              </a:rPr>
              <a:t>):                Prezentace seznamující s tvorbou umělce </a:t>
            </a:r>
            <a:r>
              <a:rPr lang="cs-CZ" sz="1200" kern="0" dirty="0" smtClean="0"/>
              <a:t>A</a:t>
            </a:r>
            <a:r>
              <a:rPr lang="cs-CZ" sz="1200" kern="0" dirty="0" smtClean="0">
                <a:latin typeface="+mn-lt"/>
              </a:rPr>
              <a:t>lfonse Muchy, jehož dílo 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 smtClean="0"/>
              <a:t>d</a:t>
            </a:r>
            <a:r>
              <a:rPr lang="cs-CZ" sz="1200" kern="0" dirty="0" smtClean="0">
                <a:latin typeface="+mn-lt"/>
              </a:rPr>
              <a:t>osáhlo světové proslulosti. Na zvolených ukázkách studenti uvidí především  některé z jeho plakátů, 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 smtClean="0"/>
              <a:t>které jsou někdy hodnoceny jako vrchol secesní tvorby, jindy jsou považovány za kýč.</a:t>
            </a: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endParaRPr lang="cs-CZ" sz="1200" kern="0" dirty="0">
              <a:latin typeface="+mn-lt"/>
            </a:endParaRPr>
          </a:p>
          <a:p>
            <a:pPr marL="342900" indent="-342900" eaLnBrk="0" hangingPunct="0">
              <a:lnSpc>
                <a:spcPct val="80000"/>
              </a:lnSpc>
              <a:defRPr/>
            </a:pPr>
            <a:r>
              <a:rPr lang="cs-CZ" sz="1200" kern="0" dirty="0">
                <a:latin typeface="+mn-lt"/>
              </a:rPr>
              <a:t>METODICKÝ POKYN</a:t>
            </a:r>
            <a:r>
              <a:rPr lang="cs-CZ" sz="1200" kern="0" dirty="0" smtClean="0">
                <a:latin typeface="+mn-lt"/>
              </a:rPr>
              <a:t>:                kvinta/1.ročník, Sexta/2.roč.</a:t>
            </a:r>
            <a:endParaRPr lang="cs-CZ" sz="1200" kern="0" dirty="0">
              <a:latin typeface="+mn-lt"/>
            </a:endParaRPr>
          </a:p>
        </p:txBody>
      </p:sp>
      <p:pic>
        <p:nvPicPr>
          <p:cNvPr id="307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076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9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080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750" y="549275"/>
            <a:ext cx="503238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Alfons Mucha 1860-1939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Český umělec žijící převážně v Paříži a USA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Nejvýznamnější malíř evropské secese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dirty="0" smtClean="0"/>
              <a:t>Styl Mucha</a:t>
            </a:r>
            <a:r>
              <a:rPr lang="cs-CZ" sz="2400" dirty="0" smtClean="0"/>
              <a:t> – vznikl v souvislosti s tvorbou plakátů pro herečku </a:t>
            </a:r>
            <a:r>
              <a:rPr lang="cs-CZ" sz="2400" b="1" dirty="0" err="1" smtClean="0"/>
              <a:t>Sarah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Bernhardtovou</a:t>
            </a:r>
            <a:r>
              <a:rPr lang="cs-CZ" sz="2400" dirty="0" smtClean="0"/>
              <a:t> /litografie/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Navrhoval i kostýmy,klenoty,divadelní programy,reklamní plakáty na sušenky. . viněty, nádobí,příbory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Tvůrce </a:t>
            </a:r>
            <a:r>
              <a:rPr lang="cs-CZ" sz="2400" b="1" dirty="0" smtClean="0"/>
              <a:t>první české poštovní </a:t>
            </a:r>
            <a:r>
              <a:rPr lang="cs-CZ" sz="2400" dirty="0" smtClean="0"/>
              <a:t>známky v roce 1918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Autor rozměrných pláten zobrazujících historii Slovanů- Cyklus </a:t>
            </a:r>
            <a:r>
              <a:rPr lang="cs-CZ" sz="2400" b="1" dirty="0" smtClean="0"/>
              <a:t>Slovanská Epopej </a:t>
            </a: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r>
              <a:rPr lang="cs-CZ" sz="2400" dirty="0" smtClean="0"/>
              <a:t>Dobrý fotograf – snímky užíval jako předlohu pro malbu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Alfons Mucha – </a:t>
            </a:r>
            <a:r>
              <a:rPr lang="cs-CZ" sz="2400" dirty="0" smtClean="0"/>
              <a:t>Dcera Alfonse Muchy 1924(1)</a:t>
            </a:r>
            <a:endParaRPr lang="cs-CZ" sz="2400" dirty="0"/>
          </a:p>
        </p:txBody>
      </p:sp>
      <p:pic>
        <p:nvPicPr>
          <p:cNvPr id="4" name="Zástupný symbol pro obsah 3" descr="485px-Jaroslava_Mucha_by_Alphonse_Mucha_(1860-1939)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556792"/>
            <a:ext cx="3664189" cy="489654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445624" cy="1143000"/>
          </a:xfrm>
        </p:spPr>
        <p:txBody>
          <a:bodyPr/>
          <a:lstStyle/>
          <a:p>
            <a:pPr algn="l"/>
            <a:r>
              <a:rPr lang="cs-CZ" dirty="0" smtClean="0"/>
              <a:t>    Alfons Mucha - </a:t>
            </a:r>
            <a:r>
              <a:rPr lang="cs-CZ" sz="2400" dirty="0" smtClean="0"/>
              <a:t>Plakát  </a:t>
            </a:r>
            <a:r>
              <a:rPr lang="cs-CZ" sz="2400" dirty="0" err="1" smtClean="0"/>
              <a:t>Maude</a:t>
            </a:r>
            <a:r>
              <a:rPr lang="cs-CZ" sz="2400" dirty="0" smtClean="0"/>
              <a:t>  Adam  - jako   </a:t>
            </a:r>
            <a:br>
              <a:rPr lang="cs-CZ" sz="2400" dirty="0" smtClean="0"/>
            </a:br>
            <a:r>
              <a:rPr lang="cs-CZ" sz="2400" dirty="0" smtClean="0"/>
              <a:t>                                                           Johanka z Arku - 1909     (2) </a:t>
            </a:r>
            <a:endParaRPr lang="cs-CZ" sz="2400" dirty="0"/>
          </a:p>
        </p:txBody>
      </p:sp>
      <p:pic>
        <p:nvPicPr>
          <p:cNvPr id="4" name="Zástupný symbol pro obsah 3" descr="214px-Mucha-Maud_Adams_as_Joan_of_Arc-190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419872" y="1412776"/>
            <a:ext cx="2232248" cy="5445224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 – </a:t>
            </a:r>
            <a:r>
              <a:rPr lang="cs-CZ" sz="2800" dirty="0" err="1" smtClean="0"/>
              <a:t>Zodiac</a:t>
            </a:r>
            <a:r>
              <a:rPr lang="cs-CZ" sz="2800" dirty="0" smtClean="0"/>
              <a:t> (3)</a:t>
            </a:r>
            <a:endParaRPr lang="cs-CZ" sz="2800" dirty="0"/>
          </a:p>
        </p:txBody>
      </p:sp>
      <p:pic>
        <p:nvPicPr>
          <p:cNvPr id="4" name="Zástupný symbol pro obsah 3" descr="428px-Alphonse_Mucha_-_Zodia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1556792"/>
            <a:ext cx="3456383" cy="5112568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 smtClean="0"/>
              <a:t>Alfons Mucha – </a:t>
            </a:r>
            <a:r>
              <a:rPr lang="cs-CZ" sz="2800" dirty="0" smtClean="0"/>
              <a:t>obal na sušenky </a:t>
            </a:r>
            <a:r>
              <a:rPr lang="cs-CZ" sz="2800" dirty="0" err="1" smtClean="0"/>
              <a:t>LeFevre</a:t>
            </a:r>
            <a:r>
              <a:rPr lang="cs-CZ" sz="2800" dirty="0" smtClean="0"/>
              <a:t> – </a:t>
            </a:r>
            <a:br>
              <a:rPr lang="cs-CZ" sz="2800" dirty="0" smtClean="0"/>
            </a:br>
            <a:r>
              <a:rPr lang="cs-CZ" sz="2800" dirty="0" smtClean="0"/>
              <a:t>          </a:t>
            </a:r>
            <a:r>
              <a:rPr lang="cs-CZ" sz="2800" dirty="0" err="1" smtClean="0"/>
              <a:t>Utile</a:t>
            </a:r>
            <a:r>
              <a:rPr lang="cs-CZ" sz="2800" dirty="0" smtClean="0"/>
              <a:t> (4)</a:t>
            </a:r>
            <a:endParaRPr lang="cs-CZ" sz="2800" dirty="0"/>
          </a:p>
        </p:txBody>
      </p:sp>
      <p:pic>
        <p:nvPicPr>
          <p:cNvPr id="4" name="Zástupný symbol pro obsah 3" descr="433PX-~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4" y="1628800"/>
            <a:ext cx="3528392" cy="504056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Alfons Mucha – </a:t>
            </a:r>
            <a:r>
              <a:rPr lang="cs-CZ" sz="2800" dirty="0" smtClean="0"/>
              <a:t>Poezie (5)</a:t>
            </a:r>
            <a:endParaRPr lang="cs-CZ" sz="2800" dirty="0"/>
          </a:p>
        </p:txBody>
      </p:sp>
      <p:pic>
        <p:nvPicPr>
          <p:cNvPr id="4" name="Zástupný symbol pro obsah 3" descr="428px-Alphonse_Mucha_-_Poetry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87825" y="1646075"/>
            <a:ext cx="3434904" cy="4807261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Alfons Mucha – </a:t>
            </a:r>
            <a:r>
              <a:rPr lang="cs-CZ" sz="2800" dirty="0" smtClean="0"/>
              <a:t>reklamní plakát na cigarety(6)</a:t>
            </a:r>
            <a:endParaRPr lang="cs-CZ" sz="2800" dirty="0"/>
          </a:p>
        </p:txBody>
      </p:sp>
      <p:pic>
        <p:nvPicPr>
          <p:cNvPr id="4" name="Zástupný symbol pro obsah 3" descr="428px-Alphonse_Mucha_-_Job_Cigarettes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1444521"/>
            <a:ext cx="3630371" cy="5080824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pt-BR" sz="1600" dirty="0" smtClean="0"/>
              <a:t/>
            </a:r>
            <a:br>
              <a:rPr lang="pt-BR" sz="1600" dirty="0" smtClean="0"/>
            </a:b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10.1.2013]. Dostupný na WWW: </a:t>
            </a:r>
            <a:r>
              <a:rPr lang="pt-BR" sz="1600" dirty="0" smtClean="0">
                <a:hlinkClick r:id="rId2"/>
              </a:rPr>
              <a:t>http://en.wikipedia.org/wiki/File:Jaroslava_Mucha_by_Alphonse_Mucha_(1860-1939).jpg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10.1.2013]. Dostupný na WWW: </a:t>
            </a:r>
            <a:r>
              <a:rPr lang="pt-BR" sz="1600" dirty="0" smtClean="0">
                <a:hlinkClick r:id="rId3"/>
              </a:rPr>
              <a:t>http://en.wikipedia.org/wiki/File:Mucha-Maud_Adams_as_Joan_of_Arc-1909.jpg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10.1.2013]. Dostupný na WWW: </a:t>
            </a:r>
            <a:r>
              <a:rPr lang="pt-BR" sz="1600" dirty="0" smtClean="0">
                <a:hlinkClick r:id="rId4"/>
              </a:rPr>
              <a:t>http://en.wikipedia.org/wiki/File:Alphonse_Mucha_-_Zodiac.jpg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10.1.2013]. Dostupný na WWW: </a:t>
            </a:r>
            <a:r>
              <a:rPr lang="pt-BR" sz="1600" dirty="0" smtClean="0">
                <a:hlinkClick r:id="rId5"/>
              </a:rPr>
              <a:t>http://en.wikipedia.org/wiki/File:Alfons_Mucha_-_1896_-_Biscuits_Lef%C3%A8vre-Utile.jpg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10.1.2013]. Dostupný na WWW: </a:t>
            </a:r>
            <a:r>
              <a:rPr lang="pt-BR" sz="1600" dirty="0" smtClean="0">
                <a:hlinkClick r:id="rId6"/>
              </a:rPr>
              <a:t>http://en.wikipedia.org/wiki/File:Alphonse_Mucha_-_Poetry.jpg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r>
              <a:rPr lang="pt-BR" sz="1600" dirty="0" smtClean="0"/>
              <a:t>AUTOR NEUVEDEN, Autor Neuveden. </a:t>
            </a:r>
            <a:r>
              <a:rPr lang="pt-BR" sz="1600" i="1" dirty="0" smtClean="0"/>
              <a:t>http://en.wikipedia.org</a:t>
            </a:r>
            <a:r>
              <a:rPr lang="pt-BR" sz="1600" dirty="0" smtClean="0"/>
              <a:t> [online]. [cit. 27.1.2013]. Dostupný na WWW: </a:t>
            </a:r>
            <a:r>
              <a:rPr lang="pt-BR" sz="1600" dirty="0" smtClean="0">
                <a:hlinkClick r:id="rId7"/>
              </a:rPr>
              <a:t>http://en.wikipedia.org/wiki/File:Alphonse_Mucha_-_Job_Cigarettes_1.jpg</a:t>
            </a:r>
            <a:endParaRPr lang="cs-CZ" sz="1600" dirty="0" smtClean="0"/>
          </a:p>
          <a:p>
            <a:pPr>
              <a:buFont typeface="+mj-lt"/>
              <a:buAutoNum type="arabicPeriod"/>
            </a:pPr>
            <a:endParaRPr lang="cs-CZ" sz="1600" dirty="0" smtClean="0"/>
          </a:p>
          <a:p>
            <a:pPr>
              <a:buFont typeface="+mj-lt"/>
              <a:buAutoNum type="arabicPeriod"/>
            </a:pP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175</TotalTime>
  <Words>119</Words>
  <Application>Microsoft Office PowerPoint</Application>
  <PresentationFormat>Předvádění na obrazovce (4:3)</PresentationFormat>
  <Paragraphs>42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Alfons Mucha 1860-1939</vt:lpstr>
      <vt:lpstr>Alfons Mucha – Dcera Alfonse Muchy 1924(1)</vt:lpstr>
      <vt:lpstr>    Alfons Mucha - Plakát  Maude  Adam  - jako                                                               Johanka z Arku - 1909     (2) </vt:lpstr>
      <vt:lpstr>Alfons Mucha – Zodiac (3)</vt:lpstr>
      <vt:lpstr>Alfons Mucha – obal na sušenky LeFevre –            Utile (4)</vt:lpstr>
      <vt:lpstr>Alfons Mucha – Poezie (5)</vt:lpstr>
      <vt:lpstr>Alfons Mucha – reklamní plakát na cigarety(6)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Nová prezentace</dc:title>
  <dc:creator>Hana</dc:creator>
  <cp:lastModifiedBy>Iva Herrmannová</cp:lastModifiedBy>
  <cp:revision>23</cp:revision>
  <dcterms:created xsi:type="dcterms:W3CDTF">2013-01-10T05:48:11Z</dcterms:created>
  <dcterms:modified xsi:type="dcterms:W3CDTF">2013-02-26T19:05:50Z</dcterms:modified>
</cp:coreProperties>
</file>