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90" r:id="rId3"/>
    <p:sldId id="275" r:id="rId4"/>
    <p:sldId id="256" r:id="rId5"/>
    <p:sldId id="257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89" r:id="rId19"/>
    <p:sldId id="27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8609"/>
    <a:srgbClr val="F4DB46"/>
    <a:srgbClr val="14CECA"/>
    <a:srgbClr val="CC00CC"/>
    <a:srgbClr val="FFFF99"/>
    <a:srgbClr val="22701E"/>
    <a:srgbClr val="CF7D0F"/>
    <a:srgbClr val="F1A43D"/>
    <a:srgbClr val="F8A79A"/>
    <a:srgbClr val="419D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B25E-DEE8-4C67-B66B-327630EA274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1413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5179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1583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9658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3711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477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61464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7391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3130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40499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739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8E2B25E-DEE8-4C67-B66B-327630EA274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887E22D-F57C-46D2-8580-F9FCD3C1365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4308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jpeg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5800" y="1828800"/>
            <a:ext cx="7696200" cy="460059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</a:rPr>
              <a:t>VY_52_INOVACE_29_Kloub</a:t>
            </a:r>
            <a:r>
              <a:rPr lang="cs-CZ" sz="1800" dirty="0">
                <a:solidFill>
                  <a:schemeClr val="tx1"/>
                </a:solidFill>
                <a:latin typeface="+mn-lt"/>
              </a:rPr>
              <a:t>, lebka, </a:t>
            </a:r>
            <a:r>
              <a:rPr lang="cs-CZ" sz="1800" dirty="0" smtClean="0">
                <a:solidFill>
                  <a:schemeClr val="tx1"/>
                </a:solidFill>
                <a:latin typeface="+mn-lt"/>
              </a:rPr>
              <a:t>páteř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</a:rPr>
              <a:t>Název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materiálu (téma): </a:t>
            </a:r>
            <a:r>
              <a:rPr lang="cs-CZ" sz="1800" dirty="0"/>
              <a:t>Kloub, lebka, páteř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Kloub, lebka, páteř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814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908720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Mgr. Jiří Olexa,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21. ledna 2013,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8.ročník,  V/2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II29,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Přírodopis,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Kloub, lebka, páteř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8813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3284984"/>
            <a:ext cx="5637010" cy="882119"/>
          </a:xfrm>
        </p:spPr>
        <p:txBody>
          <a:bodyPr>
            <a:normAutofit/>
          </a:bodyPr>
          <a:lstStyle/>
          <a:p>
            <a:r>
              <a:rPr lang="cs-CZ" sz="4000" dirty="0" smtClean="0"/>
              <a:t>Kloub, lebka, páteř</a:t>
            </a:r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980728"/>
            <a:ext cx="7175351" cy="1793167"/>
          </a:xfrm>
        </p:spPr>
        <p:txBody>
          <a:bodyPr/>
          <a:lstStyle/>
          <a:p>
            <a:r>
              <a:rPr lang="cs-CZ" dirty="0" smtClean="0"/>
              <a:t>Soustava kosterní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30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pPr algn="l"/>
            <a:r>
              <a:rPr lang="cs-CZ" dirty="0" smtClean="0"/>
              <a:t>spojení kostí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214750"/>
            <a:ext cx="16018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3 typy: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3" y="2060848"/>
            <a:ext cx="20528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 p      é</a:t>
            </a:r>
            <a:endParaRPr lang="cs-CZ" sz="3600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79712" y="2060848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evn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779" y="3501008"/>
            <a:ext cx="2109037" cy="219323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35896" y="2707178"/>
            <a:ext cx="2051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příklady:</a:t>
            </a:r>
            <a:endParaRPr lang="cs-CZ" sz="36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1187623" y="3789040"/>
            <a:ext cx="792089" cy="208823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65240" y="5733256"/>
            <a:ext cx="1026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švy</a:t>
            </a:r>
            <a:endParaRPr lang="cs-CZ" sz="36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2627784" y="5301210"/>
            <a:ext cx="288032" cy="57606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907704" y="5734997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vklíněním</a:t>
            </a:r>
            <a:endParaRPr lang="cs-CZ" sz="36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9917" y="3471130"/>
            <a:ext cx="2592289" cy="2188611"/>
          </a:xfrm>
          <a:prstGeom prst="rect">
            <a:avLst/>
          </a:prstGeom>
        </p:spPr>
      </p:pic>
      <p:cxnSp>
        <p:nvCxnSpPr>
          <p:cNvPr id="22" name="Přímá spojnice se šipkou 21"/>
          <p:cNvCxnSpPr/>
          <p:nvPr/>
        </p:nvCxnSpPr>
        <p:spPr>
          <a:xfrm flipH="1" flipV="1">
            <a:off x="4876061" y="4300011"/>
            <a:ext cx="384114" cy="157726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317674" y="5733256"/>
            <a:ext cx="18850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srůstem</a:t>
            </a:r>
            <a:endParaRPr lang="cs-CZ" sz="36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491767"/>
            <a:ext cx="1656184" cy="2169481"/>
          </a:xfrm>
          <a:prstGeom prst="rect">
            <a:avLst/>
          </a:prstGeom>
        </p:spPr>
      </p:pic>
      <p:cxnSp>
        <p:nvCxnSpPr>
          <p:cNvPr id="28" name="Přímá spojnice se šipkou 27"/>
          <p:cNvCxnSpPr/>
          <p:nvPr/>
        </p:nvCxnSpPr>
        <p:spPr>
          <a:xfrm flipV="1">
            <a:off x="7308304" y="4946367"/>
            <a:ext cx="160045" cy="93090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346692" y="5734997"/>
            <a:ext cx="25457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chrupavkou</a:t>
            </a:r>
            <a:endParaRPr lang="cs-CZ" sz="36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8053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6" grpId="0"/>
      <p:bldP spid="20" grpId="0"/>
      <p:bldP spid="24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706469" y="-25950"/>
            <a:ext cx="1515038" cy="712879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pPr algn="l"/>
            <a:r>
              <a:rPr lang="cs-CZ" dirty="0" smtClean="0"/>
              <a:t>spojení kostí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124744"/>
            <a:ext cx="16018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3 typy: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3" y="1628800"/>
            <a:ext cx="49685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600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m       </a:t>
            </a:r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600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é</a:t>
            </a:r>
            <a:endParaRPr lang="cs-CZ" sz="3600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2204864"/>
            <a:ext cx="2051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příklad:</a:t>
            </a:r>
            <a:endParaRPr lang="cs-CZ" sz="36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298502" y="4581128"/>
            <a:ext cx="26335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chrupavkou</a:t>
            </a:r>
            <a:endParaRPr lang="cs-CZ" sz="36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087724" y="1628800"/>
            <a:ext cx="4464497" cy="654323"/>
            <a:chOff x="2087724" y="2052856"/>
            <a:chExt cx="4464497" cy="654323"/>
          </a:xfrm>
        </p:grpSpPr>
        <p:sp>
          <p:nvSpPr>
            <p:cNvPr id="7" name="TextovéPole 6"/>
            <p:cNvSpPr txBox="1"/>
            <p:nvPr/>
          </p:nvSpPr>
          <p:spPr>
            <a:xfrm>
              <a:off x="2087724" y="2060848"/>
              <a:ext cx="147616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írně</a:t>
              </a:r>
              <a:endParaRPr lang="cs-CZ" sz="36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491880" y="2052856"/>
              <a:ext cx="306034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pohybliv</a:t>
              </a:r>
              <a:endParaRPr lang="cs-CZ" sz="36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298502" y="3645024"/>
            <a:ext cx="1986268" cy="1110068"/>
            <a:chOff x="2298502" y="4407165"/>
            <a:chExt cx="1986268" cy="1110068"/>
          </a:xfrm>
        </p:grpSpPr>
        <p:cxnSp>
          <p:nvCxnSpPr>
            <p:cNvPr id="17" name="Přímá spojnice se šipkou 16"/>
            <p:cNvCxnSpPr/>
            <p:nvPr/>
          </p:nvCxnSpPr>
          <p:spPr>
            <a:xfrm flipH="1" flipV="1">
              <a:off x="2298502" y="4675587"/>
              <a:ext cx="1193378" cy="841646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se šipkou 18"/>
            <p:cNvCxnSpPr/>
            <p:nvPr/>
          </p:nvCxnSpPr>
          <p:spPr>
            <a:xfrm flipV="1">
              <a:off x="3851920" y="4407165"/>
              <a:ext cx="432850" cy="1110067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TextovéPole 22"/>
          <p:cNvSpPr txBox="1"/>
          <p:nvPr/>
        </p:nvSpPr>
        <p:spPr>
          <a:xfrm>
            <a:off x="1007603" y="5373216"/>
            <a:ext cx="49685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k        í</a:t>
            </a:r>
            <a:endParaRPr lang="cs-CZ" sz="3600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91681" y="5374957"/>
            <a:ext cx="14401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loubn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195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2490" y="1710052"/>
            <a:ext cx="4901114" cy="503131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pPr algn="l"/>
            <a:r>
              <a:rPr lang="cs-CZ" dirty="0" smtClean="0"/>
              <a:t>kloub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214750"/>
            <a:ext cx="8332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Kolik kostí kloub spojuje?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11847" y="1211564"/>
            <a:ext cx="27646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 nebo víc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1560" y="1918573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Části kloubu: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22327" y="3573016"/>
            <a:ext cx="2347601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chrupavka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2327" y="2564904"/>
            <a:ext cx="3600400" cy="646331"/>
          </a:xfrm>
          <a:prstGeom prst="rect">
            <a:avLst/>
          </a:prstGeom>
          <a:solidFill>
            <a:srgbClr val="419D2B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kloubní pouzdro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3215" y="4653136"/>
            <a:ext cx="2764609" cy="646331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kloubní maz</a:t>
            </a:r>
            <a:endParaRPr lang="cs-CZ" sz="36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2701222" y="3861048"/>
            <a:ext cx="3526962" cy="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3822727" y="2888069"/>
            <a:ext cx="965297" cy="4014"/>
          </a:xfrm>
          <a:prstGeom prst="straightConnector1">
            <a:avLst/>
          </a:prstGeom>
          <a:ln w="31750">
            <a:solidFill>
              <a:srgbClr val="419D2B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3275856" y="4797152"/>
            <a:ext cx="3096344" cy="0"/>
          </a:xfrm>
          <a:prstGeom prst="straightConnector1">
            <a:avLst/>
          </a:prstGeom>
          <a:ln w="317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5380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710052"/>
            <a:ext cx="3723532" cy="382244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12768" cy="1143000"/>
          </a:xfrm>
        </p:spPr>
        <p:txBody>
          <a:bodyPr/>
          <a:lstStyle/>
          <a:p>
            <a:r>
              <a:rPr lang="cs-CZ" dirty="0" smtClean="0"/>
              <a:t>kloub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836712"/>
            <a:ext cx="51845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Chrupavka je v kloubu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                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kostí.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141277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povrchu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5876" y="2348880"/>
            <a:ext cx="52565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Kloubní pouzdro je pevný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      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kloubu.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51720" y="2924944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obal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3933056"/>
            <a:ext cx="52565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Tkání tvořící kloubní pouzdro je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42141" y="4437112"/>
            <a:ext cx="15858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vazivo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59941" y="5879013"/>
            <a:ext cx="1725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snižuje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5928" y="5323274"/>
            <a:ext cx="7912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Kloubní maz je tekutina,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která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tření v kloubu.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7309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3" grpId="0"/>
      <p:bldP spid="17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912768" cy="1143000"/>
          </a:xfrm>
        </p:spPr>
        <p:txBody>
          <a:bodyPr/>
          <a:lstStyle/>
          <a:p>
            <a:r>
              <a:rPr lang="cs-CZ" dirty="0" smtClean="0"/>
              <a:t>typy kloubů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0539" y="3383414"/>
            <a:ext cx="1951341" cy="52322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sedlový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0540" y="4149080"/>
            <a:ext cx="1951340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palec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654" y="1484784"/>
            <a:ext cx="2047450" cy="17904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50" y="1484784"/>
            <a:ext cx="1655638" cy="17904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8663" y="1484784"/>
            <a:ext cx="1611809" cy="17904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0539" y="1484784"/>
            <a:ext cx="1951341" cy="1790448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3460654" y="3383414"/>
            <a:ext cx="2047450" cy="52322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elipsovitý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08650" y="3383414"/>
            <a:ext cx="1655638" cy="52322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kladkový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208663" y="3383414"/>
            <a:ext cx="1611809" cy="52322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kulovitý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460654" y="4149080"/>
            <a:ext cx="2047450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zápěstí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08649" y="4149080"/>
            <a:ext cx="1655639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loket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208663" y="4149079"/>
            <a:ext cx="1611809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rameno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7208663" y="1484784"/>
            <a:ext cx="0" cy="3249071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508650" y="1484784"/>
            <a:ext cx="0" cy="3249071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491880" y="1484784"/>
            <a:ext cx="0" cy="3249071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79512" y="3291081"/>
            <a:ext cx="12312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typ: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03354" y="4241411"/>
            <a:ext cx="12312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příklad:</a:t>
            </a:r>
            <a:endParaRPr lang="cs-CZ" sz="2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6161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912768" cy="1143000"/>
          </a:xfrm>
        </p:spPr>
        <p:txBody>
          <a:bodyPr/>
          <a:lstStyle/>
          <a:p>
            <a:pPr algn="l"/>
            <a:r>
              <a:rPr lang="cs-CZ" dirty="0" smtClean="0"/>
              <a:t>lebka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2711" y="1340768"/>
            <a:ext cx="34051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Rozlišujeme 2 části lebky: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916233"/>
            <a:ext cx="19513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mozková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8912" y="1163761"/>
            <a:ext cx="4772025" cy="4962525"/>
          </a:xfrm>
          <a:prstGeom prst="rect">
            <a:avLst/>
          </a:prstGeom>
        </p:spPr>
      </p:pic>
      <p:sp>
        <p:nvSpPr>
          <p:cNvPr id="10" name="Ovál 9"/>
          <p:cNvSpPr/>
          <p:nvPr/>
        </p:nvSpPr>
        <p:spPr>
          <a:xfrm rot="19818257">
            <a:off x="3392014" y="1208809"/>
            <a:ext cx="4558771" cy="355680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10"/>
          <p:cNvSpPr/>
          <p:nvPr/>
        </p:nvSpPr>
        <p:spPr>
          <a:xfrm>
            <a:off x="2699792" y="3059219"/>
            <a:ext cx="788553" cy="513797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984925" y="2916234"/>
            <a:ext cx="2547516" cy="3210052"/>
          </a:xfrm>
          <a:prstGeom prst="ellipse">
            <a:avLst/>
          </a:prstGeom>
          <a:noFill/>
          <a:ln w="508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eva 12"/>
          <p:cNvSpPr/>
          <p:nvPr/>
        </p:nvSpPr>
        <p:spPr>
          <a:xfrm>
            <a:off x="3094068" y="5229200"/>
            <a:ext cx="3134116" cy="432048"/>
          </a:xfrm>
          <a:prstGeom prst="lef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899592" y="5148481"/>
            <a:ext cx="22254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obličejová</a:t>
            </a:r>
            <a:endParaRPr lang="cs-CZ" sz="3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7228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 animBg="1"/>
      <p:bldP spid="10" grpId="1" animBg="1"/>
      <p:bldP spid="11" grpId="0" animBg="1"/>
      <p:bldP spid="12" grpId="0" animBg="1"/>
      <p:bldP spid="12" grpId="1" animBg="1"/>
      <p:bldP spid="13" grpId="0" animBg="1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912768" cy="1143000"/>
          </a:xfrm>
        </p:spPr>
        <p:txBody>
          <a:bodyPr/>
          <a:lstStyle/>
          <a:p>
            <a:r>
              <a:rPr lang="cs-CZ" dirty="0" smtClean="0"/>
              <a:t>mozková část lebky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2711" y="1187980"/>
            <a:ext cx="14609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funkce: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91391" y="1116033"/>
            <a:ext cx="26925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chrání mozek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628800"/>
            <a:ext cx="4772025" cy="496252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4194950" y="1177588"/>
            <a:ext cx="42654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Pojmenuj označené kosti: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6156176" y="2564904"/>
            <a:ext cx="1008112" cy="216024"/>
          </a:xfrm>
          <a:prstGeom prst="rightArrow">
            <a:avLst/>
          </a:prstGeom>
          <a:solidFill>
            <a:srgbClr val="FFFF00"/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2173872" y="2636912"/>
            <a:ext cx="885960" cy="216024"/>
          </a:xfrm>
          <a:prstGeom prst="leftArrow">
            <a:avLst/>
          </a:prstGeom>
          <a:solidFill>
            <a:srgbClr val="F4DB46"/>
          </a:solidFill>
          <a:ln w="222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580112" y="3861048"/>
            <a:ext cx="1584176" cy="249014"/>
          </a:xfrm>
          <a:prstGeom prst="rightArrow">
            <a:avLst/>
          </a:prstGeom>
          <a:solidFill>
            <a:srgbClr val="F1A43D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/>
          <p:cNvSpPr/>
          <p:nvPr/>
        </p:nvSpPr>
        <p:spPr>
          <a:xfrm>
            <a:off x="2173872" y="3861048"/>
            <a:ext cx="1822064" cy="249014"/>
          </a:xfrm>
          <a:prstGeom prst="leftArrow">
            <a:avLst/>
          </a:prstGeom>
          <a:solidFill>
            <a:srgbClr val="F8A79A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2173872" y="4725144"/>
            <a:ext cx="763808" cy="216024"/>
          </a:xfrm>
          <a:prstGeom prst="leftArrow">
            <a:avLst/>
          </a:prstGeom>
          <a:solidFill>
            <a:srgbClr val="22701E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7164288" y="2344524"/>
            <a:ext cx="1152128" cy="584775"/>
          </a:xfrm>
          <a:prstGeom prst="rect">
            <a:avLst/>
          </a:prstGeom>
          <a:solidFill>
            <a:srgbClr val="FFFF00"/>
          </a:solidFill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čelní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2712" y="2496924"/>
            <a:ext cx="1864744" cy="584775"/>
          </a:xfrm>
          <a:prstGeom prst="rect">
            <a:avLst/>
          </a:prstGeom>
          <a:solidFill>
            <a:srgbClr val="F4DB46"/>
          </a:solidFill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temenní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01512" y="3693167"/>
            <a:ext cx="1690968" cy="584775"/>
          </a:xfrm>
          <a:prstGeom prst="rect">
            <a:avLst/>
          </a:prstGeom>
          <a:solidFill>
            <a:srgbClr val="F1A43D"/>
          </a:solidFill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klínová</a:t>
            </a:r>
            <a:endParaRPr lang="cs-CZ" sz="32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02712" y="3643739"/>
            <a:ext cx="1864743" cy="523220"/>
          </a:xfrm>
          <a:prstGeom prst="rect">
            <a:avLst/>
          </a:prstGeom>
          <a:solidFill>
            <a:srgbClr val="F8A79A"/>
          </a:solidFill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spánková</a:t>
            </a:r>
            <a:endParaRPr lang="cs-CZ" sz="2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99592" y="4648780"/>
            <a:ext cx="1267863" cy="584775"/>
          </a:xfrm>
          <a:prstGeom prst="rect">
            <a:avLst/>
          </a:prstGeom>
          <a:solidFill>
            <a:srgbClr val="22701E"/>
          </a:solidFill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týlní</a:t>
            </a:r>
            <a:endParaRPr lang="cs-CZ" sz="3200" b="1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5909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4" presetClass="exit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14" grpId="0"/>
      <p:bldP spid="17" grpId="0" animBg="1"/>
      <p:bldP spid="18" grpId="0" animBg="1"/>
      <p:bldP spid="19" grpId="0" animBg="1"/>
      <p:bldP spid="21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25" y="1665312"/>
            <a:ext cx="3228975" cy="4572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912768" cy="1143000"/>
          </a:xfrm>
        </p:spPr>
        <p:txBody>
          <a:bodyPr/>
          <a:lstStyle/>
          <a:p>
            <a:r>
              <a:rPr lang="cs-CZ" dirty="0" smtClean="0"/>
              <a:t>obličejová část lebky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187980"/>
            <a:ext cx="2203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počet kostí?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24766" y="1157202"/>
            <a:ext cx="6904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015" y="2388308"/>
            <a:ext cx="31252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Pojmenuj označené kosti: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4788023" y="3825072"/>
            <a:ext cx="1944217" cy="252000"/>
          </a:xfrm>
          <a:prstGeom prst="rightArrow">
            <a:avLst/>
          </a:prstGeom>
          <a:solidFill>
            <a:schemeClr val="accent1">
              <a:lumMod val="20000"/>
              <a:lumOff val="80000"/>
            </a:schemeClr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148064" y="4692154"/>
            <a:ext cx="1584176" cy="249014"/>
          </a:xfrm>
          <a:prstGeom prst="rightArrow">
            <a:avLst/>
          </a:prstGeom>
          <a:solidFill>
            <a:srgbClr val="CF7D0F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/>
          <p:cNvSpPr/>
          <p:nvPr/>
        </p:nvSpPr>
        <p:spPr>
          <a:xfrm>
            <a:off x="2389896" y="4404122"/>
            <a:ext cx="1318008" cy="249014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2383479" y="5517232"/>
            <a:ext cx="1756473" cy="216024"/>
          </a:xfrm>
          <a:prstGeom prst="leftArrow">
            <a:avLst/>
          </a:prstGeom>
          <a:solidFill>
            <a:schemeClr val="bg2">
              <a:lumMod val="90000"/>
            </a:schemeClr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732240" y="3625860"/>
            <a:ext cx="2160240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nosní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32240" y="4581128"/>
            <a:ext cx="2160240" cy="523220"/>
          </a:xfrm>
          <a:prstGeom prst="rect">
            <a:avLst/>
          </a:prstGeom>
          <a:solidFill>
            <a:srgbClr val="CF7D0F"/>
          </a:solidFill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horní čelist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1809" y="4273932"/>
            <a:ext cx="1987943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22701E"/>
                </a:solidFill>
                <a:latin typeface="Arial" pitchFamily="34" charset="0"/>
                <a:cs typeface="Arial" pitchFamily="34" charset="0"/>
              </a:rPr>
              <a:t>lícní</a:t>
            </a:r>
            <a:endParaRPr lang="cs-CZ" sz="2800" b="1" dirty="0">
              <a:solidFill>
                <a:srgbClr val="22701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9512" y="5354052"/>
            <a:ext cx="2160240" cy="523220"/>
          </a:xfrm>
          <a:prstGeom prst="rect">
            <a:avLst/>
          </a:prstGeom>
          <a:solidFill>
            <a:schemeClr val="accent2"/>
          </a:solidFill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dolní čelist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48900" y="1157202"/>
            <a:ext cx="58772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latin typeface="Arial" pitchFamily="34" charset="0"/>
                <a:cs typeface="Arial" pitchFamily="34" charset="0"/>
              </a:rPr>
              <a:t>Srovnání velikosti obličejové části s mozkovou částí?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516216" y="2111309"/>
            <a:ext cx="22322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obličejová menší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2392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4" presetClass="exit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4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14" grpId="0"/>
      <p:bldP spid="17" grpId="0" animBg="1"/>
      <p:bldP spid="19" grpId="0" animBg="1"/>
      <p:bldP spid="21" grpId="0" animBg="1"/>
      <p:bldP spid="22" grpId="0" animBg="1"/>
      <p:bldP spid="20" grpId="0"/>
      <p:bldP spid="20" grpId="1"/>
      <p:bldP spid="23" grpId="0"/>
      <p:bldP spid="23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7498835" cy="800766"/>
          </a:xfrm>
        </p:spPr>
        <p:txBody>
          <a:bodyPr/>
          <a:lstStyle/>
          <a:p>
            <a:r>
              <a:rPr lang="cs-CZ" sz="4600" dirty="0" smtClean="0"/>
              <a:t>páteř</a:t>
            </a:r>
            <a:endParaRPr lang="cs-CZ" sz="4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9074" y="178840"/>
            <a:ext cx="1379390" cy="649052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99592" y="155679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Počet obratlů: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66519" y="1526014"/>
            <a:ext cx="14761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33 - 34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4395594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a) pevné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67284" y="2889894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chrupavka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2920672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Spojení obratlů (typ tkáně):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4457149"/>
            <a:ext cx="24122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yp spojení: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11860" y="4965834"/>
            <a:ext cx="35505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) mírně pohyblivé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47864" y="5580529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) kloubní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2074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7" grpId="1"/>
      <p:bldP spid="8" grpId="0"/>
      <p:bldP spid="9" grpId="0"/>
      <p:bldP spid="10" grpId="0"/>
      <p:bldP spid="11" grpId="0"/>
      <p:bldP spid="11" grpId="1"/>
      <p:bldP spid="12" grpId="0"/>
      <p:bldP spid="12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961283"/>
            <a:ext cx="4270853" cy="5544616"/>
          </a:xfrm>
          <a:prstGeom prst="rect">
            <a:avLst/>
          </a:prstGeom>
        </p:spPr>
      </p:pic>
      <p:sp>
        <p:nvSpPr>
          <p:cNvPr id="2" name="Nadpis 2"/>
          <p:cNvSpPr txBox="1">
            <a:spLocks/>
          </p:cNvSpPr>
          <p:nvPr/>
        </p:nvSpPr>
        <p:spPr>
          <a:xfrm>
            <a:off x="827584" y="332656"/>
            <a:ext cx="7498835" cy="800766"/>
          </a:xfrm>
          <a:prstGeom prst="rect">
            <a:avLst/>
          </a:prstGeom>
        </p:spPr>
        <p:txBody>
          <a:bodyPr/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/>
              <a:t>obratle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06549" y="699673"/>
            <a:ext cx="2713923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prvního: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Šipka doleva 6"/>
          <p:cNvSpPr/>
          <p:nvPr/>
        </p:nvSpPr>
        <p:spPr>
          <a:xfrm rot="20509047">
            <a:off x="5156865" y="1158054"/>
            <a:ext cx="1060943" cy="236269"/>
          </a:xfrm>
          <a:prstGeom prst="leftArrow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725428" y="1196752"/>
            <a:ext cx="14761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nosič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2455" y="1781527"/>
            <a:ext cx="1362110" cy="99104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06549" y="2861647"/>
            <a:ext cx="29299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Který pohyb hlavy zajišťuje?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82455" y="4005064"/>
            <a:ext cx="147616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kývání</a:t>
            </a:r>
          </a:p>
          <a:p>
            <a:pPr algn="ctr"/>
            <a:r>
              <a:rPr lang="cs-CZ" sz="1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ANO ANO  ANO</a:t>
            </a:r>
            <a:endParaRPr lang="cs-CZ" sz="1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Šipka doleva 12"/>
          <p:cNvSpPr/>
          <p:nvPr/>
        </p:nvSpPr>
        <p:spPr>
          <a:xfrm rot="10344796">
            <a:off x="2868434" y="2053348"/>
            <a:ext cx="1846606" cy="246719"/>
          </a:xfrm>
          <a:prstGeom prst="leftArrow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2204864"/>
            <a:ext cx="2713923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druhého: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22741" y="2780928"/>
            <a:ext cx="19475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čepovec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2615" y="3356992"/>
            <a:ext cx="1227793" cy="1166947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92900" y="4725144"/>
            <a:ext cx="29299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Který pohyb hlavy zajišťuje?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1679" y="5517232"/>
            <a:ext cx="161238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otáčení</a:t>
            </a:r>
          </a:p>
          <a:p>
            <a:pPr algn="ctr"/>
            <a:r>
              <a:rPr lang="cs-CZ" sz="1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 NE NE NE</a:t>
            </a:r>
            <a:endParaRPr lang="cs-CZ" sz="1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7881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10" grpId="0"/>
      <p:bldP spid="11" grpId="0"/>
      <p:bldP spid="13" grpId="0" animBg="1"/>
      <p:bldP spid="12" grpId="0" animBg="1"/>
      <p:bldP spid="14" grpId="0"/>
      <p:bldP spid="16" grpId="0"/>
      <p:bldP spid="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3686" y="131216"/>
            <a:ext cx="8188196" cy="1143000"/>
          </a:xfrm>
        </p:spPr>
        <p:txBody>
          <a:bodyPr/>
          <a:lstStyle/>
          <a:p>
            <a:r>
              <a:rPr lang="cs-CZ" dirty="0" smtClean="0"/>
              <a:t>části páteře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86" y="1287924"/>
            <a:ext cx="1224136" cy="575999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5445978"/>
            <a:ext cx="1331792" cy="133179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5377" y="5445978"/>
            <a:ext cx="1243007" cy="133179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6434" y="5443094"/>
            <a:ext cx="1539742" cy="133467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004048" y="781263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Počet obratlů: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9752" y="786671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části: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35796" y="1537628"/>
            <a:ext cx="1728192" cy="52322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35796" y="3068960"/>
            <a:ext cx="1728192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35796" y="4908554"/>
            <a:ext cx="1728192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35796" y="153762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krční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00092" y="1537628"/>
            <a:ext cx="1728192" cy="52322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00092" y="153762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35796" y="3068960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hrudní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00092" y="3068960"/>
            <a:ext cx="1728192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00092" y="3068960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36152" y="490855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bederní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400092" y="4908554"/>
            <a:ext cx="1728192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00092" y="490855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799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8.14815E-6 C 0.00243 -0.01041 0.00451 -0.02661 0.01059 -0.03425 C 0.01267 -0.04236 0.01458 -0.05046 0.01666 -0.05856 C 0.01788 -0.06319 0.02274 -0.0706 0.02274 -0.0706 C 0.02586 -0.08935 0.02152 -0.0706 0.02725 -0.08286 C 0.03125 -0.09166 0.03385 -0.1037 0.03941 -0.11111 C 0.04323 -0.12754 0.03784 -0.10786 0.04392 -0.12106 C 0.04479 -0.12291 0.04461 -0.12546 0.04548 -0.12731 C 0.04722 -0.13148 0.04948 -0.13541 0.05138 -0.13935 C 0.05347 -0.14374 0.05781 -0.14768 0.06059 -0.15138 C 0.06632 -0.15902 0.07118 -0.16689 0.07725 -0.17361 C 0.08437 -0.18124 0.08698 -0.19027 0.09548 -0.19583 C 0.09791 -0.20671 0.10833 -0.21411 0.1151 -0.22013 C 0.11684 -0.22175 0.11788 -0.22453 0.11961 -0.22615 C 0.121 -0.22731 0.12274 -0.22731 0.12413 -0.22824 C 0.13333 -0.23518 0.13958 -0.24097 0.15 -0.24444 C 0.15555 -0.2493 0.16163 -0.25185 0.16805 -0.25439 C 0.17795 -0.26319 0.18906 -0.26666 0.2 -0.27268 C 0.22482 -0.28657 0.25052 -0.30231 0.27725 -0.30694 C 0.29166 -0.31365 0.30607 -0.31874 0.32118 -0.32106 C 0.33316 -0.32661 0.31562 -0.31898 0.34079 -0.32523 C 0.34791 -0.32708 0.35503 -0.33124 0.36198 -0.33333 C 0.375 -0.33703 0.36701 -0.33333 0.37882 -0.33726 C 0.40468 -0.34606 0.42968 -0.35648 0.45607 -0.36157 C 0.47777 -0.37152 0.50086 -0.37592 0.52274 -0.38587 C 0.52621 -0.38749 0.52829 -0.39259 0.53177 -0.39398 C 0.53316 -0.39444 0.53958 -0.39699 0.54079 -0.39791 C 0.54253 -0.39907 0.54375 -0.40069 0.54548 -0.40185 C 0.54687 -0.40277 0.55 -0.40393 0.55 -0.40393 C 0.55138 -0.35671 0.55347 -0.30972 0.55451 -0.26249 C 0.55277 -0.22592 0.55538 -0.2405 0.55 -0.21805 C 0.54861 -0.21203 0.54704 -0.20601 0.54548 -0.19999 C 0.54444 -0.19583 0.54236 -0.18773 0.54236 -0.18773 C 0.54566 -0.1405 0.54548 -0.1581 0.54548 -0.13518 " pathEditMode="relative" ptsTypes="fffffffffffffffffffffffffffffffffA">
                                      <p:cBhvr>
                                        <p:cTn id="4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81481E-6 C -0.00868 -0.00834 -0.01406 -0.01968 -0.02413 -0.02593 C -0.0316 -0.03611 -0.04184 -0.04144 -0.04844 -0.05255 C -0.05521 -0.06366 -0.05764 -0.0676 -0.0651 -0.07662 C -0.07708 -0.09097 -0.06944 -0.08681 -0.07864 -0.09074 C -0.08351 -0.1 -0.08958 -0.10556 -0.09531 -0.11297 C -0.1 -0.11922 -0.09739 -0.11968 -0.10139 -0.12732 C -0.1026 -0.1294 -0.10469 -0.13102 -0.10608 -0.1331 C -0.10816 -0.13635 -0.10989 -0.14005 -0.11198 -0.14329 C -0.11441 -0.14676 -0.11962 -0.15324 -0.11962 -0.15324 C -0.12239 -0.16412 -0.11927 -0.15486 -0.12569 -0.16551 C -0.13177 -0.1757 -0.13819 -0.18704 -0.14392 -0.19769 C -0.15625 -0.22037 -0.1625 -0.24722 -0.16667 -0.27454 C -0.16545 -0.31713 -0.17083 -0.36111 -0.13472 -0.37547 C -0.12812 -0.38496 -0.13663 -0.37431 -0.12413 -0.38148 C -0.12274 -0.38218 -0.12239 -0.38472 -0.12118 -0.38565 C -0.11649 -0.38959 -0.10451 -0.39167 -0.09844 -0.39375 C -0.07864 -0.3926 -0.06389 -0.39051 -0.04531 -0.38773 C -0.03351 -0.38102 -0.02014 -0.37662 -0.00746 -0.37361 C -0.0033 -0.36968 0.00104 -0.36829 0.00469 -0.36343 C 0.00729 -0.35996 0.01215 -0.35324 0.01215 -0.35324 C 0.01719 -0.33357 0.01927 -0.30949 0.03038 -0.29468 C 0.03403 -0.28079 0.02899 -0.2963 0.03646 -0.28472 C 0.04167 -0.27685 0.0441 -0.2669 0.04861 -0.25834 C 0.05139 -0.2463 0.05417 -0.23102 0.06215 -0.22408 C 0.06823 -0.22477 0.07465 -0.22315 0.08038 -0.22593 C 0.08247 -0.22685 0.08212 -0.23148 0.08333 -0.23403 C 0.08559 -0.23912 0.09063 -0.25324 0.09392 -0.25834 C 0.09636 -0.26204 0.09948 -0.26459 0.10156 -0.26852 C 0.10469 -0.27477 0.10833 -0.28172 0.11059 -0.28866 C 0.11198 -0.2926 0.11372 -0.3007 0.11372 -0.3007 C 0.11302 -0.31667 0.11372 -0.34445 0.10608 -0.35926 C 0.10365 -0.37685 0.10677 -0.3625 0.1 -0.37755 C 0.09827 -0.38148 0.09688 -0.38542 0.09549 -0.38959 C 0.09479 -0.39167 0.09479 -0.39398 0.09392 -0.39584 C 0.08993 -0.40533 0.0816 -0.41829 0.07431 -0.42408 C 0.06702 -0.42986 0.05781 -0.43218 0.05 -0.43611 C 0.04202 -0.44028 0.0309 -0.45023 0.02274 -0.45232 C 0.00313 -0.45718 -0.01979 -0.45695 -0.03941 -0.45834 C -0.04913 -0.46181 -0.05625 -0.46482 -0.06667 -0.46644 C -0.07396 -0.46991 -0.08177 -0.47084 -0.08941 -0.47246 C -0.09305 -0.47408 -0.10712 -0.47847 -0.11198 -0.48264 C -0.1151 -0.48542 -0.11823 -0.48797 -0.12118 -0.49074 C -0.12326 -0.4926 -0.12726 -0.49676 -0.12726 -0.49676 C -0.12882 -0.50324 -0.13472 -0.51482 -0.13472 -0.51482 C -0.14062 -0.54514 -0.12778 -0.55787 -0.10746 -0.56343 C -0.09184 -0.57709 -0.05191 -0.56783 -0.04236 -0.56736 C -0.02569 -0.56065 -0.01649 -0.53843 -0.00295 -0.525 C -0.00017 -0.51435 0.0066 -0.5081 0.01215 -0.5007 C 0.01649 -0.49491 0.01997 -0.48843 0.02431 -0.48264 C 0.02865 -0.46574 0.03646 -0.45139 0.03941 -0.43403 C 0.03872 -0.39584 0.04028 -0.34699 0.03038 -0.3088 C 0.0309 -0.28195 0.03108 -0.25486 0.03195 -0.22801 C 0.03212 -0.22084 0.03507 -0.21528 0.03802 -0.20996 C 0.04132 -0.20417 0.04392 -0.19769 0.04705 -0.19167 C 0.04844 -0.18889 0.05122 -0.18773 0.05313 -0.18565 C 0.06146 -0.17616 0.06997 -0.16621 0.08038 -0.16135 C 0.09844 -0.16273 0.10729 -0.16343 0.12274 -0.16736 C 0.13698 -0.17709 0.11997 -0.16644 0.13646 -0.17361 C 0.14549 -0.17755 0.15313 -0.18588 0.16215 -0.18959 C 0.16702 -0.19607 0.17222 -0.20093 0.17882 -0.20371 C 0.18368 -0.21019 0.19531 -0.22338 0.20156 -0.22593 C 0.20556 -0.23125 0.20972 -0.23681 0.21372 -0.24213 C 0.2158 -0.24491 0.21771 -0.24746 0.21979 -0.25023 C 0.22136 -0.25232 0.22431 -0.25625 0.22431 -0.25625 C 0.22726 -0.26806 0.22361 -0.25764 0.23195 -0.26852 C 0.23733 -0.2757 0.24358 -0.28773 0.24705 -0.29676 C 0.25208 -0.30996 0.25521 -0.32847 0.26372 -0.33912 C 0.26563 -0.3463 0.26754 -0.35232 0.26979 -0.35926 C 0.27222 -0.36667 0.2724 -0.37292 0.27587 -0.37963 C 0.27899 -0.39352 0.27483 -0.37755 0.28038 -0.39167 C 0.28281 -0.39815 0.28386 -0.40533 0.28646 -0.41181 C 0.28854 -0.42477 0.29097 -0.4375 0.29392 -0.45023 C 0.29288 -0.475 0.29202 -0.49746 0.28646 -0.52107 C 0.28455 -0.52894 0.28316 -0.5375 0.27882 -0.54329 C 0.27656 -0.55162 0.27327 -0.5588 0.27136 -0.56736 C 0.27257 -0.58588 0.27361 -0.60371 0.2849 -0.61597 C 0.28837 -0.61968 0.29254 -0.62014 0.29549 -0.62408 " pathEditMode="relative" ptsTypes="fffffffffffffffffffffffffffffffffffffffffffffffffffffffffffffffffffffffffffffA">
                                      <p:cBhvr>
                                        <p:cTn id="5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7037E-7 C 0.00191 -0.00717 0.00191 -0.01273 0.00607 -0.01805 C 0.00781 -0.02476 0.00833 -0.02916 0.01215 -0.03426 C 0.01545 -0.05393 0.02205 -0.08125 0.02882 -0.09884 C 0.03177 -0.1199 0.03576 -0.14143 0.04097 -0.16157 C 0.04218 -0.17268 0.04444 -0.1831 0.04687 -0.19375 C 0.05017 -0.22291 0.05625 -0.25046 0.06215 -0.2787 C 0.06458 -0.28981 0.06302 -0.28888 0.06666 -0.30301 C 0.06909 -0.31226 0.07395 -0.34051 0.07725 -0.34745 C 0.08142 -0.35601 0.08194 -0.36111 0.08333 -0.37152 C 0.08385 -0.38356 0.08489 -0.40787 0.08489 -0.40787 " pathEditMode="relative" ptsTypes="ffffffffffA">
                                      <p:cBhvr>
                                        <p:cTn id="5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7" grpId="0"/>
      <p:bldP spid="18" grpId="0"/>
      <p:bldP spid="2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5726" y="2780928"/>
            <a:ext cx="5058562" cy="4270830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7308304" y="1682696"/>
            <a:ext cx="1728192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3686" y="131216"/>
            <a:ext cx="8188196" cy="1143000"/>
          </a:xfrm>
        </p:spPr>
        <p:txBody>
          <a:bodyPr/>
          <a:lstStyle/>
          <a:p>
            <a:r>
              <a:rPr lang="cs-CZ" dirty="0" smtClean="0"/>
              <a:t>části páteře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05726" y="961564"/>
            <a:ext cx="24842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Počet obratlů: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135523" y="953310"/>
            <a:ext cx="2214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části: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83768" y="1683296"/>
            <a:ext cx="1728192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504" y="2486823"/>
            <a:ext cx="1728192" cy="52322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1690028"/>
            <a:ext cx="1728192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1678165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pevné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32040" y="2486823"/>
            <a:ext cx="1728192" cy="52322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08304" y="168164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kost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křížová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553998" y="961564"/>
            <a:ext cx="24842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Typ spojení: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380312" y="961564"/>
            <a:ext cx="15836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zniká: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7504" y="1683296"/>
            <a:ext cx="1728192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83768" y="168164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7504" y="168164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křížová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483768" y="2486823"/>
            <a:ext cx="1728192" cy="52322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308304" y="2486823"/>
            <a:ext cx="1728192" cy="52322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308050" y="247373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kostrč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32040" y="247373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pevné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07504" y="247373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kostrční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247373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 až 5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3685309" y="3379273"/>
            <a:ext cx="2052649" cy="1504846"/>
          </a:xfrm>
          <a:custGeom>
            <a:avLst/>
            <a:gdLst>
              <a:gd name="connsiteX0" fmla="*/ 817418 w 2052649"/>
              <a:gd name="connsiteY0" fmla="*/ 1469818 h 1504846"/>
              <a:gd name="connsiteX1" fmla="*/ 748146 w 2052649"/>
              <a:gd name="connsiteY1" fmla="*/ 1428254 h 1504846"/>
              <a:gd name="connsiteX2" fmla="*/ 665018 w 2052649"/>
              <a:gd name="connsiteY2" fmla="*/ 1386691 h 1504846"/>
              <a:gd name="connsiteX3" fmla="*/ 609600 w 2052649"/>
              <a:gd name="connsiteY3" fmla="*/ 1303563 h 1504846"/>
              <a:gd name="connsiteX4" fmla="*/ 568036 w 2052649"/>
              <a:gd name="connsiteY4" fmla="*/ 1234291 h 1504846"/>
              <a:gd name="connsiteX5" fmla="*/ 526473 w 2052649"/>
              <a:gd name="connsiteY5" fmla="*/ 1109600 h 1504846"/>
              <a:gd name="connsiteX6" fmla="*/ 498764 w 2052649"/>
              <a:gd name="connsiteY6" fmla="*/ 1068036 h 1504846"/>
              <a:gd name="connsiteX7" fmla="*/ 457200 w 2052649"/>
              <a:gd name="connsiteY7" fmla="*/ 1040327 h 1504846"/>
              <a:gd name="connsiteX8" fmla="*/ 415636 w 2052649"/>
              <a:gd name="connsiteY8" fmla="*/ 998763 h 1504846"/>
              <a:gd name="connsiteX9" fmla="*/ 401782 w 2052649"/>
              <a:gd name="connsiteY9" fmla="*/ 957200 h 1504846"/>
              <a:gd name="connsiteX10" fmla="*/ 332509 w 2052649"/>
              <a:gd name="connsiteY10" fmla="*/ 874072 h 1504846"/>
              <a:gd name="connsiteX11" fmla="*/ 304800 w 2052649"/>
              <a:gd name="connsiteY11" fmla="*/ 749382 h 1504846"/>
              <a:gd name="connsiteX12" fmla="*/ 277091 w 2052649"/>
              <a:gd name="connsiteY12" fmla="*/ 721672 h 1504846"/>
              <a:gd name="connsiteX13" fmla="*/ 221673 w 2052649"/>
              <a:gd name="connsiteY13" fmla="*/ 638545 h 1504846"/>
              <a:gd name="connsiteX14" fmla="*/ 180109 w 2052649"/>
              <a:gd name="connsiteY14" fmla="*/ 624691 h 1504846"/>
              <a:gd name="connsiteX15" fmla="*/ 138546 w 2052649"/>
              <a:gd name="connsiteY15" fmla="*/ 596982 h 1504846"/>
              <a:gd name="connsiteX16" fmla="*/ 96982 w 2052649"/>
              <a:gd name="connsiteY16" fmla="*/ 472291 h 1504846"/>
              <a:gd name="connsiteX17" fmla="*/ 83127 w 2052649"/>
              <a:gd name="connsiteY17" fmla="*/ 430727 h 1504846"/>
              <a:gd name="connsiteX18" fmla="*/ 41564 w 2052649"/>
              <a:gd name="connsiteY18" fmla="*/ 416872 h 1504846"/>
              <a:gd name="connsiteX19" fmla="*/ 13855 w 2052649"/>
              <a:gd name="connsiteY19" fmla="*/ 333745 h 1504846"/>
              <a:gd name="connsiteX20" fmla="*/ 0 w 2052649"/>
              <a:gd name="connsiteY20" fmla="*/ 292182 h 1504846"/>
              <a:gd name="connsiteX21" fmla="*/ 69273 w 2052649"/>
              <a:gd name="connsiteY21" fmla="*/ 167491 h 1504846"/>
              <a:gd name="connsiteX22" fmla="*/ 110836 w 2052649"/>
              <a:gd name="connsiteY22" fmla="*/ 139782 h 1504846"/>
              <a:gd name="connsiteX23" fmla="*/ 124691 w 2052649"/>
              <a:gd name="connsiteY23" fmla="*/ 98218 h 1504846"/>
              <a:gd name="connsiteX24" fmla="*/ 207818 w 2052649"/>
              <a:gd name="connsiteY24" fmla="*/ 56654 h 1504846"/>
              <a:gd name="connsiteX25" fmla="*/ 290946 w 2052649"/>
              <a:gd name="connsiteY25" fmla="*/ 1236 h 1504846"/>
              <a:gd name="connsiteX26" fmla="*/ 415636 w 2052649"/>
              <a:gd name="connsiteY26" fmla="*/ 98218 h 1504846"/>
              <a:gd name="connsiteX27" fmla="*/ 457200 w 2052649"/>
              <a:gd name="connsiteY27" fmla="*/ 112072 h 1504846"/>
              <a:gd name="connsiteX28" fmla="*/ 568036 w 2052649"/>
              <a:gd name="connsiteY28" fmla="*/ 153636 h 1504846"/>
              <a:gd name="connsiteX29" fmla="*/ 623455 w 2052649"/>
              <a:gd name="connsiteY29" fmla="*/ 139782 h 1504846"/>
              <a:gd name="connsiteX30" fmla="*/ 637309 w 2052649"/>
              <a:gd name="connsiteY30" fmla="*/ 28945 h 1504846"/>
              <a:gd name="connsiteX31" fmla="*/ 678873 w 2052649"/>
              <a:gd name="connsiteY31" fmla="*/ 15091 h 1504846"/>
              <a:gd name="connsiteX32" fmla="*/ 692727 w 2052649"/>
              <a:gd name="connsiteY32" fmla="*/ 56654 h 1504846"/>
              <a:gd name="connsiteX33" fmla="*/ 734291 w 2052649"/>
              <a:gd name="connsiteY33" fmla="*/ 70509 h 1504846"/>
              <a:gd name="connsiteX34" fmla="*/ 803564 w 2052649"/>
              <a:gd name="connsiteY34" fmla="*/ 84363 h 1504846"/>
              <a:gd name="connsiteX35" fmla="*/ 817418 w 2052649"/>
              <a:gd name="connsiteY35" fmla="*/ 125927 h 1504846"/>
              <a:gd name="connsiteX36" fmla="*/ 831273 w 2052649"/>
              <a:gd name="connsiteY36" fmla="*/ 195200 h 1504846"/>
              <a:gd name="connsiteX37" fmla="*/ 872836 w 2052649"/>
              <a:gd name="connsiteY37" fmla="*/ 236763 h 1504846"/>
              <a:gd name="connsiteX38" fmla="*/ 997527 w 2052649"/>
              <a:gd name="connsiteY38" fmla="*/ 195200 h 1504846"/>
              <a:gd name="connsiteX39" fmla="*/ 1039091 w 2052649"/>
              <a:gd name="connsiteY39" fmla="*/ 181345 h 1504846"/>
              <a:gd name="connsiteX40" fmla="*/ 1149927 w 2052649"/>
              <a:gd name="connsiteY40" fmla="*/ 222909 h 1504846"/>
              <a:gd name="connsiteX41" fmla="*/ 1233055 w 2052649"/>
              <a:gd name="connsiteY41" fmla="*/ 250618 h 1504846"/>
              <a:gd name="connsiteX42" fmla="*/ 1274618 w 2052649"/>
              <a:gd name="connsiteY42" fmla="*/ 236763 h 1504846"/>
              <a:gd name="connsiteX43" fmla="*/ 1288473 w 2052649"/>
              <a:gd name="connsiteY43" fmla="*/ 195200 h 1504846"/>
              <a:gd name="connsiteX44" fmla="*/ 1302327 w 2052649"/>
              <a:gd name="connsiteY44" fmla="*/ 112072 h 1504846"/>
              <a:gd name="connsiteX45" fmla="*/ 1343891 w 2052649"/>
              <a:gd name="connsiteY45" fmla="*/ 84363 h 1504846"/>
              <a:gd name="connsiteX46" fmla="*/ 1427018 w 2052649"/>
              <a:gd name="connsiteY46" fmla="*/ 98218 h 1504846"/>
              <a:gd name="connsiteX47" fmla="*/ 1468582 w 2052649"/>
              <a:gd name="connsiteY47" fmla="*/ 195200 h 1504846"/>
              <a:gd name="connsiteX48" fmla="*/ 1510146 w 2052649"/>
              <a:gd name="connsiteY48" fmla="*/ 209054 h 1504846"/>
              <a:gd name="connsiteX49" fmla="*/ 1607127 w 2052649"/>
              <a:gd name="connsiteY49" fmla="*/ 167491 h 1504846"/>
              <a:gd name="connsiteX50" fmla="*/ 1676400 w 2052649"/>
              <a:gd name="connsiteY50" fmla="*/ 112072 h 1504846"/>
              <a:gd name="connsiteX51" fmla="*/ 1704109 w 2052649"/>
              <a:gd name="connsiteY51" fmla="*/ 70509 h 1504846"/>
              <a:gd name="connsiteX52" fmla="*/ 1745673 w 2052649"/>
              <a:gd name="connsiteY52" fmla="*/ 56654 h 1504846"/>
              <a:gd name="connsiteX53" fmla="*/ 1828800 w 2052649"/>
              <a:gd name="connsiteY53" fmla="*/ 15091 h 1504846"/>
              <a:gd name="connsiteX54" fmla="*/ 1898073 w 2052649"/>
              <a:gd name="connsiteY54" fmla="*/ 84363 h 1504846"/>
              <a:gd name="connsiteX55" fmla="*/ 1967346 w 2052649"/>
              <a:gd name="connsiteY55" fmla="*/ 139782 h 1504846"/>
              <a:gd name="connsiteX56" fmla="*/ 2022764 w 2052649"/>
              <a:gd name="connsiteY56" fmla="*/ 222909 h 1504846"/>
              <a:gd name="connsiteX57" fmla="*/ 2036618 w 2052649"/>
              <a:gd name="connsiteY57" fmla="*/ 389163 h 1504846"/>
              <a:gd name="connsiteX58" fmla="*/ 1995055 w 2052649"/>
              <a:gd name="connsiteY58" fmla="*/ 416872 h 1504846"/>
              <a:gd name="connsiteX59" fmla="*/ 1953491 w 2052649"/>
              <a:gd name="connsiteY59" fmla="*/ 569272 h 1504846"/>
              <a:gd name="connsiteX60" fmla="*/ 1898073 w 2052649"/>
              <a:gd name="connsiteY60" fmla="*/ 638545 h 1504846"/>
              <a:gd name="connsiteX61" fmla="*/ 1870364 w 2052649"/>
              <a:gd name="connsiteY61" fmla="*/ 721672 h 1504846"/>
              <a:gd name="connsiteX62" fmla="*/ 1856509 w 2052649"/>
              <a:gd name="connsiteY62" fmla="*/ 763236 h 1504846"/>
              <a:gd name="connsiteX63" fmla="*/ 1842655 w 2052649"/>
              <a:gd name="connsiteY63" fmla="*/ 818654 h 1504846"/>
              <a:gd name="connsiteX64" fmla="*/ 1814946 w 2052649"/>
              <a:gd name="connsiteY64" fmla="*/ 860218 h 1504846"/>
              <a:gd name="connsiteX65" fmla="*/ 1801091 w 2052649"/>
              <a:gd name="connsiteY65" fmla="*/ 901782 h 1504846"/>
              <a:gd name="connsiteX66" fmla="*/ 1717964 w 2052649"/>
              <a:gd name="connsiteY66" fmla="*/ 943345 h 1504846"/>
              <a:gd name="connsiteX67" fmla="*/ 1634836 w 2052649"/>
              <a:gd name="connsiteY67" fmla="*/ 1054182 h 1504846"/>
              <a:gd name="connsiteX68" fmla="*/ 1579418 w 2052649"/>
              <a:gd name="connsiteY68" fmla="*/ 1123454 h 1504846"/>
              <a:gd name="connsiteX69" fmla="*/ 1524000 w 2052649"/>
              <a:gd name="connsiteY69" fmla="*/ 1192727 h 1504846"/>
              <a:gd name="connsiteX70" fmla="*/ 1496291 w 2052649"/>
              <a:gd name="connsiteY70" fmla="*/ 1275854 h 1504846"/>
              <a:gd name="connsiteX71" fmla="*/ 1427018 w 2052649"/>
              <a:gd name="connsiteY71" fmla="*/ 1400545 h 1504846"/>
              <a:gd name="connsiteX72" fmla="*/ 1302327 w 2052649"/>
              <a:gd name="connsiteY72" fmla="*/ 1455963 h 1504846"/>
              <a:gd name="connsiteX73" fmla="*/ 1260764 w 2052649"/>
              <a:gd name="connsiteY73" fmla="*/ 1469818 h 1504846"/>
              <a:gd name="connsiteX74" fmla="*/ 748146 w 2052649"/>
              <a:gd name="connsiteY74" fmla="*/ 1414400 h 1504846"/>
              <a:gd name="connsiteX75" fmla="*/ 734291 w 2052649"/>
              <a:gd name="connsiteY75" fmla="*/ 1400545 h 15048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2052649" h="1504846">
                <a:moveTo>
                  <a:pt x="817418" y="1469818"/>
                </a:moveTo>
                <a:cubicBezTo>
                  <a:pt x="794327" y="1455963"/>
                  <a:pt x="772231" y="1440297"/>
                  <a:pt x="748146" y="1428254"/>
                </a:cubicBezTo>
                <a:cubicBezTo>
                  <a:pt x="633416" y="1370889"/>
                  <a:pt x="784144" y="1466108"/>
                  <a:pt x="665018" y="1386691"/>
                </a:cubicBezTo>
                <a:cubicBezTo>
                  <a:pt x="646545" y="1358982"/>
                  <a:pt x="620131" y="1335156"/>
                  <a:pt x="609600" y="1303563"/>
                </a:cubicBezTo>
                <a:cubicBezTo>
                  <a:pt x="591615" y="1249608"/>
                  <a:pt x="606073" y="1272326"/>
                  <a:pt x="568036" y="1234291"/>
                </a:cubicBezTo>
                <a:cubicBezTo>
                  <a:pt x="554807" y="1181373"/>
                  <a:pt x="552560" y="1161774"/>
                  <a:pt x="526473" y="1109600"/>
                </a:cubicBezTo>
                <a:cubicBezTo>
                  <a:pt x="519026" y="1094707"/>
                  <a:pt x="510538" y="1079810"/>
                  <a:pt x="498764" y="1068036"/>
                </a:cubicBezTo>
                <a:cubicBezTo>
                  <a:pt x="486990" y="1056262"/>
                  <a:pt x="469992" y="1050987"/>
                  <a:pt x="457200" y="1040327"/>
                </a:cubicBezTo>
                <a:cubicBezTo>
                  <a:pt x="442148" y="1027784"/>
                  <a:pt x="429491" y="1012618"/>
                  <a:pt x="415636" y="998763"/>
                </a:cubicBezTo>
                <a:cubicBezTo>
                  <a:pt x="411018" y="984909"/>
                  <a:pt x="408313" y="970262"/>
                  <a:pt x="401782" y="957200"/>
                </a:cubicBezTo>
                <a:cubicBezTo>
                  <a:pt x="382493" y="918622"/>
                  <a:pt x="363150" y="904713"/>
                  <a:pt x="332509" y="874072"/>
                </a:cubicBezTo>
                <a:cubicBezTo>
                  <a:pt x="329710" y="857279"/>
                  <a:pt x="320543" y="775621"/>
                  <a:pt x="304800" y="749382"/>
                </a:cubicBezTo>
                <a:cubicBezTo>
                  <a:pt x="298079" y="738181"/>
                  <a:pt x="286327" y="730909"/>
                  <a:pt x="277091" y="721672"/>
                </a:cubicBezTo>
                <a:cubicBezTo>
                  <a:pt x="262566" y="678098"/>
                  <a:pt x="266149" y="668195"/>
                  <a:pt x="221673" y="638545"/>
                </a:cubicBezTo>
                <a:cubicBezTo>
                  <a:pt x="209522" y="630444"/>
                  <a:pt x="193964" y="629309"/>
                  <a:pt x="180109" y="624691"/>
                </a:cubicBezTo>
                <a:cubicBezTo>
                  <a:pt x="166255" y="615455"/>
                  <a:pt x="147371" y="611102"/>
                  <a:pt x="138546" y="596982"/>
                </a:cubicBezTo>
                <a:cubicBezTo>
                  <a:pt x="138542" y="596976"/>
                  <a:pt x="103911" y="493077"/>
                  <a:pt x="96982" y="472291"/>
                </a:cubicBezTo>
                <a:cubicBezTo>
                  <a:pt x="92364" y="458436"/>
                  <a:pt x="96982" y="435345"/>
                  <a:pt x="83127" y="430727"/>
                </a:cubicBezTo>
                <a:lnTo>
                  <a:pt x="41564" y="416872"/>
                </a:lnTo>
                <a:lnTo>
                  <a:pt x="13855" y="333745"/>
                </a:lnTo>
                <a:lnTo>
                  <a:pt x="0" y="292182"/>
                </a:lnTo>
                <a:cubicBezTo>
                  <a:pt x="26771" y="211867"/>
                  <a:pt x="11841" y="215351"/>
                  <a:pt x="69273" y="167491"/>
                </a:cubicBezTo>
                <a:cubicBezTo>
                  <a:pt x="82065" y="156831"/>
                  <a:pt x="96982" y="149018"/>
                  <a:pt x="110836" y="139782"/>
                </a:cubicBezTo>
                <a:cubicBezTo>
                  <a:pt x="115454" y="125927"/>
                  <a:pt x="115568" y="109622"/>
                  <a:pt x="124691" y="98218"/>
                </a:cubicBezTo>
                <a:cubicBezTo>
                  <a:pt x="144223" y="73803"/>
                  <a:pt x="180439" y="65781"/>
                  <a:pt x="207818" y="56654"/>
                </a:cubicBezTo>
                <a:cubicBezTo>
                  <a:pt x="219357" y="45115"/>
                  <a:pt x="260871" y="-8789"/>
                  <a:pt x="290946" y="1236"/>
                </a:cubicBezTo>
                <a:cubicBezTo>
                  <a:pt x="401619" y="38127"/>
                  <a:pt x="343910" y="50401"/>
                  <a:pt x="415636" y="98218"/>
                </a:cubicBezTo>
                <a:cubicBezTo>
                  <a:pt x="427787" y="106319"/>
                  <a:pt x="443345" y="107454"/>
                  <a:pt x="457200" y="112072"/>
                </a:cubicBezTo>
                <a:cubicBezTo>
                  <a:pt x="500199" y="140739"/>
                  <a:pt x="508115" y="153636"/>
                  <a:pt x="568036" y="153636"/>
                </a:cubicBezTo>
                <a:cubicBezTo>
                  <a:pt x="587077" y="153636"/>
                  <a:pt x="604982" y="144400"/>
                  <a:pt x="623455" y="139782"/>
                </a:cubicBezTo>
                <a:cubicBezTo>
                  <a:pt x="628073" y="102836"/>
                  <a:pt x="622187" y="62969"/>
                  <a:pt x="637309" y="28945"/>
                </a:cubicBezTo>
                <a:cubicBezTo>
                  <a:pt x="643240" y="15600"/>
                  <a:pt x="665811" y="8560"/>
                  <a:pt x="678873" y="15091"/>
                </a:cubicBezTo>
                <a:cubicBezTo>
                  <a:pt x="691935" y="21622"/>
                  <a:pt x="682401" y="46328"/>
                  <a:pt x="692727" y="56654"/>
                </a:cubicBezTo>
                <a:cubicBezTo>
                  <a:pt x="703054" y="66981"/>
                  <a:pt x="720123" y="66967"/>
                  <a:pt x="734291" y="70509"/>
                </a:cubicBezTo>
                <a:cubicBezTo>
                  <a:pt x="757136" y="76220"/>
                  <a:pt x="780473" y="79745"/>
                  <a:pt x="803564" y="84363"/>
                </a:cubicBezTo>
                <a:cubicBezTo>
                  <a:pt x="808182" y="98218"/>
                  <a:pt x="813876" y="111759"/>
                  <a:pt x="817418" y="125927"/>
                </a:cubicBezTo>
                <a:cubicBezTo>
                  <a:pt x="823129" y="148772"/>
                  <a:pt x="820742" y="174138"/>
                  <a:pt x="831273" y="195200"/>
                </a:cubicBezTo>
                <a:cubicBezTo>
                  <a:pt x="840035" y="212724"/>
                  <a:pt x="858982" y="222909"/>
                  <a:pt x="872836" y="236763"/>
                </a:cubicBezTo>
                <a:lnTo>
                  <a:pt x="997527" y="195200"/>
                </a:lnTo>
                <a:lnTo>
                  <a:pt x="1039091" y="181345"/>
                </a:lnTo>
                <a:cubicBezTo>
                  <a:pt x="1203324" y="214193"/>
                  <a:pt x="1033170" y="171017"/>
                  <a:pt x="1149927" y="222909"/>
                </a:cubicBezTo>
                <a:cubicBezTo>
                  <a:pt x="1176618" y="234772"/>
                  <a:pt x="1233055" y="250618"/>
                  <a:pt x="1233055" y="250618"/>
                </a:cubicBezTo>
                <a:cubicBezTo>
                  <a:pt x="1246909" y="246000"/>
                  <a:pt x="1264292" y="247089"/>
                  <a:pt x="1274618" y="236763"/>
                </a:cubicBezTo>
                <a:cubicBezTo>
                  <a:pt x="1284944" y="226437"/>
                  <a:pt x="1285305" y="209456"/>
                  <a:pt x="1288473" y="195200"/>
                </a:cubicBezTo>
                <a:cubicBezTo>
                  <a:pt x="1294567" y="167777"/>
                  <a:pt x="1289764" y="137198"/>
                  <a:pt x="1302327" y="112072"/>
                </a:cubicBezTo>
                <a:cubicBezTo>
                  <a:pt x="1309774" y="97179"/>
                  <a:pt x="1330036" y="93599"/>
                  <a:pt x="1343891" y="84363"/>
                </a:cubicBezTo>
                <a:cubicBezTo>
                  <a:pt x="1371600" y="88981"/>
                  <a:pt x="1401893" y="85655"/>
                  <a:pt x="1427018" y="98218"/>
                </a:cubicBezTo>
                <a:cubicBezTo>
                  <a:pt x="1471633" y="120526"/>
                  <a:pt x="1443434" y="163765"/>
                  <a:pt x="1468582" y="195200"/>
                </a:cubicBezTo>
                <a:cubicBezTo>
                  <a:pt x="1477705" y="206604"/>
                  <a:pt x="1496291" y="204436"/>
                  <a:pt x="1510146" y="209054"/>
                </a:cubicBezTo>
                <a:cubicBezTo>
                  <a:pt x="1552542" y="198455"/>
                  <a:pt x="1575234" y="199384"/>
                  <a:pt x="1607127" y="167491"/>
                </a:cubicBezTo>
                <a:cubicBezTo>
                  <a:pt x="1669794" y="104823"/>
                  <a:pt x="1595484" y="139045"/>
                  <a:pt x="1676400" y="112072"/>
                </a:cubicBezTo>
                <a:cubicBezTo>
                  <a:pt x="1685636" y="98218"/>
                  <a:pt x="1691107" y="80911"/>
                  <a:pt x="1704109" y="70509"/>
                </a:cubicBezTo>
                <a:cubicBezTo>
                  <a:pt x="1715513" y="61386"/>
                  <a:pt x="1732611" y="63185"/>
                  <a:pt x="1745673" y="56654"/>
                </a:cubicBezTo>
                <a:cubicBezTo>
                  <a:pt x="1853095" y="2942"/>
                  <a:pt x="1724334" y="49911"/>
                  <a:pt x="1828800" y="15091"/>
                </a:cubicBezTo>
                <a:cubicBezTo>
                  <a:pt x="1939634" y="88980"/>
                  <a:pt x="1805713" y="-7997"/>
                  <a:pt x="1898073" y="84363"/>
                </a:cubicBezTo>
                <a:cubicBezTo>
                  <a:pt x="1952606" y="138896"/>
                  <a:pt x="1926214" y="84939"/>
                  <a:pt x="1967346" y="139782"/>
                </a:cubicBezTo>
                <a:cubicBezTo>
                  <a:pt x="1987327" y="166424"/>
                  <a:pt x="2022764" y="222909"/>
                  <a:pt x="2022764" y="222909"/>
                </a:cubicBezTo>
                <a:cubicBezTo>
                  <a:pt x="2043838" y="286132"/>
                  <a:pt x="2070200" y="322000"/>
                  <a:pt x="2036618" y="389163"/>
                </a:cubicBezTo>
                <a:cubicBezTo>
                  <a:pt x="2029171" y="404056"/>
                  <a:pt x="2008909" y="407636"/>
                  <a:pt x="1995055" y="416872"/>
                </a:cubicBezTo>
                <a:cubicBezTo>
                  <a:pt x="1989644" y="443927"/>
                  <a:pt x="1971068" y="551694"/>
                  <a:pt x="1953491" y="569272"/>
                </a:cubicBezTo>
                <a:cubicBezTo>
                  <a:pt x="1930462" y="592302"/>
                  <a:pt x="1912054" y="607088"/>
                  <a:pt x="1898073" y="638545"/>
                </a:cubicBezTo>
                <a:cubicBezTo>
                  <a:pt x="1886211" y="665235"/>
                  <a:pt x="1879600" y="693963"/>
                  <a:pt x="1870364" y="721672"/>
                </a:cubicBezTo>
                <a:cubicBezTo>
                  <a:pt x="1865746" y="735527"/>
                  <a:pt x="1860051" y="749068"/>
                  <a:pt x="1856509" y="763236"/>
                </a:cubicBezTo>
                <a:cubicBezTo>
                  <a:pt x="1851891" y="781709"/>
                  <a:pt x="1850156" y="801152"/>
                  <a:pt x="1842655" y="818654"/>
                </a:cubicBezTo>
                <a:cubicBezTo>
                  <a:pt x="1836096" y="833959"/>
                  <a:pt x="1822393" y="845325"/>
                  <a:pt x="1814946" y="860218"/>
                </a:cubicBezTo>
                <a:cubicBezTo>
                  <a:pt x="1808415" y="873280"/>
                  <a:pt x="1810214" y="890378"/>
                  <a:pt x="1801091" y="901782"/>
                </a:cubicBezTo>
                <a:cubicBezTo>
                  <a:pt x="1781558" y="926198"/>
                  <a:pt x="1745345" y="934218"/>
                  <a:pt x="1717964" y="943345"/>
                </a:cubicBezTo>
                <a:cubicBezTo>
                  <a:pt x="1655300" y="1037341"/>
                  <a:pt x="1686094" y="1002924"/>
                  <a:pt x="1634836" y="1054182"/>
                </a:cubicBezTo>
                <a:cubicBezTo>
                  <a:pt x="1600013" y="1158653"/>
                  <a:pt x="1651038" y="1033928"/>
                  <a:pt x="1579418" y="1123454"/>
                </a:cubicBezTo>
                <a:cubicBezTo>
                  <a:pt x="1502938" y="1219055"/>
                  <a:pt x="1643117" y="1113317"/>
                  <a:pt x="1524000" y="1192727"/>
                </a:cubicBezTo>
                <a:lnTo>
                  <a:pt x="1496291" y="1275854"/>
                </a:lnTo>
                <a:cubicBezTo>
                  <a:pt x="1481854" y="1319166"/>
                  <a:pt x="1467850" y="1373323"/>
                  <a:pt x="1427018" y="1400545"/>
                </a:cubicBezTo>
                <a:cubicBezTo>
                  <a:pt x="1361151" y="1444457"/>
                  <a:pt x="1401253" y="1422987"/>
                  <a:pt x="1302327" y="1455963"/>
                </a:cubicBezTo>
                <a:lnTo>
                  <a:pt x="1260764" y="1469818"/>
                </a:lnTo>
                <a:cubicBezTo>
                  <a:pt x="613569" y="1451326"/>
                  <a:pt x="880549" y="1590935"/>
                  <a:pt x="748146" y="1414400"/>
                </a:cubicBezTo>
                <a:cubicBezTo>
                  <a:pt x="744227" y="1409175"/>
                  <a:pt x="738909" y="1405163"/>
                  <a:pt x="734291" y="1400545"/>
                </a:cubicBezTo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4433455" y="4857898"/>
            <a:ext cx="499460" cy="476102"/>
          </a:xfrm>
          <a:custGeom>
            <a:avLst/>
            <a:gdLst>
              <a:gd name="connsiteX0" fmla="*/ 55418 w 499460"/>
              <a:gd name="connsiteY0" fmla="*/ 5047 h 476102"/>
              <a:gd name="connsiteX1" fmla="*/ 235527 w 499460"/>
              <a:gd name="connsiteY1" fmla="*/ 46611 h 476102"/>
              <a:gd name="connsiteX2" fmla="*/ 415636 w 499460"/>
              <a:gd name="connsiteY2" fmla="*/ 32757 h 476102"/>
              <a:gd name="connsiteX3" fmla="*/ 457200 w 499460"/>
              <a:gd name="connsiteY3" fmla="*/ 18902 h 476102"/>
              <a:gd name="connsiteX4" fmla="*/ 484909 w 499460"/>
              <a:gd name="connsiteY4" fmla="*/ 60466 h 476102"/>
              <a:gd name="connsiteX5" fmla="*/ 471054 w 499460"/>
              <a:gd name="connsiteY5" fmla="*/ 143593 h 476102"/>
              <a:gd name="connsiteX6" fmla="*/ 429490 w 499460"/>
              <a:gd name="connsiteY6" fmla="*/ 254429 h 476102"/>
              <a:gd name="connsiteX7" fmla="*/ 415636 w 499460"/>
              <a:gd name="connsiteY7" fmla="*/ 337557 h 476102"/>
              <a:gd name="connsiteX8" fmla="*/ 374072 w 499460"/>
              <a:gd name="connsiteY8" fmla="*/ 351411 h 476102"/>
              <a:gd name="connsiteX9" fmla="*/ 277090 w 499460"/>
              <a:gd name="connsiteY9" fmla="*/ 462247 h 476102"/>
              <a:gd name="connsiteX10" fmla="*/ 235527 w 499460"/>
              <a:gd name="connsiteY10" fmla="*/ 476102 h 476102"/>
              <a:gd name="connsiteX11" fmla="*/ 180109 w 499460"/>
              <a:gd name="connsiteY11" fmla="*/ 420684 h 476102"/>
              <a:gd name="connsiteX12" fmla="*/ 96981 w 499460"/>
              <a:gd name="connsiteY12" fmla="*/ 365266 h 476102"/>
              <a:gd name="connsiteX13" fmla="*/ 83127 w 499460"/>
              <a:gd name="connsiteY13" fmla="*/ 323702 h 476102"/>
              <a:gd name="connsiteX14" fmla="*/ 96981 w 499460"/>
              <a:gd name="connsiteY14" fmla="*/ 282138 h 476102"/>
              <a:gd name="connsiteX15" fmla="*/ 41563 w 499460"/>
              <a:gd name="connsiteY15" fmla="*/ 199011 h 476102"/>
              <a:gd name="connsiteX16" fmla="*/ 55418 w 499460"/>
              <a:gd name="connsiteY16" fmla="*/ 157447 h 476102"/>
              <a:gd name="connsiteX17" fmla="*/ 13854 w 499460"/>
              <a:gd name="connsiteY17" fmla="*/ 129738 h 476102"/>
              <a:gd name="connsiteX18" fmla="*/ 0 w 499460"/>
              <a:gd name="connsiteY18" fmla="*/ 88175 h 476102"/>
              <a:gd name="connsiteX19" fmla="*/ 27709 w 499460"/>
              <a:gd name="connsiteY19" fmla="*/ 46611 h 476102"/>
              <a:gd name="connsiteX20" fmla="*/ 41563 w 499460"/>
              <a:gd name="connsiteY20" fmla="*/ 5047 h 476102"/>
              <a:gd name="connsiteX21" fmla="*/ 55418 w 499460"/>
              <a:gd name="connsiteY21" fmla="*/ 5047 h 4761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9460" h="476102">
                <a:moveTo>
                  <a:pt x="55418" y="5047"/>
                </a:moveTo>
                <a:cubicBezTo>
                  <a:pt x="87745" y="11974"/>
                  <a:pt x="149283" y="17864"/>
                  <a:pt x="235527" y="46611"/>
                </a:cubicBezTo>
                <a:cubicBezTo>
                  <a:pt x="295563" y="41993"/>
                  <a:pt x="355887" y="40226"/>
                  <a:pt x="415636" y="32757"/>
                </a:cubicBezTo>
                <a:cubicBezTo>
                  <a:pt x="430127" y="30946"/>
                  <a:pt x="443640" y="13478"/>
                  <a:pt x="457200" y="18902"/>
                </a:cubicBezTo>
                <a:cubicBezTo>
                  <a:pt x="472660" y="25086"/>
                  <a:pt x="475673" y="46611"/>
                  <a:pt x="484909" y="60466"/>
                </a:cubicBezTo>
                <a:cubicBezTo>
                  <a:pt x="511880" y="141381"/>
                  <a:pt x="497911" y="63020"/>
                  <a:pt x="471054" y="143593"/>
                </a:cubicBezTo>
                <a:cubicBezTo>
                  <a:pt x="431050" y="263606"/>
                  <a:pt x="488225" y="195696"/>
                  <a:pt x="429490" y="254429"/>
                </a:cubicBezTo>
                <a:cubicBezTo>
                  <a:pt x="424872" y="282138"/>
                  <a:pt x="429573" y="313167"/>
                  <a:pt x="415636" y="337557"/>
                </a:cubicBezTo>
                <a:cubicBezTo>
                  <a:pt x="408390" y="350237"/>
                  <a:pt x="384399" y="341084"/>
                  <a:pt x="374072" y="351411"/>
                </a:cubicBezTo>
                <a:cubicBezTo>
                  <a:pt x="290939" y="434543"/>
                  <a:pt x="355602" y="422990"/>
                  <a:pt x="277090" y="462247"/>
                </a:cubicBezTo>
                <a:cubicBezTo>
                  <a:pt x="264028" y="468778"/>
                  <a:pt x="249381" y="471484"/>
                  <a:pt x="235527" y="476102"/>
                </a:cubicBezTo>
                <a:cubicBezTo>
                  <a:pt x="124687" y="439154"/>
                  <a:pt x="254001" y="494576"/>
                  <a:pt x="180109" y="420684"/>
                </a:cubicBezTo>
                <a:cubicBezTo>
                  <a:pt x="156561" y="397136"/>
                  <a:pt x="96981" y="365266"/>
                  <a:pt x="96981" y="365266"/>
                </a:cubicBezTo>
                <a:cubicBezTo>
                  <a:pt x="92363" y="351411"/>
                  <a:pt x="83127" y="338306"/>
                  <a:pt x="83127" y="323702"/>
                </a:cubicBezTo>
                <a:cubicBezTo>
                  <a:pt x="83127" y="309098"/>
                  <a:pt x="101599" y="295993"/>
                  <a:pt x="96981" y="282138"/>
                </a:cubicBezTo>
                <a:cubicBezTo>
                  <a:pt x="86450" y="250545"/>
                  <a:pt x="41563" y="199011"/>
                  <a:pt x="41563" y="199011"/>
                </a:cubicBezTo>
                <a:cubicBezTo>
                  <a:pt x="46181" y="185156"/>
                  <a:pt x="60842" y="171007"/>
                  <a:pt x="55418" y="157447"/>
                </a:cubicBezTo>
                <a:cubicBezTo>
                  <a:pt x="49234" y="141987"/>
                  <a:pt x="24256" y="142740"/>
                  <a:pt x="13854" y="129738"/>
                </a:cubicBezTo>
                <a:cubicBezTo>
                  <a:pt x="4731" y="118334"/>
                  <a:pt x="4618" y="102029"/>
                  <a:pt x="0" y="88175"/>
                </a:cubicBezTo>
                <a:cubicBezTo>
                  <a:pt x="9236" y="74320"/>
                  <a:pt x="20263" y="61504"/>
                  <a:pt x="27709" y="46611"/>
                </a:cubicBezTo>
                <a:cubicBezTo>
                  <a:pt x="34240" y="33549"/>
                  <a:pt x="28501" y="11578"/>
                  <a:pt x="41563" y="5047"/>
                </a:cubicBezTo>
                <a:cubicBezTo>
                  <a:pt x="54625" y="-1484"/>
                  <a:pt x="23091" y="-1880"/>
                  <a:pt x="55418" y="5047"/>
                </a:cubicBez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solidFill>
              <a:schemeClr val="accent1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448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7" grpId="0"/>
      <p:bldP spid="20" grpId="0"/>
      <p:bldP spid="12" grpId="0"/>
      <p:bldP spid="26" grpId="0"/>
      <p:bldP spid="27" grpId="0"/>
      <p:bldP spid="28" grpId="0"/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6046" y="332656"/>
            <a:ext cx="3794209" cy="1143000"/>
          </a:xfrm>
        </p:spPr>
        <p:txBody>
          <a:bodyPr/>
          <a:lstStyle/>
          <a:p>
            <a:r>
              <a:rPr lang="cs-CZ" dirty="0" smtClean="0"/>
              <a:t>páteř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630" y="0"/>
            <a:ext cx="1323050" cy="685510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724128" y="1214920"/>
            <a:ext cx="293432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Lidská páteř je </a:t>
            </a:r>
          </a:p>
          <a:p>
            <a:pPr algn="ctr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d              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prohnutá…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   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77689" y="1645807"/>
            <a:ext cx="18272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vojesovit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1730" y="404664"/>
            <a:ext cx="3384376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C00CC"/>
                </a:solidFill>
                <a:latin typeface="Arial" pitchFamily="34" charset="0"/>
                <a:cs typeface="Arial" pitchFamily="34" charset="0"/>
              </a:rPr>
              <a:t>krční </a:t>
            </a:r>
            <a:r>
              <a:rPr lang="cs-CZ" sz="2800" u="sng" dirty="0" smtClean="0">
                <a:solidFill>
                  <a:srgbClr val="CC00CC"/>
                </a:solidFill>
                <a:latin typeface="Arial" pitchFamily="34" charset="0"/>
                <a:cs typeface="Arial" pitchFamily="34" charset="0"/>
              </a:rPr>
              <a:t>l              </a:t>
            </a:r>
            <a:r>
              <a:rPr lang="cs-CZ" sz="2800" dirty="0" smtClean="0">
                <a:solidFill>
                  <a:srgbClr val="CC00CC"/>
                </a:solidFill>
                <a:latin typeface="Arial" pitchFamily="34" charset="0"/>
                <a:cs typeface="Arial" pitchFamily="34" charset="0"/>
              </a:rPr>
              <a:t>…</a:t>
            </a:r>
            <a:r>
              <a:rPr lang="cs-CZ" sz="2800" u="sng" dirty="0" smtClean="0">
                <a:solidFill>
                  <a:srgbClr val="CC00CC"/>
                </a:solidFill>
                <a:latin typeface="Arial" pitchFamily="34" charset="0"/>
                <a:cs typeface="Arial" pitchFamily="34" charset="0"/>
              </a:rPr>
              <a:t>    </a:t>
            </a:r>
            <a:endParaRPr lang="cs-CZ" sz="2800" u="sng" dirty="0">
              <a:solidFill>
                <a:srgbClr val="CC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41730" y="4509120"/>
            <a:ext cx="3384376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14CECA"/>
                </a:solidFill>
                <a:latin typeface="Arial" pitchFamily="34" charset="0"/>
                <a:cs typeface="Arial" pitchFamily="34" charset="0"/>
              </a:rPr>
              <a:t>bederní </a:t>
            </a:r>
            <a:r>
              <a:rPr lang="cs-CZ" sz="2800" u="sng" dirty="0" smtClean="0">
                <a:solidFill>
                  <a:srgbClr val="14CECA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800" dirty="0" smtClean="0">
                <a:solidFill>
                  <a:srgbClr val="14CECA"/>
                </a:solidFill>
                <a:latin typeface="Arial" pitchFamily="34" charset="0"/>
                <a:cs typeface="Arial" pitchFamily="34" charset="0"/>
              </a:rPr>
              <a:t>…</a:t>
            </a:r>
            <a:r>
              <a:rPr lang="cs-CZ" sz="2800" u="sng" dirty="0" smtClean="0">
                <a:solidFill>
                  <a:srgbClr val="14CECA"/>
                </a:solidFill>
                <a:latin typeface="Arial" pitchFamily="34" charset="0"/>
                <a:cs typeface="Arial" pitchFamily="34" charset="0"/>
              </a:rPr>
              <a:t>    </a:t>
            </a:r>
            <a:endParaRPr lang="cs-CZ" sz="2800" u="sng" dirty="0">
              <a:solidFill>
                <a:srgbClr val="14CECA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23828" y="404664"/>
            <a:ext cx="14401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CC00CC"/>
                </a:solidFill>
                <a:latin typeface="Arial" pitchFamily="34" charset="0"/>
                <a:cs typeface="Arial" pitchFamily="34" charset="0"/>
              </a:rPr>
              <a:t>ordóza</a:t>
            </a:r>
            <a:endParaRPr lang="cs-CZ" sz="2800" u="sng" dirty="0">
              <a:solidFill>
                <a:srgbClr val="CC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4509120"/>
            <a:ext cx="18272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14CECA"/>
                </a:solidFill>
                <a:latin typeface="Arial" pitchFamily="34" charset="0"/>
                <a:cs typeface="Arial" pitchFamily="34" charset="0"/>
              </a:rPr>
              <a:t>lordóza</a:t>
            </a:r>
            <a:endParaRPr lang="cs-CZ" sz="2800" u="sng" dirty="0">
              <a:solidFill>
                <a:srgbClr val="14CECA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77480" y="2492896"/>
            <a:ext cx="3348626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hrudní </a:t>
            </a:r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…</a:t>
            </a:r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endParaRPr lang="cs-CZ" sz="2800" u="sng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2492896"/>
            <a:ext cx="18272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kyfóza</a:t>
            </a:r>
            <a:endParaRPr lang="cs-CZ" sz="2800" u="sng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41730" y="5877272"/>
            <a:ext cx="3384376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9B8609"/>
                </a:solidFill>
                <a:latin typeface="Arial" pitchFamily="34" charset="0"/>
                <a:cs typeface="Arial" pitchFamily="34" charset="0"/>
              </a:rPr>
              <a:t>křížová </a:t>
            </a:r>
            <a:r>
              <a:rPr lang="cs-CZ" sz="2800" u="sng" dirty="0" smtClean="0">
                <a:solidFill>
                  <a:srgbClr val="9B8609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800" dirty="0" smtClean="0">
                <a:solidFill>
                  <a:srgbClr val="9B8609"/>
                </a:solidFill>
                <a:latin typeface="Arial" pitchFamily="34" charset="0"/>
                <a:cs typeface="Arial" pitchFamily="34" charset="0"/>
              </a:rPr>
              <a:t>…</a:t>
            </a:r>
            <a:r>
              <a:rPr lang="cs-CZ" sz="2800" u="sng" dirty="0" smtClean="0">
                <a:solidFill>
                  <a:srgbClr val="9B8609"/>
                </a:solidFill>
                <a:latin typeface="Arial" pitchFamily="34" charset="0"/>
                <a:cs typeface="Arial" pitchFamily="34" charset="0"/>
              </a:rPr>
              <a:t>    </a:t>
            </a:r>
            <a:endParaRPr lang="cs-CZ" sz="2800" u="sng" dirty="0">
              <a:solidFill>
                <a:srgbClr val="9B860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5877272"/>
            <a:ext cx="18272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9B8609"/>
                </a:solidFill>
                <a:latin typeface="Arial" pitchFamily="34" charset="0"/>
                <a:cs typeface="Arial" pitchFamily="34" charset="0"/>
              </a:rPr>
              <a:t>kyfóza</a:t>
            </a:r>
            <a:endParaRPr lang="cs-CZ" sz="2800" u="sng" dirty="0">
              <a:solidFill>
                <a:srgbClr val="9B860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83665" y="2708920"/>
            <a:ext cx="29343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Názvy prohnutí?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4846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0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/>
      <p:bldP spid="9" grpId="0"/>
      <p:bldP spid="10" grpId="0" animBg="1"/>
      <p:bldP spid="11" grpId="0"/>
      <p:bldP spid="12" grpId="0" animBg="1"/>
      <p:bldP spid="13" grpId="0"/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6046" y="332656"/>
            <a:ext cx="3794209" cy="1143000"/>
          </a:xfrm>
        </p:spPr>
        <p:txBody>
          <a:bodyPr/>
          <a:lstStyle/>
          <a:p>
            <a:r>
              <a:rPr lang="cs-CZ" dirty="0" smtClean="0"/>
              <a:t>páteř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630" y="0"/>
            <a:ext cx="1323050" cy="685510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691681" y="1214920"/>
            <a:ext cx="71995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Lidská páteř je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dvojesovitě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prohnutá…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   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51048" y="1916832"/>
            <a:ext cx="3080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ýznam prohnutí?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51048" y="2440052"/>
            <a:ext cx="3080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pružnost páteře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51048" y="3165940"/>
            <a:ext cx="3080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Vznik prohnutí?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1725039" y="3831401"/>
            <a:ext cx="2808312" cy="1463447"/>
            <a:chOff x="5883665" y="4854185"/>
            <a:chExt cx="3007574" cy="1518387"/>
          </a:xfrm>
        </p:grpSpPr>
        <p:pic>
          <p:nvPicPr>
            <p:cNvPr id="19" name="Obrázek 1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83665" y="4854185"/>
              <a:ext cx="3007574" cy="1518387"/>
            </a:xfrm>
            <a:prstGeom prst="rect">
              <a:avLst/>
            </a:prstGeom>
          </p:spPr>
        </p:pic>
        <p:sp>
          <p:nvSpPr>
            <p:cNvPr id="20" name="TextovéPole 19"/>
            <p:cNvSpPr txBox="1"/>
            <p:nvPr/>
          </p:nvSpPr>
          <p:spPr>
            <a:xfrm>
              <a:off x="7596336" y="5032340"/>
              <a:ext cx="5085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1.</a:t>
              </a:r>
              <a:endParaRPr lang="cs-CZ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696309" y="3831401"/>
            <a:ext cx="2107939" cy="1463447"/>
            <a:chOff x="6212303" y="4750556"/>
            <a:chExt cx="2464153" cy="1951804"/>
          </a:xfrm>
        </p:grpSpPr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12303" y="4750556"/>
              <a:ext cx="2464153" cy="1951804"/>
            </a:xfrm>
            <a:prstGeom prst="rect">
              <a:avLst/>
            </a:prstGeom>
          </p:spPr>
        </p:pic>
        <p:sp>
          <p:nvSpPr>
            <p:cNvPr id="23" name="TextovéPole 22"/>
            <p:cNvSpPr txBox="1"/>
            <p:nvPr/>
          </p:nvSpPr>
          <p:spPr>
            <a:xfrm>
              <a:off x="6588224" y="5032340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2.</a:t>
              </a:r>
              <a:endParaRPr lang="cs-CZ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6949823" y="2852936"/>
            <a:ext cx="1941416" cy="2441912"/>
            <a:chOff x="6501404" y="3978642"/>
            <a:chExt cx="1885950" cy="2609850"/>
          </a:xfrm>
        </p:grpSpPr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01404" y="3978642"/>
              <a:ext cx="1885950" cy="2609850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6660232" y="4149080"/>
              <a:ext cx="53105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3.</a:t>
              </a:r>
              <a:endParaRPr lang="cs-CZ" dirty="0"/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2555776" y="5733256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 prvních měsících života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977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0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2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8119" y="548680"/>
            <a:ext cx="727280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/>
              <a:t>Odkazy na obrázky:</a:t>
            </a:r>
            <a:endParaRPr lang="cs-CZ" sz="3600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Učebnice </a:t>
            </a:r>
            <a:r>
              <a:rPr lang="cs-CZ" dirty="0"/>
              <a:t>Přírodopis 8 pro základní školy a víceletá gymnázia, </a:t>
            </a:r>
            <a:endParaRPr lang="cs-CZ" dirty="0" smtClean="0"/>
          </a:p>
          <a:p>
            <a:r>
              <a:rPr lang="cs-CZ" dirty="0" smtClean="0"/>
              <a:t>Fraus  2006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www.datakabinet.cz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98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875</TotalTime>
  <Words>350</Words>
  <Application>Microsoft Office PowerPoint</Application>
  <PresentationFormat>Předvádění na obrazovce (4:3)</PresentationFormat>
  <Paragraphs>155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Aerodynamika</vt:lpstr>
      <vt:lpstr>Exekutivní</vt:lpstr>
      <vt:lpstr>Prezentace aplikace PowerPoint</vt:lpstr>
      <vt:lpstr>Prezentace aplikace PowerPoint</vt:lpstr>
      <vt:lpstr>Soustava kosterní</vt:lpstr>
      <vt:lpstr>spojení kostí</vt:lpstr>
      <vt:lpstr>spojení kostí</vt:lpstr>
      <vt:lpstr>kloub</vt:lpstr>
      <vt:lpstr>kloub</vt:lpstr>
      <vt:lpstr>typy kloubů</vt:lpstr>
      <vt:lpstr>lebka</vt:lpstr>
      <vt:lpstr>mozková část lebky</vt:lpstr>
      <vt:lpstr>obličejová část lebky</vt:lpstr>
      <vt:lpstr>páteř</vt:lpstr>
      <vt:lpstr>Prezentace aplikace PowerPoint</vt:lpstr>
      <vt:lpstr>části páteře</vt:lpstr>
      <vt:lpstr>části páteře</vt:lpstr>
      <vt:lpstr>páteř</vt:lpstr>
      <vt:lpstr>páteř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Soustava pohybová</dc:title>
  <dc:creator>olexa</dc:creator>
  <cp:lastModifiedBy>Němec Zbyněk</cp:lastModifiedBy>
  <cp:revision>78</cp:revision>
  <dcterms:created xsi:type="dcterms:W3CDTF">2013-01-09T16:17:34Z</dcterms:created>
  <dcterms:modified xsi:type="dcterms:W3CDTF">2013-01-29T13:26:18Z</dcterms:modified>
</cp:coreProperties>
</file>