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84" r:id="rId3"/>
    <p:sldId id="267" r:id="rId4"/>
    <p:sldId id="256" r:id="rId5"/>
    <p:sldId id="276" r:id="rId6"/>
    <p:sldId id="281" r:id="rId7"/>
    <p:sldId id="274" r:id="rId8"/>
    <p:sldId id="261" r:id="rId9"/>
    <p:sldId id="282" r:id="rId10"/>
    <p:sldId id="269" r:id="rId11"/>
    <p:sldId id="277" r:id="rId12"/>
    <p:sldId id="271" r:id="rId13"/>
    <p:sldId id="272" r:id="rId14"/>
    <p:sldId id="270" r:id="rId15"/>
    <p:sldId id="278" r:id="rId16"/>
    <p:sldId id="273" r:id="rId17"/>
    <p:sldId id="283" r:id="rId18"/>
    <p:sldId id="275" r:id="rId19"/>
    <p:sldId id="268" r:id="rId20"/>
    <p:sldId id="279" r:id="rId21"/>
    <p:sldId id="280" r:id="rId22"/>
    <p:sldId id="258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72430-17FC-4F55-A662-791146BBA347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29.1.2013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FE3A1-00ED-4FD4-BBE3-B8C29A872CB0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7041083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72430-17FC-4F55-A662-791146BBA347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29.1.2013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FE3A1-00ED-4FD4-BBE3-B8C29A872CB0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177547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72430-17FC-4F55-A662-791146BBA347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29.1.2013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5CBFE3A1-00ED-4FD4-BBE3-B8C29A872CB0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48114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72430-17FC-4F55-A662-791146BBA347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29.1.2013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FE3A1-00ED-4FD4-BBE3-B8C29A872CB0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73379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72430-17FC-4F55-A662-791146BBA347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29.1.2013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FE3A1-00ED-4FD4-BBE3-B8C29A872CB0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36604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72430-17FC-4F55-A662-791146BBA347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29.1.2013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FE3A1-00ED-4FD4-BBE3-B8C29A872CB0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379080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72430-17FC-4F55-A662-791146BBA347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29.1.2013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FE3A1-00ED-4FD4-BBE3-B8C29A872CB0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20112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72430-17FC-4F55-A662-791146BBA347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29.1.2013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FE3A1-00ED-4FD4-BBE3-B8C29A872CB0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1748812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72430-17FC-4F55-A662-791146BBA347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29.1.2013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FE3A1-00ED-4FD4-BBE3-B8C29A872CB0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48406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72430-17FC-4F55-A662-791146BBA347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29.1.2013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FE3A1-00ED-4FD4-BBE3-B8C29A872CB0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697177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72430-17FC-4F55-A662-791146BBA347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29.1.2013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FE3A1-00ED-4FD4-BBE3-B8C29A872CB0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8719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8636EF3-F8E9-4062-94AB-C8B8C1C5E89C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7272430-17FC-4F55-A662-791146BBA347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29.1.2013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CBFE3A1-00ED-4FD4-BBE3-B8C29A872CB0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024190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deniskyakvaristika.blog.cz/1202/okruzak-plosky" TargetMode="External"/><Relationship Id="rId7" Type="http://schemas.openxmlformats.org/officeDocument/2006/relationships/hyperlink" Target="http://upload.wikimedia.org/wikipedia/commons/4/4a/Giant_Squid_Replica.jpg?uselang=cs" TargetMode="External"/><Relationship Id="rId2" Type="http://schemas.openxmlformats.org/officeDocument/2006/relationships/hyperlink" Target="http://periodic.sweb.cz/43v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Sepia_officinalis_%28aquarium%29.jpg" TargetMode="External"/><Relationship Id="rId5" Type="http://schemas.openxmlformats.org/officeDocument/2006/relationships/hyperlink" Target="http://zelenesrdce.blog.cz/1011/perlorodka-ricni" TargetMode="External"/><Relationship Id="rId4" Type="http://schemas.openxmlformats.org/officeDocument/2006/relationships/hyperlink" Target="http://www.enviport.cz/skeble-rybnicna-anodonta-c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VY_52_INOVACE_29_ </a:t>
            </a:r>
            <a:r>
              <a:rPr lang="cs-CZ" sz="1800" dirty="0"/>
              <a:t>měkkýši</a:t>
            </a:r>
          </a:p>
          <a:p>
            <a:pPr algn="ctr">
              <a:buNone/>
            </a:pPr>
            <a:endParaRPr lang="cs-CZ" sz="1800" dirty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/>
              <a:t>měkkýši</a:t>
            </a:r>
          </a:p>
          <a:p>
            <a:pPr algn="ctr">
              <a:buNone/>
            </a:pP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Přírodopis,2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Jiří </a:t>
            </a:r>
            <a:r>
              <a:rPr lang="cs-CZ" sz="18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Olexa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/>
              <a:t>měkkýši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785918" y="285728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83385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753553"/>
            <a:ext cx="69847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Mgr. Jiří Olexa, </a:t>
            </a:r>
            <a:r>
              <a:rPr lang="cs-CZ" b="1" dirty="0" smtClean="0"/>
              <a:t>25. ledna 2013,  6.ročník, </a:t>
            </a:r>
            <a:r>
              <a:rPr lang="cs-CZ" b="1" dirty="0"/>
              <a:t>V/2 </a:t>
            </a:r>
            <a:r>
              <a:rPr lang="cs-CZ" b="1" dirty="0" smtClean="0"/>
              <a:t>W29,  </a:t>
            </a:r>
            <a:r>
              <a:rPr lang="cs-CZ" b="1" dirty="0"/>
              <a:t>Přírodopis, </a:t>
            </a:r>
            <a:r>
              <a:rPr lang="cs-CZ" b="1" dirty="0" smtClean="0"/>
              <a:t>měkkýši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768080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6632"/>
            <a:ext cx="7772400" cy="4267200"/>
          </a:xfrm>
        </p:spPr>
        <p:txBody>
          <a:bodyPr/>
          <a:lstStyle/>
          <a:p>
            <a:r>
              <a:rPr lang="cs-CZ" dirty="0" smtClean="0"/>
              <a:t>Měkkýši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27469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92689" y="534943"/>
            <a:ext cx="5092808" cy="3902169"/>
          </a:xfrm>
        </p:spPr>
      </p:pic>
      <p:sp>
        <p:nvSpPr>
          <p:cNvPr id="5" name="TextovéPole 4"/>
          <p:cNvSpPr txBox="1"/>
          <p:nvPr/>
        </p:nvSpPr>
        <p:spPr>
          <a:xfrm>
            <a:off x="251520" y="1628800"/>
            <a:ext cx="41044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 mořích, perleť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 na vnitřní straně schránky.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71800" y="5673441"/>
            <a:ext cx="2736303" cy="769441"/>
          </a:xfrm>
          <a:prstGeom prst="rect">
            <a:avLst/>
          </a:prstGeom>
          <a:noFill/>
          <a:ln>
            <a:noFill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mlži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91661" y="4811667"/>
            <a:ext cx="60127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perlorodka říční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3611338"/>
            <a:ext cx="31683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Důležitá 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pro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klenotníky.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114800" cy="1600200"/>
          </a:xfrm>
        </p:spPr>
        <p:txBody>
          <a:bodyPr/>
          <a:lstStyle/>
          <a:p>
            <a:pPr algn="l"/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5013176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jméno: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1866" y="5734997"/>
            <a:ext cx="1989796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skupina: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88755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7" grpId="0"/>
      <p:bldP spid="6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10009" y="1625757"/>
            <a:ext cx="4536504" cy="3315411"/>
          </a:xfrm>
        </p:spPr>
      </p:pic>
      <p:sp>
        <p:nvSpPr>
          <p:cNvPr id="5" name="TextovéPole 4"/>
          <p:cNvSpPr txBox="1"/>
          <p:nvPr/>
        </p:nvSpPr>
        <p:spPr>
          <a:xfrm>
            <a:off x="5364088" y="3057341"/>
            <a:ext cx="35283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Mění barvu podle okolí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71800" y="5673441"/>
            <a:ext cx="3168352" cy="769441"/>
          </a:xfrm>
          <a:prstGeom prst="rect">
            <a:avLst/>
          </a:prstGeom>
          <a:noFill/>
          <a:ln>
            <a:noFill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hlavonožci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55777" y="4811667"/>
            <a:ext cx="63367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chobotnice pobřežní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114800" cy="1600200"/>
          </a:xfrm>
        </p:spPr>
        <p:txBody>
          <a:bodyPr/>
          <a:lstStyle/>
          <a:p>
            <a:pPr algn="l"/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5013176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jméno: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1866" y="5734997"/>
            <a:ext cx="1989796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skupina: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11960" y="908720"/>
            <a:ext cx="468052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8 ramen, dokonalé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 oči, velmi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inteligentní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48554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22375" y="2764664"/>
            <a:ext cx="2479001" cy="2047003"/>
          </a:xfrm>
          <a:prstGeom prst="rect">
            <a:avLst/>
          </a:prstGeom>
        </p:spPr>
      </p:pic>
      <p:pic>
        <p:nvPicPr>
          <p:cNvPr id="13" name="Zástupný symbol pro obsah 12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703237"/>
            <a:ext cx="3171809" cy="4525963"/>
          </a:xfrm>
        </p:spPr>
      </p:pic>
      <p:sp>
        <p:nvSpPr>
          <p:cNvPr id="5" name="TextovéPole 4"/>
          <p:cNvSpPr txBox="1"/>
          <p:nvPr/>
        </p:nvSpPr>
        <p:spPr>
          <a:xfrm>
            <a:off x="251520" y="1844824"/>
            <a:ext cx="48965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Její larvy (glochidia) dravé.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71800" y="5673441"/>
            <a:ext cx="2736303" cy="769441"/>
          </a:xfrm>
          <a:prstGeom prst="rect">
            <a:avLst/>
          </a:prstGeom>
          <a:noFill/>
          <a:ln>
            <a:noFill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mlži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91661" y="4811667"/>
            <a:ext cx="60127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škeble rybničná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3708" y="3188000"/>
            <a:ext cx="31683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Sladkovodní, na dně.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114800" cy="1600200"/>
          </a:xfrm>
        </p:spPr>
        <p:txBody>
          <a:bodyPr/>
          <a:lstStyle/>
          <a:p>
            <a:pPr algn="l"/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5013176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jméno: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1866" y="5734997"/>
            <a:ext cx="1989796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skupina: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7703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7" grpId="0"/>
      <p:bldP spid="6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0124" y="1458596"/>
            <a:ext cx="4947979" cy="3710984"/>
          </a:xfrm>
        </p:spPr>
      </p:pic>
      <p:sp>
        <p:nvSpPr>
          <p:cNvPr id="5" name="TextovéPole 4"/>
          <p:cNvSpPr txBox="1"/>
          <p:nvPr/>
        </p:nvSpPr>
        <p:spPr>
          <a:xfrm>
            <a:off x="4139952" y="908720"/>
            <a:ext cx="45365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2 páry zatažitelných tykadel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91661" y="4811667"/>
            <a:ext cx="60127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hlemýžď zahradní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71800" y="5673441"/>
            <a:ext cx="2736303" cy="769441"/>
          </a:xfrm>
          <a:prstGeom prst="rect">
            <a:avLst/>
          </a:prstGeom>
          <a:noFill/>
          <a:ln>
            <a:noFill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plži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508103" y="2276872"/>
            <a:ext cx="309634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Drsný jazyk (radula) 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ke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strouhání potravy</a:t>
            </a: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</p:spPr>
        <p:txBody>
          <a:bodyPr/>
          <a:lstStyle/>
          <a:p>
            <a:pPr algn="l"/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5013176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jméno: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1866" y="5734997"/>
            <a:ext cx="1989796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skupina: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45335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02859" y="4310647"/>
            <a:ext cx="2761629" cy="2132235"/>
          </a:xfrm>
        </p:spPr>
      </p:pic>
      <p:sp>
        <p:nvSpPr>
          <p:cNvPr id="5" name="TextovéPole 4"/>
          <p:cNvSpPr txBox="1"/>
          <p:nvPr/>
        </p:nvSpPr>
        <p:spPr>
          <a:xfrm>
            <a:off x="5364088" y="2348880"/>
            <a:ext cx="35283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Přísavky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k zachycení potravy.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71800" y="5673441"/>
            <a:ext cx="3168352" cy="769441"/>
          </a:xfrm>
          <a:prstGeom prst="rect">
            <a:avLst/>
          </a:prstGeom>
          <a:noFill/>
          <a:ln>
            <a:noFill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hlavonožci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55777" y="4811667"/>
            <a:ext cx="63367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sépie obecná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114800" cy="1600200"/>
          </a:xfrm>
        </p:spPr>
        <p:txBody>
          <a:bodyPr/>
          <a:lstStyle/>
          <a:p>
            <a:pPr algn="l"/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5013176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jméno: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1866" y="5734997"/>
            <a:ext cx="1989796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skupina: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35896" y="908720"/>
            <a:ext cx="52565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10 chapadel (8 kratších, 2 delší).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9856" y="1700808"/>
            <a:ext cx="4230216" cy="3172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41343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508103" y="1231885"/>
            <a:ext cx="31831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Bez ulity, 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lesích.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71800" y="5673441"/>
            <a:ext cx="2736303" cy="769441"/>
          </a:xfrm>
          <a:prstGeom prst="rect">
            <a:avLst/>
          </a:prstGeom>
          <a:noFill/>
          <a:ln>
            <a:noFill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plži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91661" y="4811667"/>
            <a:ext cx="60127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plzák lesní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64088" y="2708920"/>
            <a:ext cx="342348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Zbarven 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d černé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 po oranžovou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114800" cy="1600200"/>
          </a:xfrm>
        </p:spPr>
        <p:txBody>
          <a:bodyPr/>
          <a:lstStyle/>
          <a:p>
            <a:pPr algn="l"/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5013176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jméno: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1866" y="5734997"/>
            <a:ext cx="1989796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skupina: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3888" y="1761851"/>
            <a:ext cx="4984215" cy="3241662"/>
          </a:xfrm>
        </p:spPr>
      </p:pic>
    </p:spTree>
    <p:extLst>
      <p:ext uri="{BB962C8B-B14F-4D97-AF65-F5344CB8AC3E}">
        <p14:creationId xmlns:p14="http://schemas.microsoft.com/office/powerpoint/2010/main" xmlns="" val="2365612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7" grpId="0"/>
      <p:bldP spid="6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06005" y="1988840"/>
            <a:ext cx="6086475" cy="3105150"/>
          </a:xfrm>
        </p:spPr>
      </p:pic>
      <p:sp>
        <p:nvSpPr>
          <p:cNvPr id="5" name="TextovéPole 4"/>
          <p:cNvSpPr txBox="1"/>
          <p:nvPr/>
        </p:nvSpPr>
        <p:spPr>
          <a:xfrm>
            <a:off x="251520" y="1628800"/>
            <a:ext cx="45365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otrava člověka, schránka na povrchu hladká.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71800" y="5673441"/>
            <a:ext cx="2736303" cy="769441"/>
          </a:xfrm>
          <a:prstGeom prst="rect">
            <a:avLst/>
          </a:prstGeom>
          <a:noFill/>
          <a:ln>
            <a:noFill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mlži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91661" y="4811667"/>
            <a:ext cx="60127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slávka jedlá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114800" cy="1600200"/>
          </a:xfrm>
        </p:spPr>
        <p:txBody>
          <a:bodyPr/>
          <a:lstStyle/>
          <a:p>
            <a:pPr algn="l"/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5013176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jméno: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1866" y="5734997"/>
            <a:ext cx="1989796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skupina: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5980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7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1508591"/>
            <a:ext cx="33123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Ve vodě, ulita do špičky.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71800" y="5673441"/>
            <a:ext cx="2736303" cy="769441"/>
          </a:xfrm>
          <a:prstGeom prst="rect">
            <a:avLst/>
          </a:prstGeom>
          <a:noFill/>
          <a:ln>
            <a:noFill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plži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91661" y="4811667"/>
            <a:ext cx="60127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plovatka bahenní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3308791"/>
            <a:ext cx="31683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Chován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i v akváriích.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114800" cy="1600200"/>
          </a:xfrm>
        </p:spPr>
        <p:txBody>
          <a:bodyPr/>
          <a:lstStyle/>
          <a:p>
            <a:pPr algn="l"/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5013176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jméno: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1866" y="5734997"/>
            <a:ext cx="1989796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skupina: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19873" y="613216"/>
            <a:ext cx="5057749" cy="4185213"/>
          </a:xfrm>
        </p:spPr>
      </p:pic>
    </p:spTree>
    <p:extLst>
      <p:ext uri="{BB962C8B-B14F-4D97-AF65-F5344CB8AC3E}">
        <p14:creationId xmlns:p14="http://schemas.microsoft.com/office/powerpoint/2010/main" xmlns="" val="3872728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7" grpId="0"/>
      <p:bldP spid="6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1774557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Plochá ulita.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71800" y="5673441"/>
            <a:ext cx="2736303" cy="769441"/>
          </a:xfrm>
          <a:prstGeom prst="rect">
            <a:avLst/>
          </a:prstGeom>
          <a:noFill/>
          <a:ln>
            <a:noFill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plži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91661" y="4811667"/>
            <a:ext cx="60127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okružák ploský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2708920"/>
            <a:ext cx="31683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Ve sladkých stojatých vodách.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114800" cy="1600200"/>
          </a:xfrm>
        </p:spPr>
        <p:txBody>
          <a:bodyPr/>
          <a:lstStyle/>
          <a:p>
            <a:pPr algn="l"/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5013176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jméno: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1866" y="5734997"/>
            <a:ext cx="1989796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skupina: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4494" y="1178452"/>
            <a:ext cx="3457905" cy="3065519"/>
          </a:xfr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75856" y="1178453"/>
            <a:ext cx="1438639" cy="3060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32296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7" grpId="0"/>
      <p:bldP spid="6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1508591"/>
            <a:ext cx="33123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Bez ulity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v zahradách 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na polích.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71800" y="5673441"/>
            <a:ext cx="2736303" cy="769441"/>
          </a:xfrm>
          <a:prstGeom prst="rect">
            <a:avLst/>
          </a:prstGeom>
          <a:noFill/>
          <a:ln>
            <a:noFill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plži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91661" y="4811667"/>
            <a:ext cx="60127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slimáček polní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3308791"/>
            <a:ext cx="31683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Působí škody na zelenině.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114800" cy="1600200"/>
          </a:xfrm>
        </p:spPr>
        <p:txBody>
          <a:bodyPr/>
          <a:lstStyle/>
          <a:p>
            <a:pPr algn="l"/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5013176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jméno: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1866" y="5734997"/>
            <a:ext cx="1989796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skupina: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570561"/>
            <a:ext cx="5037466" cy="4363439"/>
          </a:xfrm>
        </p:spPr>
      </p:pic>
    </p:spTree>
    <p:extLst>
      <p:ext uri="{BB962C8B-B14F-4D97-AF65-F5344CB8AC3E}">
        <p14:creationId xmlns:p14="http://schemas.microsoft.com/office/powerpoint/2010/main" xmlns="" val="3420597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7" grpId="0"/>
      <p:bldP spid="6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23203" y="3937124"/>
            <a:ext cx="2159245" cy="2320242"/>
          </a:xfrm>
        </p:spPr>
      </p:pic>
      <p:sp>
        <p:nvSpPr>
          <p:cNvPr id="5" name="TextovéPole 4"/>
          <p:cNvSpPr txBox="1"/>
          <p:nvPr/>
        </p:nvSpPr>
        <p:spPr>
          <a:xfrm>
            <a:off x="251520" y="1628800"/>
            <a:ext cx="352839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otrava člověka, schránka 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povrchu drsná, hrubá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71800" y="5673441"/>
            <a:ext cx="2736303" cy="769441"/>
          </a:xfrm>
          <a:prstGeom prst="rect">
            <a:avLst/>
          </a:prstGeom>
          <a:noFill/>
          <a:ln>
            <a:noFill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mlži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91661" y="4811667"/>
            <a:ext cx="60127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ústřice jedlá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114800" cy="1600200"/>
          </a:xfrm>
        </p:spPr>
        <p:txBody>
          <a:bodyPr/>
          <a:lstStyle/>
          <a:p>
            <a:pPr algn="l"/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5013176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jméno: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1866" y="5734997"/>
            <a:ext cx="1989796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skupina: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2751" y="764704"/>
            <a:ext cx="5373183" cy="3172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95610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7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004048" y="836712"/>
            <a:ext cx="39103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Výrazná ostnitá schránka.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71800" y="5673441"/>
            <a:ext cx="2736303" cy="769441"/>
          </a:xfrm>
          <a:prstGeom prst="rect">
            <a:avLst/>
          </a:prstGeom>
          <a:noFill/>
          <a:ln>
            <a:noFill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plži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91661" y="4811667"/>
            <a:ext cx="60127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ostranka jaderská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46051" y="2716204"/>
            <a:ext cx="31683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Jaderském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moři.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114800" cy="1600200"/>
          </a:xfrm>
        </p:spPr>
        <p:txBody>
          <a:bodyPr/>
          <a:lstStyle/>
          <a:p>
            <a:pPr algn="l"/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5013176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jméno: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1866" y="5734997"/>
            <a:ext cx="1989796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skupina: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1742772"/>
            <a:ext cx="4464496" cy="3166512"/>
          </a:xfrm>
        </p:spPr>
      </p:pic>
    </p:spTree>
    <p:extLst>
      <p:ext uri="{BB962C8B-B14F-4D97-AF65-F5344CB8AC3E}">
        <p14:creationId xmlns:p14="http://schemas.microsoft.com/office/powerpoint/2010/main" xmlns="" val="2231478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7" grpId="0"/>
      <p:bldP spid="6" grpId="0"/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04248" y="3501008"/>
            <a:ext cx="1678496" cy="335699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364088" y="2060848"/>
            <a:ext cx="35283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Údajně napadala a převracela lodě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71800" y="5673441"/>
            <a:ext cx="3168352" cy="769441"/>
          </a:xfrm>
          <a:prstGeom prst="rect">
            <a:avLst/>
          </a:prstGeom>
          <a:noFill/>
          <a:ln>
            <a:noFill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hlavonožci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55777" y="4811667"/>
            <a:ext cx="63367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sépie obecná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-243408"/>
            <a:ext cx="4114800" cy="1600200"/>
          </a:xfrm>
        </p:spPr>
        <p:txBody>
          <a:bodyPr/>
          <a:lstStyle/>
          <a:p>
            <a:pPr algn="l"/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5013176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jméno: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1866" y="5734997"/>
            <a:ext cx="1989796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skupina: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355976" y="692696"/>
            <a:ext cx="45365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Největší měkkýš (přes 20m)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8922" y="1900613"/>
            <a:ext cx="5175206" cy="2911054"/>
          </a:xfrm>
        </p:spPr>
      </p:pic>
    </p:spTree>
    <p:extLst>
      <p:ext uri="{BB962C8B-B14F-4D97-AF65-F5344CB8AC3E}">
        <p14:creationId xmlns:p14="http://schemas.microsoft.com/office/powerpoint/2010/main" xmlns="" val="542030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1628800"/>
            <a:ext cx="41044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Sladkovodní, perleť na vnitřní straně schránky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71800" y="5673441"/>
            <a:ext cx="2736303" cy="769441"/>
          </a:xfrm>
          <a:prstGeom prst="rect">
            <a:avLst/>
          </a:prstGeom>
          <a:noFill/>
          <a:ln>
            <a:noFill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mlži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91661" y="4811667"/>
            <a:ext cx="60127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perlorodka říční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3611338"/>
            <a:ext cx="31683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 řekách.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114800" cy="1600200"/>
          </a:xfrm>
        </p:spPr>
        <p:txBody>
          <a:bodyPr/>
          <a:lstStyle/>
          <a:p>
            <a:pPr algn="l"/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5013176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jméno: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1866" y="5734997"/>
            <a:ext cx="1989796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skupina: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95435" y="731525"/>
            <a:ext cx="4209011" cy="3085803"/>
          </a:xfrm>
        </p:spPr>
      </p:pic>
    </p:spTree>
    <p:extLst>
      <p:ext uri="{BB962C8B-B14F-4D97-AF65-F5344CB8AC3E}">
        <p14:creationId xmlns:p14="http://schemas.microsoft.com/office/powerpoint/2010/main" xmlns="" val="3585310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7" grpId="0"/>
      <p:bldP spid="6" grpId="0"/>
      <p:bldP spid="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154759" y="1231885"/>
            <a:ext cx="4536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Pruhovaná ulita.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91661" y="4811667"/>
            <a:ext cx="60127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páskovka keřová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71800" y="5673441"/>
            <a:ext cx="2736303" cy="769441"/>
          </a:xfrm>
          <a:prstGeom prst="rect">
            <a:avLst/>
          </a:prstGeom>
          <a:noFill/>
          <a:ln>
            <a:noFill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plži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508103" y="2276872"/>
            <a:ext cx="31683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Suchozemský, na rostlinách.</a:t>
            </a: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114800" cy="1600200"/>
          </a:xfrm>
        </p:spPr>
        <p:txBody>
          <a:bodyPr/>
          <a:lstStyle/>
          <a:p>
            <a:pPr algn="l"/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5013176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jméno: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1866" y="5734997"/>
            <a:ext cx="1989796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skupina: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7352" y="1700808"/>
            <a:ext cx="4428703" cy="3157237"/>
          </a:xfrm>
        </p:spPr>
      </p:pic>
    </p:spTree>
    <p:extLst>
      <p:ext uri="{BB962C8B-B14F-4D97-AF65-F5344CB8AC3E}">
        <p14:creationId xmlns:p14="http://schemas.microsoft.com/office/powerpoint/2010/main" xmlns="" val="2220434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692696"/>
            <a:ext cx="5449788" cy="4759482"/>
          </a:xfrm>
        </p:spPr>
      </p:pic>
      <p:sp>
        <p:nvSpPr>
          <p:cNvPr id="5" name="TextovéPole 4"/>
          <p:cNvSpPr txBox="1"/>
          <p:nvPr/>
        </p:nvSpPr>
        <p:spPr>
          <a:xfrm>
            <a:off x="251520" y="1628800"/>
            <a:ext cx="35283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 mořích, schránka rýhovaná 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ve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tvaru vějíře,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71800" y="5673441"/>
            <a:ext cx="2736303" cy="769441"/>
          </a:xfrm>
          <a:prstGeom prst="rect">
            <a:avLst/>
          </a:prstGeom>
          <a:noFill/>
          <a:ln>
            <a:noFill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mlži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55777" y="4811667"/>
            <a:ext cx="63367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hřebenatka jakubská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114800" cy="1600200"/>
          </a:xfrm>
        </p:spPr>
        <p:txBody>
          <a:bodyPr/>
          <a:lstStyle/>
          <a:p>
            <a:pPr algn="l"/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5013176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jméno: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1866" y="5734997"/>
            <a:ext cx="1989796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skupina: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1520" y="3861048"/>
            <a:ext cx="31683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hřebene.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83916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7" grpId="0"/>
      <p:bldP spid="6" grpId="0"/>
      <p:bldP spid="1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35896" y="691361"/>
            <a:ext cx="4990397" cy="4525963"/>
          </a:xfrm>
        </p:spPr>
      </p:pic>
      <p:sp>
        <p:nvSpPr>
          <p:cNvPr id="5" name="TextovéPole 4"/>
          <p:cNvSpPr txBox="1"/>
          <p:nvPr/>
        </p:nvSpPr>
        <p:spPr>
          <a:xfrm>
            <a:off x="251520" y="1628800"/>
            <a:ext cx="35283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Na Zemi 500 milionů let („živá zkamenělina“)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71800" y="5673441"/>
            <a:ext cx="3168352" cy="769441"/>
          </a:xfrm>
          <a:prstGeom prst="rect">
            <a:avLst/>
          </a:prstGeom>
          <a:noFill/>
          <a:ln>
            <a:noFill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hlavonožci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55777" y="4811667"/>
            <a:ext cx="63367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loděnka hlubinná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114800" cy="1600200"/>
          </a:xfrm>
        </p:spPr>
        <p:txBody>
          <a:bodyPr/>
          <a:lstStyle/>
          <a:p>
            <a:pPr algn="l"/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5013176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jméno: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1866" y="5734997"/>
            <a:ext cx="1989796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skupina: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1520" y="3392610"/>
            <a:ext cx="51125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Spirálovitá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schránka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s větším množstvím komůrek.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18242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7" grpId="0"/>
      <p:bldP spid="6" grpId="0"/>
      <p:bldP spid="1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5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Odkazy: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725" y="1339026"/>
            <a:ext cx="756084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hlemýžď zahradní: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periodic.sweb.cz/43v.jpg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ulita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okružáka ploského: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  <a:hlinkClick r:id="rId3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3"/>
              </a:rPr>
              <a:t>deniskyakvaristika.blog.cz/1202/okruzak-plosky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lastury škeble: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  <a:hlinkClick r:id="rId4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4"/>
              </a:rPr>
              <a:t>www.enviport.cz/skeble-rybnicna-anodonta-c.aspx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perlorodka: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  <a:hlinkClick r:id="rId5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5"/>
              </a:rPr>
              <a:t>zelenesrdce.blog.cz/1011/perlorodka-ricni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sépie foto: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  <a:hlinkClick r:id="rId6"/>
              </a:rPr>
              <a:t>http://cs.wikipedia.org/wiki/Soubor:Sepia_officinalis_%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6"/>
              </a:rPr>
              <a:t>28aquarium%29.jpg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krakatice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replika: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  <a:hlinkClick r:id="rId7"/>
              </a:rPr>
              <a:t>http://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7"/>
              </a:rPr>
              <a:t>upload.wikimedia.org/wikipedia/commons/4/4a/Giant_Squid_Replica.jpg?uselang=cs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ostatní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obrázky: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Učebnice Přírodopis pro základní školy a víceletá gymnázia, Fraus 2003</a:t>
            </a:r>
          </a:p>
        </p:txBody>
      </p:sp>
    </p:spTree>
    <p:extLst>
      <p:ext uri="{BB962C8B-B14F-4D97-AF65-F5344CB8AC3E}">
        <p14:creationId xmlns:p14="http://schemas.microsoft.com/office/powerpoint/2010/main" xmlns="" val="1812884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628</TotalTime>
  <Words>466</Words>
  <Application>Microsoft Office PowerPoint</Application>
  <PresentationFormat>Předvádění na obrazovce (4:3)</PresentationFormat>
  <Paragraphs>161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Exekutivní</vt:lpstr>
      <vt:lpstr>Vrchol</vt:lpstr>
      <vt:lpstr>Snímek 1</vt:lpstr>
      <vt:lpstr>Snímek 2</vt:lpstr>
      <vt:lpstr>Měkkýši</vt:lpstr>
      <vt:lpstr>Co je to?</vt:lpstr>
      <vt:lpstr>Co je to?</vt:lpstr>
      <vt:lpstr>Co je to?</vt:lpstr>
      <vt:lpstr>Co je to?</vt:lpstr>
      <vt:lpstr>Co je to?</vt:lpstr>
      <vt:lpstr>Co je to?</vt:lpstr>
      <vt:lpstr>Co je to?</vt:lpstr>
      <vt:lpstr>Co je to?</vt:lpstr>
      <vt:lpstr>Co je to?</vt:lpstr>
      <vt:lpstr>Co je to?</vt:lpstr>
      <vt:lpstr>Co je to?</vt:lpstr>
      <vt:lpstr>Co je to?</vt:lpstr>
      <vt:lpstr>Co je to?</vt:lpstr>
      <vt:lpstr>Co je to?</vt:lpstr>
      <vt:lpstr>Co je to?</vt:lpstr>
      <vt:lpstr>Co je to?</vt:lpstr>
      <vt:lpstr>Co je to?</vt:lpstr>
      <vt:lpstr>Snímek 21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</dc:title>
  <dc:creator>olexa</dc:creator>
  <cp:lastModifiedBy>Dum</cp:lastModifiedBy>
  <cp:revision>66</cp:revision>
  <dcterms:created xsi:type="dcterms:W3CDTF">2012-04-23T18:06:41Z</dcterms:created>
  <dcterms:modified xsi:type="dcterms:W3CDTF">2013-01-29T14:39:30Z</dcterms:modified>
</cp:coreProperties>
</file>