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75" r:id="rId3"/>
    <p:sldId id="274" r:id="rId4"/>
    <p:sldId id="276" r:id="rId5"/>
    <p:sldId id="277" r:id="rId6"/>
    <p:sldId id="278" r:id="rId7"/>
    <p:sldId id="279" r:id="rId8"/>
    <p:sldId id="280" r:id="rId9"/>
    <p:sldId id="28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32" autoAdjust="0"/>
    <p:restoredTop sz="86482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9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VY_32_INOVACE_01 Matematika  2.ročník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400" dirty="0" smtClean="0"/>
            <a:t>:  Počítání do 100</a:t>
          </a:r>
          <a:endParaRPr lang="cs-CZ" sz="2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96677" custLinFactNeighborX="343" custLinFactNeighborY="1671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VY_32_INOVACE_01 Matematika  2.ročník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400" kern="1200" dirty="0" smtClean="0"/>
            <a:t>:  Počítání do 100</a:t>
          </a:r>
          <a:endParaRPr lang="cs-CZ" sz="2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705445"/>
          <a:ext cx="6498543" cy="394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705445"/>
        <a:ext cx="6498543" cy="3940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4074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1528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116999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motivaci nového učiva „ Počítáme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               do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100“ a k následnému  procvičení číselné řady do 100 a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sčítání                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a odčítání do 100. Žáci pracují na interaktivní tabuli, počítají zpaměti a po kliknutí  se jim zobrazí správný výsledek.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101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  <a:latin typeface="+mn-lt"/>
              </a:rPr>
              <a:t>Seřad</a:t>
            </a:r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ˇ čísla od 0 do 100:  </a:t>
            </a:r>
          </a:p>
          <a:p>
            <a:endParaRPr lang="cs-CZ" sz="4000" b="1" dirty="0">
              <a:solidFill>
                <a:schemeClr val="accent5">
                  <a:lumMod val="50000"/>
                </a:schemeClr>
              </a:solidFill>
              <a:latin typeface="+mn-lt"/>
            </a:endParaRPr>
          </a:p>
          <a:p>
            <a:endParaRPr lang="cs-CZ" sz="3600" b="1" dirty="0" smtClean="0">
              <a:solidFill>
                <a:schemeClr val="accent5">
                  <a:lumMod val="50000"/>
                </a:schemeClr>
              </a:solidFill>
              <a:latin typeface="+mn-lt"/>
            </a:endParaRPr>
          </a:p>
          <a:p>
            <a:pPr marL="0" indent="0">
              <a:buNone/>
            </a:pPr>
            <a:endParaRPr lang="cs-CZ" sz="4000" b="1" dirty="0" smtClean="0">
              <a:solidFill>
                <a:schemeClr val="accent5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28272" y="3819559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0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4162605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14975" y="5365057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20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35101" y="2272187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30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5369606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40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flipH="1">
            <a:off x="7389519" y="5369606"/>
            <a:ext cx="17544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50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045" y="5365058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60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5045" y="2768085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70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13939" y="3654773"/>
            <a:ext cx="14576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80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33819" y="2272187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90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3565645"/>
            <a:ext cx="13388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100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1" name="Veselý obličej 20"/>
          <p:cNvSpPr/>
          <p:nvPr/>
        </p:nvSpPr>
        <p:spPr>
          <a:xfrm>
            <a:off x="7118187" y="966384"/>
            <a:ext cx="1296144" cy="127444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234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  <a:latin typeface="+mn-lt"/>
              </a:rPr>
              <a:t>Seřad</a:t>
            </a:r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ˇ čísla sestupně od 100 do 0: </a:t>
            </a:r>
          </a:p>
          <a:p>
            <a:endParaRPr lang="cs-CZ" sz="3600" b="1" dirty="0">
              <a:solidFill>
                <a:srgbClr val="C00000"/>
              </a:solidFill>
              <a:latin typeface="+mn-lt"/>
            </a:endParaRPr>
          </a:p>
          <a:p>
            <a:endParaRPr lang="cs-CZ" sz="36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 flipH="1">
            <a:off x="1405138" y="4152855"/>
            <a:ext cx="15841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100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18963" y="5149287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90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94474" y="2417112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80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47297" y="2417111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70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1562" y="2625245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60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3259" y="5445224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50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84368" y="5297432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40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18964" y="2708920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30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1562" y="5297432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20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3722044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77910" y="3925505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0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5" name="Veselý obličej 14"/>
          <p:cNvSpPr/>
          <p:nvPr/>
        </p:nvSpPr>
        <p:spPr>
          <a:xfrm>
            <a:off x="7747297" y="811560"/>
            <a:ext cx="914400" cy="914400"/>
          </a:xfrm>
          <a:prstGeom prst="smileyFac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7443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05005"/>
            <a:ext cx="8229600" cy="452596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Vyber z dvojice menší číslo: </a:t>
            </a:r>
          </a:p>
          <a:p>
            <a:r>
              <a:rPr lang="cs-CZ" sz="6000" b="1" dirty="0" smtClean="0">
                <a:solidFill>
                  <a:srgbClr val="00B050"/>
                </a:solidFill>
                <a:latin typeface="+mn-lt"/>
              </a:rPr>
              <a:t>50 </a:t>
            </a:r>
            <a:r>
              <a:rPr lang="cs-CZ" sz="4000" b="1" dirty="0" smtClean="0">
                <a:solidFill>
                  <a:srgbClr val="00B050"/>
                </a:solidFill>
                <a:latin typeface="+mn-lt"/>
              </a:rPr>
              <a:t>   </a:t>
            </a:r>
            <a:endParaRPr lang="cs-CZ" sz="4000" b="1" dirty="0">
              <a:solidFill>
                <a:srgbClr val="00B05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54522" y="2204863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20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421449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10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3330831"/>
            <a:ext cx="4411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-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7704" y="2204864"/>
            <a:ext cx="4411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-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72172" y="3421448"/>
            <a:ext cx="13388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100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3" y="4581128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70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4424610"/>
            <a:ext cx="4411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-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05496" y="4570052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7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2" y="5596791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19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07704" y="5523137"/>
            <a:ext cx="4411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-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11622" y="5574994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90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2204862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60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2227137"/>
            <a:ext cx="4411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-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2251030"/>
            <a:ext cx="8771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30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3339378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15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32240" y="3384413"/>
            <a:ext cx="4411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-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341839" y="3330831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50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52117" y="4507473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80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32240" y="4507474"/>
            <a:ext cx="4411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-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41839" y="4477964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90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652120" y="5523137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70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07735" y="5567198"/>
            <a:ext cx="4411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-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380312" y="5488108"/>
            <a:ext cx="9541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40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7" name="Veselý obličej 26"/>
          <p:cNvSpPr/>
          <p:nvPr/>
        </p:nvSpPr>
        <p:spPr>
          <a:xfrm>
            <a:off x="7263712" y="476672"/>
            <a:ext cx="1484752" cy="134644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684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/>
      <p:bldP spid="12" grpId="0"/>
      <p:bldP spid="17" grpId="0"/>
      <p:bldP spid="18" grpId="0"/>
      <p:bldP spid="21" grpId="0"/>
      <p:bldP spid="26" grpId="0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Vyber z řady největší číslo:  </a:t>
            </a:r>
          </a:p>
          <a:p>
            <a:endParaRPr lang="cs-CZ" sz="3600" b="1" dirty="0">
              <a:solidFill>
                <a:srgbClr val="C00000"/>
              </a:solidFill>
              <a:latin typeface="+mn-lt"/>
            </a:endParaRPr>
          </a:p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20  70         60        </a:t>
            </a:r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</a:rPr>
              <a:t>40           20  80 </a:t>
            </a:r>
          </a:p>
          <a:p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</a:rPr>
              <a:t>90  10   50               </a:t>
            </a: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latin typeface="+mn-lt"/>
              </a:rPr>
              <a:t>       30   60  40 </a:t>
            </a:r>
          </a:p>
          <a:p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latin typeface="+mn-lt"/>
              </a:rPr>
              <a:t>80         20  70         </a:t>
            </a:r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</a:rPr>
              <a:t>70   10         50 </a:t>
            </a:r>
          </a:p>
          <a:p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</a:rPr>
              <a:t>40   30        50         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20          30  60</a:t>
            </a:r>
            <a:endParaRPr lang="cs-CZ" sz="4000" b="1" dirty="0">
              <a:solidFill>
                <a:schemeClr val="tx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91350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90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81395" y="3663509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100</a:t>
            </a:r>
            <a:endParaRPr lang="cs-CZ" sz="4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3994" y="437139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90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58503" y="509609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60</a:t>
            </a:r>
            <a:endParaRPr lang="cs-CZ" sz="4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291350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90</a:t>
            </a:r>
            <a:endParaRPr lang="cs-CZ" sz="4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99250" y="366350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80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407299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100</a:t>
            </a:r>
            <a:endParaRPr lang="cs-CZ" sz="40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12702" y="511518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80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7164288" y="476672"/>
            <a:ext cx="1512168" cy="1562472"/>
          </a:xfrm>
          <a:prstGeom prst="smileyFac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3175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76743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POČÍTEJ!  </a:t>
            </a:r>
          </a:p>
          <a:p>
            <a:endParaRPr lang="cs-CZ" sz="3600" b="1" dirty="0">
              <a:solidFill>
                <a:srgbClr val="C00000"/>
              </a:solidFill>
              <a:latin typeface="+mn-lt"/>
            </a:endParaRPr>
          </a:p>
          <a:p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20+10=                           60+30=</a:t>
            </a: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 30+20=                           50+50=</a:t>
            </a: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 50+40=                           10+40=</a:t>
            </a: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 10+60=                           20+20=</a:t>
            </a: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 70+20=                           40+30=</a:t>
            </a:r>
            <a:endParaRPr lang="cs-CZ" sz="3600" b="1" dirty="0" smtClean="0">
              <a:solidFill>
                <a:srgbClr val="C00000"/>
              </a:solidFill>
              <a:latin typeface="+mn-lt"/>
            </a:endParaRP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                                           </a:t>
            </a:r>
          </a:p>
          <a:p>
            <a:endParaRPr lang="cs-CZ" sz="3600" b="1" dirty="0" smtClean="0">
              <a:solidFill>
                <a:schemeClr val="accent5">
                  <a:lumMod val="50000"/>
                </a:schemeClr>
              </a:solidFill>
              <a:latin typeface="+mn-lt"/>
            </a:endParaRPr>
          </a:p>
          <a:p>
            <a:endParaRPr lang="cs-CZ" sz="4000" b="1" dirty="0">
              <a:solidFill>
                <a:schemeClr val="accent5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2636912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30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40739" y="3193394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50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40739" y="371703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90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9751" y="425893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70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25837" y="4797152"/>
            <a:ext cx="1116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90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15625" y="2636911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90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93007" y="3194021"/>
            <a:ext cx="877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100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47662" y="373029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50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22013" y="422815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40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08422" y="479715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70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061956" y="5093231"/>
            <a:ext cx="1736812" cy="1599347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323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POČÍTEJ RYCHLE! </a:t>
            </a:r>
          </a:p>
          <a:p>
            <a:endParaRPr lang="cs-CZ" sz="3600" b="1" dirty="0">
              <a:solidFill>
                <a:srgbClr val="C00000"/>
              </a:solidFill>
              <a:latin typeface="+mn-lt"/>
            </a:endParaRPr>
          </a:p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60-20=                       30-10=</a:t>
            </a:r>
          </a:p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40-10=                     100-70=</a:t>
            </a:r>
          </a:p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70-50=                       90-30=</a:t>
            </a:r>
          </a:p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50-40=                       20-20=</a:t>
            </a:r>
          </a:p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80-60=                       60-30=</a:t>
            </a:r>
            <a:endParaRPr lang="cs-CZ" sz="3600" b="1" dirty="0">
              <a:solidFill>
                <a:schemeClr val="tx2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67744" y="2767141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40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82878" y="3376025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30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82878" y="3933056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20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82878" y="4575068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10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010" y="519367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20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8184" y="2729694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20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8183" y="3364905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30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3933056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60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flipH="1">
            <a:off x="6228184" y="4547339"/>
            <a:ext cx="5206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0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28182" y="5185467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30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Veselý obličej 15"/>
          <p:cNvSpPr/>
          <p:nvPr/>
        </p:nvSpPr>
        <p:spPr>
          <a:xfrm>
            <a:off x="7236296" y="4898233"/>
            <a:ext cx="1728192" cy="153300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649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5" grpId="0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  <a:latin typeface="+mn-lt"/>
              </a:rPr>
              <a:t>Citace:</a:t>
            </a:r>
            <a:r>
              <a:rPr lang="cs-CZ" sz="1600" b="1" i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b="1" i="1" dirty="0" smtClean="0">
                <a:solidFill>
                  <a:schemeClr val="tx1"/>
                </a:solidFill>
                <a:latin typeface="+mn-lt"/>
              </a:rPr>
              <a:t>Veškerý text je dílem autora materiálu 18.9.2011</a:t>
            </a:r>
            <a:endParaRPr lang="cs-CZ" sz="2000" b="1" i="1" dirty="0">
              <a:solidFill>
                <a:schemeClr val="tx1"/>
              </a:solidFill>
              <a:latin typeface="+mn-lt"/>
            </a:endParaRPr>
          </a:p>
          <a:p>
            <a:endParaRPr lang="cs-CZ" sz="2000" b="1" i="1" dirty="0" smtClean="0">
              <a:solidFill>
                <a:schemeClr val="tx1"/>
              </a:solidFill>
              <a:latin typeface="+mn-lt"/>
            </a:endParaRPr>
          </a:p>
          <a:p>
            <a:endParaRPr lang="cs-CZ" sz="1600" b="1" i="1" dirty="0">
              <a:solidFill>
                <a:schemeClr val="tx1"/>
              </a:solidFill>
              <a:latin typeface="+mn-lt"/>
            </a:endParaRPr>
          </a:p>
          <a:p>
            <a:endParaRPr lang="cs-CZ" sz="1600" b="1" i="1" dirty="0" smtClean="0">
              <a:solidFill>
                <a:schemeClr val="tx1"/>
              </a:solidFill>
              <a:latin typeface="+mn-lt"/>
            </a:endParaRPr>
          </a:p>
          <a:p>
            <a:endParaRPr lang="cs-CZ" sz="1600" b="1" i="1" dirty="0">
              <a:solidFill>
                <a:schemeClr val="tx1"/>
              </a:solidFill>
              <a:latin typeface="+mn-lt"/>
            </a:endParaRPr>
          </a:p>
          <a:p>
            <a:endParaRPr lang="cs-CZ" sz="1600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7501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1040</TotalTime>
  <Words>260</Words>
  <Application>Microsoft Office PowerPoint</Application>
  <PresentationFormat>Předvádění na obrazovce (4:3)</PresentationFormat>
  <Paragraphs>111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55</cp:revision>
  <dcterms:created xsi:type="dcterms:W3CDTF">2011-06-20T10:40:08Z</dcterms:created>
  <dcterms:modified xsi:type="dcterms:W3CDTF">2013-01-29T17:08:58Z</dcterms:modified>
</cp:coreProperties>
</file>