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9" r:id="rId3"/>
    <p:sldId id="279" r:id="rId4"/>
    <p:sldId id="278" r:id="rId5"/>
    <p:sldId id="260" r:id="rId6"/>
    <p:sldId id="264" r:id="rId7"/>
    <p:sldId id="280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0F1E"/>
    <a:srgbClr val="AC17E7"/>
    <a:srgbClr val="DD379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  Matematika 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 do 100 bez přechodu přes desítku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  Matematika  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 do 100 bez přechodu přes desítku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Otevřené galerie M.O 26.8.2011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5945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300249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opakování a upevňování probrané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látky. Žáci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pracují na interaktivní tabuli nebo do sešitu a po kliknutí se jim zobrazí správné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+mn-lt"/>
              </a:rPr>
              <a:t>     Sčítání do 100 </a:t>
            </a:r>
          </a:p>
          <a:p>
            <a:endParaRPr lang="cs-CZ" sz="5400" b="1" dirty="0" smtClean="0">
              <a:solidFill>
                <a:srgbClr val="C00000"/>
              </a:solidFill>
              <a:latin typeface="+mn-lt"/>
            </a:endParaRP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40  68  100  99  21  84  37  45  56   71  36   </a:t>
            </a:r>
          </a:p>
          <a:p>
            <a:endParaRPr lang="cs-CZ" sz="3600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_________________________________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  <a:p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Seřad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ˇ čísla od nejmenšího k největšímu: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8014" y="4764123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21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66170" y="476412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36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4693" y="4764125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37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4765051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476505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45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4776107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56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85541" y="477611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68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3" y="477611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71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5" y="477611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84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477610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99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31331" y="4769212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100</a:t>
            </a:r>
            <a:endParaRPr lang="cs-CZ" sz="3200" b="1" dirty="0"/>
          </a:p>
        </p:txBody>
      </p:sp>
      <p:sp>
        <p:nvSpPr>
          <p:cNvPr id="15" name="Veselý obličej 14"/>
          <p:cNvSpPr/>
          <p:nvPr/>
        </p:nvSpPr>
        <p:spPr>
          <a:xfrm>
            <a:off x="7076613" y="1963688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3948124" y="3639402"/>
            <a:ext cx="281644" cy="3073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96363" y="3639402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585313" y="3639402"/>
            <a:ext cx="356748" cy="3492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38738" y="3639402"/>
            <a:ext cx="347821" cy="363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97460" y="3608425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571831" y="3623913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342240" y="3623913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996492" y="3640291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644564" y="3651978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492995" y="3635319"/>
            <a:ext cx="338336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231440" y="3651978"/>
            <a:ext cx="266328" cy="313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3932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Vypočítej:</a:t>
            </a:r>
          </a:p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20+6=             70+2=             90+4=</a:t>
            </a:r>
          </a:p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50+5=             40+9=             80+7=</a:t>
            </a:r>
          </a:p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30+9=             30+3=             20+5=</a:t>
            </a:r>
          </a:p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80+1=             60+8=             70+7=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7214" y="256490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26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00084" y="325669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55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00084" y="390309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39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00084" y="458327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81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6490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72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7311" y="325669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49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802" y="390309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33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802" y="458327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68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257642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94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90148" y="325669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87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90148" y="390309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25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90148" y="458327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77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543320" y="5373216"/>
            <a:ext cx="1449501" cy="1218128"/>
          </a:xfrm>
          <a:prstGeom prst="smileyFac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962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+mn-lt"/>
              </a:rPr>
              <a:t>Vyber správné znaménko: 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38    8=30                94    4=90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80    9=89                24    4=20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72    2=70                30    7=37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70    5=75                75    5=70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41    1=40                99    9=90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1475656" y="2416261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7312" y="319307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+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41578" y="3900958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7312" y="460958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+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67708" y="5366707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2416261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193072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86511" y="3895209"/>
            <a:ext cx="271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+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4617936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47302" y="5366707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3347864" y="3356992"/>
            <a:ext cx="1296144" cy="126094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9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Nadpis 7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B10F1E"/>
                </a:solidFill>
              </a:rPr>
              <a:t>Řekni</a:t>
            </a:r>
            <a:r>
              <a:rPr lang="cs-CZ" sz="3600" b="1" dirty="0" smtClean="0">
                <a:solidFill>
                  <a:srgbClr val="B10F1E"/>
                </a:solidFill>
              </a:rPr>
              <a:t>, jakou </a:t>
            </a:r>
            <a:r>
              <a:rPr lang="cs-CZ" sz="3600" b="1" dirty="0" smtClean="0">
                <a:solidFill>
                  <a:srgbClr val="B10F1E"/>
                </a:solidFill>
              </a:rPr>
              <a:t>mají hodnotu: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35215701"/>
              </p:ext>
            </p:extLst>
          </p:nvPr>
        </p:nvGraphicFramePr>
        <p:xfrm>
          <a:off x="251521" y="2636912"/>
          <a:ext cx="8640959" cy="36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3"/>
                <a:gridCol w="3096344"/>
                <a:gridCol w="2808312"/>
              </a:tblGrid>
              <a:tr h="36004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902694" y="5661248"/>
            <a:ext cx="1103713" cy="5543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46339" y="5661247"/>
            <a:ext cx="1188133" cy="5332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668344" y="5661246"/>
            <a:ext cx="1202432" cy="5332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1560" y="3059723"/>
            <a:ext cx="720080" cy="69837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902694" y="2935796"/>
            <a:ext cx="698376" cy="69837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40487" y="3997734"/>
            <a:ext cx="770384" cy="77038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978332" y="4041613"/>
            <a:ext cx="810671" cy="77038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345232" y="5674847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1187624" y="5517232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1926467" y="5081046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514400" y="4768118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347864" y="2837819"/>
            <a:ext cx="698376" cy="69837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211960" y="2680430"/>
            <a:ext cx="698376" cy="6924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148063" y="2837818"/>
            <a:ext cx="674857" cy="684149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704365" y="3536195"/>
            <a:ext cx="723619" cy="71596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561148" y="3470621"/>
            <a:ext cx="770383" cy="766962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242492" y="4267039"/>
            <a:ext cx="766845" cy="729679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176864" y="4315818"/>
            <a:ext cx="769475" cy="81335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3217789" y="52994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3837574" y="565463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448672" y="41982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102931" y="462798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427984" y="531378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03050" y="2920743"/>
            <a:ext cx="770384" cy="728481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884368" y="2885990"/>
            <a:ext cx="770384" cy="74818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964506" y="4088469"/>
            <a:ext cx="820688" cy="76811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041111" y="3607224"/>
            <a:ext cx="811542" cy="76007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179059" y="3997734"/>
            <a:ext cx="826386" cy="81825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072825" y="4722496"/>
            <a:ext cx="829253" cy="79473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6255839" y="5045135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6358583" y="5676371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7005445" y="5634415"/>
            <a:ext cx="457200" cy="457200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1843757" y="3121857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017554" y="4207578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975542" y="4231024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296240" y="3026678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643367" y="3722186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53936" y="2824058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17789" y="4431079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153936" y="4522441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538214" y="3682712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115053" y="2986952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364624" y="3084929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884368" y="3070511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179059" y="4207578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062782" y="3785628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096671" y="4929120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956376" y="4289741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63475" y="3234062"/>
            <a:ext cx="81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10 Kč</a:t>
            </a:r>
            <a:endParaRPr lang="cs-CZ" sz="20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86547" y="481199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17379" y="568826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270399" y="553824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998741" y="511372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268942" y="532797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912518" y="566296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499472" y="533819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175078" y="464502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523177" y="423290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339111" y="505855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435799" y="568826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062782" y="567637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826369" y="561526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B10F1E"/>
                </a:solidFill>
              </a:rPr>
              <a:t>44Kč</a:t>
            </a:r>
            <a:endParaRPr lang="cs-CZ" sz="3600" b="1" dirty="0">
              <a:solidFill>
                <a:srgbClr val="B10F1E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885184" y="5604725"/>
            <a:ext cx="12073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B10F1E"/>
                </a:solidFill>
              </a:rPr>
              <a:t>75Kč</a:t>
            </a:r>
            <a:endParaRPr lang="cs-CZ" sz="3600" b="1" dirty="0">
              <a:solidFill>
                <a:srgbClr val="B10F1E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663394" y="5598972"/>
            <a:ext cx="12073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B10F1E"/>
                </a:solidFill>
              </a:rPr>
              <a:t>63Kč</a:t>
            </a:r>
            <a:endParaRPr lang="cs-CZ" sz="3600" b="1" dirty="0">
              <a:solidFill>
                <a:srgbClr val="B10F1E"/>
              </a:solidFill>
            </a:endParaRPr>
          </a:p>
        </p:txBody>
      </p:sp>
      <p:sp>
        <p:nvSpPr>
          <p:cNvPr id="72" name="Obláček 71"/>
          <p:cNvSpPr/>
          <p:nvPr/>
        </p:nvSpPr>
        <p:spPr>
          <a:xfrm>
            <a:off x="3311337" y="326559"/>
            <a:ext cx="5338805" cy="1872208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682984" y="908720"/>
            <a:ext cx="27638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Jste pašáci!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25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 animBg="1"/>
      <p:bldP spid="7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AC17E7"/>
                </a:solidFill>
                <a:latin typeface="+mn-lt"/>
              </a:rPr>
              <a:t>Dopiš čísla na číselné ose: </a:t>
            </a:r>
          </a:p>
          <a:p>
            <a:endParaRPr lang="cs-CZ" sz="4000" b="1" dirty="0">
              <a:solidFill>
                <a:srgbClr val="AC17E7"/>
              </a:solidFill>
              <a:latin typeface="+mn-lt"/>
            </a:endParaRP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,__,__,__,__,__,__,__,__,__,__,_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4201" y="371703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717031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3717032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371715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3910" y="371715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53978" y="371715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40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0981" y="371715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50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371703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60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18628" y="369955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70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3663" y="371715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80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41261" y="371702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B10F1E"/>
                </a:solidFill>
              </a:rPr>
              <a:t>90</a:t>
            </a:r>
            <a:endParaRPr lang="cs-CZ" sz="3200" b="1" dirty="0">
              <a:solidFill>
                <a:srgbClr val="B10F1E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1169126" y="4725144"/>
            <a:ext cx="1372301" cy="1368152"/>
          </a:xfrm>
          <a:prstGeom prst="sun">
            <a:avLst/>
          </a:prstGeom>
          <a:solidFill>
            <a:srgbClr val="AC17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4018961" y="5008875"/>
            <a:ext cx="914400" cy="914400"/>
          </a:xfrm>
          <a:prstGeom prst="sun">
            <a:avLst/>
          </a:prstGeom>
          <a:solidFill>
            <a:srgbClr val="DD37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6228183" y="4725144"/>
            <a:ext cx="1408221" cy="1368152"/>
          </a:xfrm>
          <a:prstGeom prst="sun">
            <a:avLst/>
          </a:prstGeom>
          <a:solidFill>
            <a:srgbClr val="AC17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63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000" b="1" i="1" dirty="0" smtClean="0">
                <a:solidFill>
                  <a:schemeClr val="tx1"/>
                </a:solidFill>
                <a:latin typeface="+mn-lt"/>
              </a:rPr>
              <a:t>Citace</a:t>
            </a:r>
            <a:r>
              <a:rPr lang="cs-CZ" sz="1400" b="1" i="1" dirty="0" smtClean="0">
                <a:solidFill>
                  <a:schemeClr val="tx1"/>
                </a:solidFill>
                <a:latin typeface="+mn-lt"/>
              </a:rPr>
              <a:t>:</a:t>
            </a:r>
            <a:r>
              <a:rPr lang="cs-CZ" sz="1400" i="1" dirty="0"/>
              <a:t> </a:t>
            </a:r>
            <a:r>
              <a:rPr lang="cs-CZ" sz="1800" i="1" dirty="0" smtClean="0">
                <a:solidFill>
                  <a:schemeClr val="tx1"/>
                </a:solidFill>
                <a:latin typeface="+mn-lt"/>
              </a:rPr>
              <a:t>Veškerý text je dílem autora materiálu 6.10. 2011</a:t>
            </a:r>
            <a:endParaRPr lang="cs-CZ" sz="1800" b="1" i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864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1312</TotalTime>
  <Words>251</Words>
  <Application>Microsoft Office PowerPoint</Application>
  <PresentationFormat>Předvádění na obrazovce (4:3)</PresentationFormat>
  <Paragraphs>107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65</cp:revision>
  <dcterms:created xsi:type="dcterms:W3CDTF">2011-06-20T10:40:08Z</dcterms:created>
  <dcterms:modified xsi:type="dcterms:W3CDTF">2013-01-29T17:07:23Z</dcterms:modified>
</cp:coreProperties>
</file>