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69" r:id="rId3"/>
    <p:sldId id="279" r:id="rId4"/>
    <p:sldId id="280" r:id="rId5"/>
    <p:sldId id="281" r:id="rId6"/>
    <p:sldId id="282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66" d="100"/>
          <a:sy n="66" d="100"/>
        </p:scale>
        <p:origin x="-142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VY_32_INOVACE_04  Matematika  </a:t>
          </a:r>
          <a:r>
            <a:rPr lang="cs-CZ" sz="2000" dirty="0" smtClean="0"/>
            <a:t>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ZŠ </a:t>
          </a:r>
          <a:r>
            <a:rPr lang="cs-CZ" sz="2000" dirty="0" smtClean="0"/>
            <a:t>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 Mgr</a:t>
          </a:r>
          <a:r>
            <a:rPr lang="cs-CZ" sz="2000" dirty="0" smtClean="0"/>
            <a:t>. Alena </a:t>
          </a:r>
          <a:r>
            <a:rPr lang="cs-CZ" sz="2000" dirty="0" err="1" smtClean="0"/>
            <a:t>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Sčítání </a:t>
          </a:r>
          <a:r>
            <a:rPr lang="cs-CZ" sz="2000" dirty="0" smtClean="0"/>
            <a:t>a odčítání do 100 bez přechodu-2.část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5346" custLinFactNeighborX="1978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ZŠ </a:t>
          </a:r>
          <a:r>
            <a:rPr lang="cs-CZ" sz="2000" kern="1200" dirty="0" smtClean="0"/>
            <a:t>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 Mgr</a:t>
          </a:r>
          <a:r>
            <a:rPr lang="cs-CZ" sz="2000" kern="1200" dirty="0" smtClean="0"/>
            <a:t>. Alena </a:t>
          </a:r>
          <a:r>
            <a:rPr lang="cs-CZ" sz="2000" kern="1200" dirty="0" err="1" smtClean="0"/>
            <a:t>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VY_32_INOVACE_04  Matematika  </a:t>
          </a:r>
          <a:r>
            <a:rPr lang="cs-CZ" sz="2000" kern="1200" dirty="0" smtClean="0"/>
            <a:t>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98940"/>
          <a:ext cx="6498543" cy="993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Sčítání </a:t>
          </a:r>
          <a:r>
            <a:rPr lang="cs-CZ" sz="2000" kern="1200" dirty="0" smtClean="0"/>
            <a:t>a odčítání do 100 bez přechodu-2.část</a:t>
          </a:r>
          <a:endParaRPr lang="cs-CZ" sz="2000" kern="1200" dirty="0"/>
        </a:p>
      </dsp:txBody>
      <dsp:txXfrm>
        <a:off x="1273857" y="1198940"/>
        <a:ext cx="6498543" cy="429426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dirty="0" smtClean="0"/>
            <a:t>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25095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procvičení učiva, k opakování a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upevňování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probrané látky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sčítání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do 100 bez přechodu přes desítku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 Žáci počítají na interaktivní tabuli zpaměti nebo píší fixem a po kliknutí se jim zobrazí správné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Doplň tabulku:</a:t>
            </a:r>
          </a:p>
          <a:p>
            <a:endParaRPr lang="cs-CZ" sz="5400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247027"/>
              </p:ext>
            </p:extLst>
          </p:nvPr>
        </p:nvGraphicFramePr>
        <p:xfrm>
          <a:off x="1043610" y="2564904"/>
          <a:ext cx="7344813" cy="4048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259"/>
                <a:gridCol w="1049259"/>
                <a:gridCol w="1049259"/>
                <a:gridCol w="1049259"/>
                <a:gridCol w="1049259"/>
                <a:gridCol w="1049259"/>
                <a:gridCol w="1049259"/>
              </a:tblGrid>
              <a:tr h="8096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8096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8096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8096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8096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Plus 4"/>
          <p:cNvSpPr/>
          <p:nvPr/>
        </p:nvSpPr>
        <p:spPr>
          <a:xfrm>
            <a:off x="1115616" y="2620166"/>
            <a:ext cx="792088" cy="720080"/>
          </a:xfrm>
          <a:prstGeom prst="mathPl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59715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4499992" y="2597155"/>
            <a:ext cx="432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259528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259715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259528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96336" y="262016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10077" y="3501008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20917" y="42373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50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10077" y="50053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80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20917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60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83519" y="348631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91631" y="34749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67202" y="346875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79863" y="346875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59983" y="346875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68095" y="34749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3519" y="42373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51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91631" y="422473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54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42498" y="42373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53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400980" y="422473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55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77219" y="4237325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59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485331" y="422473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57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83518" y="50053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81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62348" y="500325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84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442497" y="500325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83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389753" y="5003253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85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32414" y="500116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89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485330" y="50053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87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283519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61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291630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64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442498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63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433886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65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432413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69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485331" y="587727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67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8" name="Oválný popisek 47"/>
          <p:cNvSpPr/>
          <p:nvPr/>
        </p:nvSpPr>
        <p:spPr>
          <a:xfrm>
            <a:off x="5728677" y="404664"/>
            <a:ext cx="3119912" cy="1944216"/>
          </a:xfrm>
          <a:prstGeom prst="wedgeEllipse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5765299" y="915107"/>
            <a:ext cx="31470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Výborně!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748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4" grpId="0"/>
      <p:bldP spid="45" grpId="0"/>
      <p:bldP spid="46" grpId="0"/>
      <p:bldP spid="47" grpId="0"/>
      <p:bldP spid="48" grpId="0" animBg="1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525963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+mn-lt"/>
              </a:rPr>
              <a:t>Zapiš příklady na odčítání:</a:t>
            </a:r>
          </a:p>
          <a:p>
            <a:endParaRPr lang="cs-CZ" sz="4800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62547"/>
              </p:ext>
            </p:extLst>
          </p:nvPr>
        </p:nvGraphicFramePr>
        <p:xfrm>
          <a:off x="107504" y="2492896"/>
          <a:ext cx="208280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477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477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7511393"/>
              </p:ext>
            </p:extLst>
          </p:nvPr>
        </p:nvGraphicFramePr>
        <p:xfrm>
          <a:off x="107504" y="3933056"/>
          <a:ext cx="12645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23144"/>
                <a:gridCol w="208280"/>
                <a:gridCol w="208280"/>
                <a:gridCol w="208280"/>
              </a:tblGrid>
              <a:tr h="2268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047783"/>
              </p:ext>
            </p:extLst>
          </p:nvPr>
        </p:nvGraphicFramePr>
        <p:xfrm>
          <a:off x="2267744" y="2492896"/>
          <a:ext cx="208280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177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177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177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449995"/>
              </p:ext>
            </p:extLst>
          </p:nvPr>
        </p:nvGraphicFramePr>
        <p:xfrm>
          <a:off x="2267744" y="3573016"/>
          <a:ext cx="187452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8561962"/>
              </p:ext>
            </p:extLst>
          </p:nvPr>
        </p:nvGraphicFramePr>
        <p:xfrm>
          <a:off x="4499992" y="2492896"/>
          <a:ext cx="208280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348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4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4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4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4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4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348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218365"/>
              </p:ext>
            </p:extLst>
          </p:nvPr>
        </p:nvGraphicFramePr>
        <p:xfrm>
          <a:off x="4527818" y="5057760"/>
          <a:ext cx="10414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3936111"/>
              </p:ext>
            </p:extLst>
          </p:nvPr>
        </p:nvGraphicFramePr>
        <p:xfrm>
          <a:off x="6732240" y="2492896"/>
          <a:ext cx="208280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2748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2748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2748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2748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2748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27482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489193"/>
              </p:ext>
            </p:extLst>
          </p:nvPr>
        </p:nvGraphicFramePr>
        <p:xfrm>
          <a:off x="6732240" y="4653136"/>
          <a:ext cx="64807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216024"/>
                <a:gridCol w="216024"/>
              </a:tblGrid>
              <a:tr h="1440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4" name="Přímá spojnice 13"/>
          <p:cNvCxnSpPr/>
          <p:nvPr/>
        </p:nvCxnSpPr>
        <p:spPr>
          <a:xfrm>
            <a:off x="107504" y="3918361"/>
            <a:ext cx="124768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267744" y="3630329"/>
            <a:ext cx="187220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485037" y="5085184"/>
            <a:ext cx="1073370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732240" y="4653136"/>
            <a:ext cx="626368" cy="3318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07504" y="5877272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267744" y="5868219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485037" y="5868219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816262" y="5868219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23481" y="5545053"/>
            <a:ext cx="1723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46-6=40</a:t>
            </a:r>
            <a:endParaRPr lang="cs-CZ" sz="3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363923" y="5534866"/>
            <a:ext cx="1723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39-9=30</a:t>
            </a:r>
            <a:endParaRPr lang="cs-CZ" sz="36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696633" y="5545052"/>
            <a:ext cx="1723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75-5=70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970149" y="5534865"/>
            <a:ext cx="1723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63-3=60</a:t>
            </a:r>
            <a:endParaRPr lang="cs-CZ" sz="3600" b="1" dirty="0"/>
          </a:p>
        </p:txBody>
      </p:sp>
      <p:sp>
        <p:nvSpPr>
          <p:cNvPr id="53" name="Blesk 52"/>
          <p:cNvSpPr/>
          <p:nvPr/>
        </p:nvSpPr>
        <p:spPr>
          <a:xfrm rot="6357632">
            <a:off x="3226025" y="-2060506"/>
            <a:ext cx="2855530" cy="5794435"/>
          </a:xfrm>
          <a:prstGeom prst="lightningBol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 rot="20978999">
            <a:off x="4458421" y="622566"/>
            <a:ext cx="1677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BEZVA!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26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51" grpId="0"/>
      <p:bldP spid="52" grpId="0"/>
      <p:bldP spid="53" grpId="0" animBg="1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latin typeface="+mn-lt"/>
              </a:rPr>
              <a:t>Vypočítej: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94-4=        87-7=          4+90=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38-8=        83-3=          4+40=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22-2=        49-9=          3+20=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66-6=        51-1=          1+80=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12727" y="256490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90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12727" y="327279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30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12726" y="402685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20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12727" y="47347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60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249289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80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92170" y="326260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80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92170" y="402685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40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47347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50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249289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94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04247" y="327279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44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4246" y="402685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23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473474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81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5125610" y="188640"/>
            <a:ext cx="2902773" cy="216024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4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/>
                </a:solidFill>
                <a:latin typeface="+mn-lt"/>
              </a:rPr>
              <a:t>Křížovka:</a:t>
            </a:r>
          </a:p>
          <a:p>
            <a:endParaRPr lang="cs-CZ" sz="3600" dirty="0" smtClean="0">
              <a:solidFill>
                <a:schemeClr val="tx1"/>
              </a:solidFill>
              <a:latin typeface="+mn-lt"/>
            </a:endParaRPr>
          </a:p>
          <a:p>
            <a:endParaRPr lang="cs-CZ" sz="3600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784829"/>
              </p:ext>
            </p:extLst>
          </p:nvPr>
        </p:nvGraphicFramePr>
        <p:xfrm>
          <a:off x="3635896" y="2780928"/>
          <a:ext cx="2376264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792088"/>
                <a:gridCol w="792088"/>
              </a:tblGrid>
              <a:tr h="666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66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66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666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754076"/>
              </p:ext>
            </p:extLst>
          </p:nvPr>
        </p:nvGraphicFramePr>
        <p:xfrm>
          <a:off x="2915816" y="2780929"/>
          <a:ext cx="720080" cy="20162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672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72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72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091436"/>
              </p:ext>
            </p:extLst>
          </p:nvPr>
        </p:nvGraphicFramePr>
        <p:xfrm>
          <a:off x="1691680" y="3429000"/>
          <a:ext cx="1247800" cy="6537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900"/>
                <a:gridCol w="623900"/>
              </a:tblGrid>
              <a:tr h="653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2010639"/>
              </p:ext>
            </p:extLst>
          </p:nvPr>
        </p:nvGraphicFramePr>
        <p:xfrm>
          <a:off x="6012160" y="3429000"/>
          <a:ext cx="1319808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9904"/>
                <a:gridCol w="659904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763846"/>
              </p:ext>
            </p:extLst>
          </p:nvPr>
        </p:nvGraphicFramePr>
        <p:xfrm>
          <a:off x="6012160" y="4797152"/>
          <a:ext cx="1800201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0067"/>
                <a:gridCol w="600067"/>
                <a:gridCol w="60006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835696" y="2780928"/>
            <a:ext cx="936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14-7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5" y="3501007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8+8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35695" y="4204005"/>
            <a:ext cx="936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12-5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4869160"/>
            <a:ext cx="1141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60-40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96243" y="2808018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S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2808018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513378" y="2831232"/>
            <a:ext cx="6110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42339" y="279312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37895" y="3439451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Š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56091" y="3406490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96243" y="3439451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51058" y="3439451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13378" y="3439451"/>
            <a:ext cx="612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0501" y="3423077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Á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3423077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32240" y="3423580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96243" y="4097862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98211" y="4097862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13377" y="4097862"/>
            <a:ext cx="6110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303594" y="414244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41304" y="4777713"/>
            <a:ext cx="6110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542232" y="4786627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33726" y="4777713"/>
            <a:ext cx="583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084168" y="4776587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729065" y="4777713"/>
            <a:ext cx="4972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E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67202" y="4776587"/>
            <a:ext cx="526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</a:t>
            </a:r>
            <a:endParaRPr lang="cs-CZ" sz="4000" b="1" dirty="0"/>
          </a:p>
        </p:txBody>
      </p:sp>
      <p:sp>
        <p:nvSpPr>
          <p:cNvPr id="36" name="Výbuch 2 35"/>
          <p:cNvSpPr/>
          <p:nvPr/>
        </p:nvSpPr>
        <p:spPr>
          <a:xfrm rot="1273454">
            <a:off x="3978565" y="46262"/>
            <a:ext cx="4739665" cy="2670392"/>
          </a:xfrm>
          <a:prstGeom prst="irregularSeal2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342582" y="548680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1</a:t>
            </a:r>
            <a:endParaRPr lang="cs-CZ" sz="8000" b="1" dirty="0">
              <a:solidFill>
                <a:srgbClr val="C00000"/>
              </a:solidFill>
            </a:endParaRPr>
          </a:p>
        </p:txBody>
      </p:sp>
      <p:sp>
        <p:nvSpPr>
          <p:cNvPr id="39" name="Pěticípá hvězda 38"/>
          <p:cNvSpPr/>
          <p:nvPr/>
        </p:nvSpPr>
        <p:spPr>
          <a:xfrm>
            <a:off x="5917540" y="864006"/>
            <a:ext cx="698376" cy="692786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00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 animBg="1"/>
      <p:bldP spid="37" grpId="0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Citace: Veškerý text je dílem autora materiálu.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7.10.2011</a:t>
            </a:r>
            <a:endParaRPr lang="cs-CZ" sz="14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9206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1186</TotalTime>
  <Words>205</Words>
  <Application>Microsoft Office PowerPoint</Application>
  <PresentationFormat>Předvádění na obrazovce (4:3)</PresentationFormat>
  <Paragraphs>99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61</cp:revision>
  <dcterms:created xsi:type="dcterms:W3CDTF">2011-06-20T10:40:08Z</dcterms:created>
  <dcterms:modified xsi:type="dcterms:W3CDTF">2011-12-09T16:39:20Z</dcterms:modified>
</cp:coreProperties>
</file>