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4" r:id="rId3"/>
    <p:sldId id="275" r:id="rId4"/>
    <p:sldId id="276" r:id="rId5"/>
    <p:sldId id="277" r:id="rId6"/>
    <p:sldId id="278" r:id="rId7"/>
    <p:sldId id="279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172C"/>
    <a:srgbClr val="F55D6B"/>
    <a:srgbClr val="A269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32" autoAdjust="0"/>
    <p:restoredTop sz="86482" autoAdjust="0"/>
  </p:normalViewPr>
  <p:slideViewPr>
    <p:cSldViewPr>
      <p:cViewPr varScale="1">
        <p:scale>
          <a:sx n="63" d="100"/>
          <a:sy n="63" d="100"/>
        </p:scale>
        <p:origin x="-136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9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-2706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dirty="0" smtClean="0"/>
            <a:t>: VY_32_INOVACE_05  Matematika  </a:t>
          </a:r>
          <a:r>
            <a:rPr lang="cs-CZ" sz="2000" dirty="0" smtClean="0"/>
            <a:t>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ZŠ </a:t>
          </a:r>
          <a:r>
            <a:rPr lang="cs-CZ" sz="2000" dirty="0" smtClean="0"/>
            <a:t>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</a:t>
          </a:r>
          <a:r>
            <a:rPr lang="cs-CZ" sz="2000" dirty="0" smtClean="0"/>
            <a:t>. Alena </a:t>
          </a:r>
          <a:r>
            <a:rPr lang="cs-CZ" sz="2000" dirty="0" err="1" smtClean="0"/>
            <a:t>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Odčítání do 100 bez přechodu přes desítku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dirty="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ScaleY="156177" custLinFactNeighborX="343" custLinFactNeighborY="3438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ZŠ </a:t>
          </a:r>
          <a:r>
            <a:rPr lang="cs-CZ" sz="2000" kern="1200" dirty="0" smtClean="0"/>
            <a:t>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</a:t>
          </a:r>
          <a:r>
            <a:rPr lang="cs-CZ" sz="2000" kern="1200" dirty="0" smtClean="0"/>
            <a:t>. Alena </a:t>
          </a:r>
          <a:r>
            <a:rPr lang="cs-CZ" sz="2000" kern="1200" dirty="0" err="1" smtClean="0"/>
            <a:t>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dirty="0" smtClean="0"/>
            <a:t>: VY_32_INOVACE_05  Matematika  </a:t>
          </a:r>
          <a:r>
            <a:rPr lang="cs-CZ" sz="2000" kern="1200" dirty="0" smtClean="0"/>
            <a:t>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Odčítání do 100 bez přechodu přes desítku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3"/>
          <a:ext cx="6498543" cy="6366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dirty="0" smtClean="0"/>
            <a:t>: CZ.1.07/1.4.00/21.1262</a:t>
          </a:r>
          <a:endParaRPr lang="cs-CZ" sz="2000" kern="1200" dirty="0"/>
        </a:p>
      </dsp:txBody>
      <dsp:txXfrm>
        <a:off x="1273857" y="1656183"/>
        <a:ext cx="6498543" cy="636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B49FB-A2CC-40D6-9F18-9475347464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F9EE9E-E5DC-462A-8C0A-2CC1671A33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3250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3083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9.12.2011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339944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Materiál slouží k opakování a procvičování probraného učiva odčítání do 100 bez přechodu přes desítku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. Žáci počítají na interaktivní tabuli zpaměti nebo píší fixem a po kliknutí se jim zobrazí správné řešení.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24712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sz="4000" b="1" dirty="0" smtClean="0"/>
              <a:t>ODČÍTÁNÍ DO 100 BEZ PŘECHODU PŘES DESÍTKU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95" y="1927650"/>
            <a:ext cx="8579296" cy="405287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+mn-lt"/>
              </a:rPr>
              <a:t>Znázorni a vypočítej: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794"/>
              </p:ext>
            </p:extLst>
          </p:nvPr>
        </p:nvGraphicFramePr>
        <p:xfrm>
          <a:off x="1043608" y="2693641"/>
          <a:ext cx="7992888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 48-6=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100-9=</a:t>
                      </a:r>
                      <a:endParaRPr lang="cs-CZ" sz="3200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dirty="0" smtClean="0"/>
                        <a:t>    </a:t>
                      </a:r>
                      <a:r>
                        <a:rPr lang="cs-CZ" sz="3200" b="1" dirty="0" smtClean="0"/>
                        <a:t>86-5=</a:t>
                      </a:r>
                      <a:endParaRPr lang="cs-CZ" sz="3200" b="1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  70-4=</a:t>
                      </a:r>
                      <a:endParaRPr lang="cs-CZ" sz="3200" b="1" dirty="0"/>
                    </a:p>
                  </a:txBody>
                  <a:tcPr/>
                </a:tc>
              </a:tr>
              <a:tr h="563840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sz="3200" b="1" dirty="0" smtClean="0"/>
                        <a:t>55-2=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50774" y="2726081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42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50774" y="331085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91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50773" y="3895631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81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50771" y="4480406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66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50770" y="5065181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53</a:t>
            </a:r>
            <a:endParaRPr lang="cs-CZ" sz="3200" b="1" dirty="0">
              <a:solidFill>
                <a:srgbClr val="C00000"/>
              </a:solidFill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872425"/>
              </p:ext>
            </p:extLst>
          </p:nvPr>
        </p:nvGraphicFramePr>
        <p:xfrm>
          <a:off x="3131840" y="2833048"/>
          <a:ext cx="13681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2038"/>
                <a:gridCol w="342038"/>
                <a:gridCol w="342038"/>
                <a:gridCol w="34203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7669130"/>
              </p:ext>
            </p:extLst>
          </p:nvPr>
        </p:nvGraphicFramePr>
        <p:xfrm>
          <a:off x="3131840" y="3417823"/>
          <a:ext cx="288334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372"/>
                <a:gridCol w="320372"/>
                <a:gridCol w="320372"/>
                <a:gridCol w="320372"/>
                <a:gridCol w="320372"/>
                <a:gridCol w="320372"/>
                <a:gridCol w="320372"/>
                <a:gridCol w="320372"/>
                <a:gridCol w="32037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9300968"/>
              </p:ext>
            </p:extLst>
          </p:nvPr>
        </p:nvGraphicFramePr>
        <p:xfrm>
          <a:off x="3131840" y="3986445"/>
          <a:ext cx="2562576" cy="4031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322"/>
                <a:gridCol w="320322"/>
                <a:gridCol w="320322"/>
                <a:gridCol w="320322"/>
                <a:gridCol w="320322"/>
                <a:gridCol w="320322"/>
                <a:gridCol w="320322"/>
                <a:gridCol w="320322"/>
              </a:tblGrid>
              <a:tr h="4031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3259118"/>
              </p:ext>
            </p:extLst>
          </p:nvPr>
        </p:nvGraphicFramePr>
        <p:xfrm>
          <a:off x="3131841" y="5172148"/>
          <a:ext cx="165618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7"/>
                <a:gridCol w="331237"/>
                <a:gridCol w="331237"/>
                <a:gridCol w="331237"/>
                <a:gridCol w="33123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Vývojový diagram: spojnice 19"/>
          <p:cNvSpPr/>
          <p:nvPr/>
        </p:nvSpPr>
        <p:spPr>
          <a:xfrm>
            <a:off x="4932040" y="290416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5272655" y="2904168"/>
            <a:ext cx="207024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5580112" y="290416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5900889" y="290416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6228184" y="2901762"/>
            <a:ext cx="228600" cy="23341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6516216" y="2896137"/>
            <a:ext cx="228600" cy="236631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6844606" y="2888070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4609027" y="2906574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6443717" y="3488943"/>
            <a:ext cx="213112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6710494" y="3488943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7023200" y="3488943"/>
            <a:ext cx="216024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7288976" y="3488943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7596336" y="3488943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7884368" y="3477386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8198075" y="3488943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8498349" y="3486479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8820472" y="348202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6131406" y="3488943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8275964"/>
              </p:ext>
            </p:extLst>
          </p:nvPr>
        </p:nvGraphicFramePr>
        <p:xfrm>
          <a:off x="3119646" y="4587373"/>
          <a:ext cx="192669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1116"/>
                <a:gridCol w="321116"/>
                <a:gridCol w="321116"/>
                <a:gridCol w="321116"/>
                <a:gridCol w="321116"/>
                <a:gridCol w="32111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9" name="Vývojový diagram: spojnice 38"/>
          <p:cNvSpPr/>
          <p:nvPr/>
        </p:nvSpPr>
        <p:spPr>
          <a:xfrm>
            <a:off x="5808712" y="4073718"/>
            <a:ext cx="246122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6113884" y="407371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6417376" y="407371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6730306" y="407371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7023200" y="407371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43"/>
          <p:cNvSpPr/>
          <p:nvPr/>
        </p:nvSpPr>
        <p:spPr>
          <a:xfrm>
            <a:off x="7362630" y="407371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44"/>
          <p:cNvSpPr/>
          <p:nvPr/>
        </p:nvSpPr>
        <p:spPr>
          <a:xfrm>
            <a:off x="5160639" y="4683749"/>
            <a:ext cx="215527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5454486" y="4683749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/>
          <p:cNvSpPr/>
          <p:nvPr/>
        </p:nvSpPr>
        <p:spPr>
          <a:xfrm>
            <a:off x="5797651" y="4683749"/>
            <a:ext cx="206476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/>
          <p:cNvSpPr/>
          <p:nvPr/>
        </p:nvSpPr>
        <p:spPr>
          <a:xfrm flipV="1">
            <a:off x="6079884" y="4683749"/>
            <a:ext cx="216024" cy="23523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6363690" y="4683749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6660523" y="4683749"/>
            <a:ext cx="225782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6993917" y="4658493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nice 51"/>
          <p:cNvSpPr/>
          <p:nvPr/>
        </p:nvSpPr>
        <p:spPr>
          <a:xfrm>
            <a:off x="7289966" y="4658493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7594207" y="4683749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7884368" y="4683749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5058723" y="5243268"/>
            <a:ext cx="239662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5374576" y="524326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5703173" y="5243268"/>
            <a:ext cx="228600" cy="2286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6004127" y="5243268"/>
            <a:ext cx="241579" cy="242183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6326492" y="5220492"/>
            <a:ext cx="203623" cy="25137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 flipV="1">
            <a:off x="-1350515" y="2433694"/>
            <a:ext cx="298481" cy="292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-1392227" y="1927650"/>
            <a:ext cx="0" cy="191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Veselý obličej 13"/>
          <p:cNvSpPr/>
          <p:nvPr/>
        </p:nvSpPr>
        <p:spPr>
          <a:xfrm>
            <a:off x="7108217" y="5649010"/>
            <a:ext cx="1233351" cy="109235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56654" y="2836208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45730" y="282978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91044" y="282978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1941" y="283262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056654" y="341857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393990" y="34070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3716443" y="341859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008749" y="340702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376902" y="341857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679059" y="341859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4970805" y="341894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298385" y="340651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646311" y="340651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056654" y="400335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392232" y="400335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3714628" y="400335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008749" y="398998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376902" y="398998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4679059" y="400335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5034769" y="4004430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316308" y="3989982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056654" y="458812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393990" y="459344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714628" y="458812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4008749" y="4588127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4342569" y="458747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4656137" y="4578956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3113110" y="516151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3445730" y="51796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3760617" y="5161514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4033008" y="51796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4383452" y="5179693"/>
            <a:ext cx="4154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686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2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0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20" grpId="0" animBg="1"/>
      <p:bldP spid="21" grpId="0" animBg="1"/>
      <p:bldP spid="22" grpId="0" animBg="1"/>
      <p:bldP spid="23" grpId="0" animBg="1"/>
      <p:bldP spid="24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7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5" grpId="0" animBg="1"/>
      <p:bldP spid="46" grpId="0" animBg="1"/>
      <p:bldP spid="47" grpId="0" animBg="1"/>
      <p:bldP spid="48" grpId="0" animBg="1"/>
      <p:bldP spid="55" grpId="0" animBg="1"/>
      <p:bldP spid="56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Kolik je jim let?</a:t>
            </a:r>
            <a:br>
              <a:rPr lang="cs-CZ" sz="3600" b="1" dirty="0" smtClean="0">
                <a:solidFill>
                  <a:srgbClr val="C00000"/>
                </a:solidFill>
              </a:rPr>
            </a:b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A)Dědovi  je 69 let. Babička je o 6 let mladší než děda.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B)Tatínek je o 30 let mladší než děda. Mamince je o 5 let </a:t>
            </a:r>
          </a:p>
          <a:p>
            <a:r>
              <a:rPr lang="cs-CZ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   méně než tatínkovi.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C)Syn je o 30 let mladší než tatínek.</a:t>
            </a:r>
            <a:endParaRPr lang="cs-CZ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72QN0ZGZ\MC9001571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52736"/>
            <a:ext cx="1412875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72QN0ZGZ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54898"/>
            <a:ext cx="134620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VS4MWW3I\MC90005648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980728"/>
            <a:ext cx="1819275" cy="168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Y\AppData\Local\Microsoft\Windows\Temporary Internet Files\Content.IE5\9CFKJRFQ\MC9004405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238" y="1023580"/>
            <a:ext cx="133667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9CFKJRFQ\MC9004405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1056263"/>
            <a:ext cx="11652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80" y="3068960"/>
            <a:ext cx="69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děda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59722" y="3068960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babička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61215" y="3068960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tatínek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87153" y="3068960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maminka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81282" y="3068960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dítě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79" y="343829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69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30512" y="349984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63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27926" y="349984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39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82105" y="3495653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34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025994" y="3469069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9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354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03448"/>
            <a:ext cx="8229600" cy="1800200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Řekni čísla o 1 menší: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0859" y="1351309"/>
            <a:ext cx="8229600" cy="4525963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21   90   32   49   60   100   77   85   50   69   71   30 </a:t>
            </a:r>
          </a:p>
          <a:p>
            <a:r>
              <a:rPr lang="cs-CZ" dirty="0" smtClean="0"/>
              <a:t>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     </a:t>
            </a:r>
          </a:p>
          <a:p>
            <a:r>
              <a:rPr lang="cs-CZ" sz="4400" b="1" dirty="0">
                <a:solidFill>
                  <a:srgbClr val="0070C0"/>
                </a:solidFill>
                <a:latin typeface="+mn-lt"/>
              </a:rPr>
              <a:t> </a:t>
            </a:r>
            <a:r>
              <a:rPr lang="cs-CZ" sz="4400" b="1" dirty="0" smtClean="0">
                <a:solidFill>
                  <a:srgbClr val="0070C0"/>
                </a:solidFill>
                <a:latin typeface="+mn-lt"/>
              </a:rPr>
              <a:t>       Řekni čísla o 3 větší:</a:t>
            </a:r>
          </a:p>
          <a:p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22   37   52   81   43   75   90   17   66   40   74   97</a:t>
            </a:r>
          </a:p>
          <a:p>
            <a:r>
              <a:rPr lang="cs-CZ" dirty="0" smtClean="0"/>
              <a:t>__________________________________________________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186" y="1744674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2723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1744674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9394" y="1744674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19319" y="1772027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174568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99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80583" y="172723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1745688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13777" y="1722482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1744674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1772027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70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61848" y="1731970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1185" y="4437112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25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259632" y="4437112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40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4437112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55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70634" y="4403441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84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125877" y="4403441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46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708291" y="4403441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78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95659" y="4403441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93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flipH="1">
            <a:off x="4999498" y="4437112"/>
            <a:ext cx="571838" cy="520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20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 flipH="1">
            <a:off x="5571336" y="4393908"/>
            <a:ext cx="786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69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96836" y="4382280"/>
            <a:ext cx="5937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43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20410" y="4373355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77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418143" y="4373355"/>
            <a:ext cx="7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55D6B"/>
                </a:solidFill>
              </a:rPr>
              <a:t>100</a:t>
            </a:r>
            <a:endParaRPr lang="cs-CZ" sz="2800" b="1" dirty="0">
              <a:solidFill>
                <a:srgbClr val="F55D6B"/>
              </a:solidFill>
            </a:endParaRPr>
          </a:p>
        </p:txBody>
      </p:sp>
      <p:sp>
        <p:nvSpPr>
          <p:cNvPr id="28" name="Veselý obličej 27"/>
          <p:cNvSpPr/>
          <p:nvPr/>
        </p:nvSpPr>
        <p:spPr>
          <a:xfrm>
            <a:off x="4123789" y="5375380"/>
            <a:ext cx="914400" cy="91440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379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Vypočítej: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+mn-lt"/>
              </a:rPr>
              <a:t>91-1=               99-5=              100-8=</a:t>
            </a:r>
          </a:p>
          <a:p>
            <a:r>
              <a:rPr lang="cs-CZ" sz="3600" dirty="0" smtClean="0">
                <a:solidFill>
                  <a:schemeClr val="tx1"/>
                </a:solidFill>
                <a:latin typeface="+mn-lt"/>
              </a:rPr>
              <a:t>87-6=               46-4=                97-6=</a:t>
            </a:r>
          </a:p>
          <a:p>
            <a:r>
              <a:rPr lang="cs-CZ" sz="3600" dirty="0" smtClean="0">
                <a:solidFill>
                  <a:schemeClr val="tx1"/>
                </a:solidFill>
                <a:latin typeface="+mn-lt"/>
              </a:rPr>
              <a:t>50-8=               30-9=                58-4=</a:t>
            </a:r>
          </a:p>
          <a:p>
            <a:r>
              <a:rPr lang="cs-CZ" sz="3600" dirty="0" smtClean="0">
                <a:solidFill>
                  <a:schemeClr val="tx1"/>
                </a:solidFill>
                <a:latin typeface="+mn-lt"/>
              </a:rPr>
              <a:t>26-5=               60-5=                33-2=</a:t>
            </a:r>
            <a:endParaRPr lang="cs-CZ" sz="36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51719" y="162880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90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18" y="227513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81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19" y="292146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42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19" y="356779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21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159743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94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227513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42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0031" y="292146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21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356779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55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40352" y="1597436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92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40351" y="224376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91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40350" y="289008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54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40352" y="356779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31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779912" y="4653136"/>
            <a:ext cx="1944216" cy="1872208"/>
          </a:xfrm>
          <a:prstGeom prst="smileyFace">
            <a:avLst/>
          </a:prstGeom>
          <a:solidFill>
            <a:srgbClr val="A269AB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11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C00000"/>
                </a:solidFill>
              </a:rPr>
              <a:t>Doplň kouzelný trojúhelník. Zapiš příklady na sčítání a odčítání: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_____________            ______________      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_____________            ______________      ______________</a:t>
            </a:r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755576" y="1700808"/>
            <a:ext cx="1944216" cy="2232248"/>
          </a:xfrm>
          <a:prstGeom prst="triangle">
            <a:avLst/>
          </a:prstGeom>
          <a:solidFill>
            <a:srgbClr val="A269A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779912" y="1700808"/>
            <a:ext cx="1872207" cy="2232248"/>
          </a:xfrm>
          <a:prstGeom prst="triangle">
            <a:avLst>
              <a:gd name="adj" fmla="val 51214"/>
            </a:avLst>
          </a:prstGeom>
          <a:solidFill>
            <a:srgbClr val="F55D6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516216" y="1700808"/>
            <a:ext cx="1852792" cy="2232248"/>
          </a:xfrm>
          <a:prstGeom prst="triangle">
            <a:avLst/>
          </a:prstGeom>
          <a:solidFill>
            <a:srgbClr val="F1172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1085790" y="3140968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127072" y="3140968"/>
            <a:ext cx="12601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830544" y="3168809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8" idx="3"/>
          </p:cNvCxnSpPr>
          <p:nvPr/>
        </p:nvCxnSpPr>
        <p:spPr>
          <a:xfrm>
            <a:off x="1727684" y="3168809"/>
            <a:ext cx="0" cy="764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9" idx="3"/>
          </p:cNvCxnSpPr>
          <p:nvPr/>
        </p:nvCxnSpPr>
        <p:spPr>
          <a:xfrm>
            <a:off x="4716015" y="3140968"/>
            <a:ext cx="22729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10" idx="3"/>
          </p:cNvCxnSpPr>
          <p:nvPr/>
        </p:nvCxnSpPr>
        <p:spPr>
          <a:xfrm>
            <a:off x="7442612" y="3168809"/>
            <a:ext cx="0" cy="764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366046" y="2555322"/>
            <a:ext cx="723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100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997674" y="329737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733862" y="3297370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70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459623" y="255532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80</a:t>
            </a:r>
            <a:endParaRPr lang="cs-CZ" sz="32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101969" y="3244624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827029" y="3244623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042502" y="2524544"/>
            <a:ext cx="800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100</a:t>
            </a:r>
            <a:endParaRPr lang="cs-CZ" sz="32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566526" y="324462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</a:t>
            </a:r>
            <a:endParaRPr lang="cs-CZ" sz="32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744984" y="324462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95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865061" y="4077072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30+70=100</a:t>
            </a:r>
            <a:endParaRPr lang="cs-CZ" sz="28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55576" y="4589947"/>
            <a:ext cx="1741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100-30=70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916900" y="4066727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40+40=80</a:t>
            </a:r>
            <a:endParaRPr lang="cs-CZ" sz="28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957921" y="4589947"/>
            <a:ext cx="1561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80-40=40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632133" y="4066727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5+95=100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493034" y="4575575"/>
            <a:ext cx="1561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100-5=95</a:t>
            </a:r>
            <a:endParaRPr lang="cs-CZ" sz="2800" b="1" dirty="0"/>
          </a:p>
        </p:txBody>
      </p:sp>
      <p:sp>
        <p:nvSpPr>
          <p:cNvPr id="50" name="Pěticípá hvězda 49"/>
          <p:cNvSpPr/>
          <p:nvPr/>
        </p:nvSpPr>
        <p:spPr>
          <a:xfrm>
            <a:off x="4362967" y="5589240"/>
            <a:ext cx="914400" cy="914400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297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0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Citace: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Veškerý text je dílem autora materiálu,26.10.2011.</a:t>
            </a:r>
          </a:p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Otevřená galerie www.office.microsoft.com.</a:t>
            </a:r>
            <a:endParaRPr lang="cs-CZ" sz="200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3055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1896</TotalTime>
  <Words>340</Words>
  <Application>Microsoft Office PowerPoint</Application>
  <PresentationFormat>Předvádění na obrazovce (4:3)</PresentationFormat>
  <Paragraphs>147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ODČÍTÁNÍ DO 100 BEZ PŘECHODU PŘES DESÍTKU</vt:lpstr>
      <vt:lpstr>Kolik je jim let? </vt:lpstr>
      <vt:lpstr>Řekni čísla o 1 menší:</vt:lpstr>
      <vt:lpstr>Vypočítej:</vt:lpstr>
      <vt:lpstr>Doplň kouzelný trojúhelník. Zapiš příklady na sčítání a odčítání: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119</cp:revision>
  <dcterms:created xsi:type="dcterms:W3CDTF">2011-06-20T10:40:08Z</dcterms:created>
  <dcterms:modified xsi:type="dcterms:W3CDTF">2011-12-09T16:42:43Z</dcterms:modified>
</cp:coreProperties>
</file>