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handoutMasterIdLst>
    <p:handoutMasterId r:id="rId10"/>
  </p:handout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172C"/>
    <a:srgbClr val="F55D6B"/>
    <a:srgbClr val="A269A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482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66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  Matematika 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 bez přechodu přes desítku-typu 44+2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6177" custLinFactNeighborX="343" custLinFactNeighborY="1671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  Matematika  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 bez přechodu přes desítku-typu 44+2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4"/>
          <a:ext cx="6498543" cy="636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584174"/>
        <a:ext cx="6498543" cy="636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558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070365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2267744" y="3573016"/>
            <a:ext cx="5504656" cy="9989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opakování a procvičování probraného učiva. Žáci pracují na interaktivní tabuli nebo do sešitu a po kliknutí se jim zobrazí správné řešení.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Sčítání bez přechodu přes desítku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96752"/>
            <a:ext cx="8964488" cy="507030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Zapiš příklady: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_________  _________  _________  ________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6636734"/>
              </p:ext>
            </p:extLst>
          </p:nvPr>
        </p:nvGraphicFramePr>
        <p:xfrm>
          <a:off x="251520" y="2060848"/>
          <a:ext cx="20828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0542054"/>
              </p:ext>
            </p:extLst>
          </p:nvPr>
        </p:nvGraphicFramePr>
        <p:xfrm>
          <a:off x="2483768" y="2060848"/>
          <a:ext cx="20828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238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238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238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238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27152107"/>
              </p:ext>
            </p:extLst>
          </p:nvPr>
        </p:nvGraphicFramePr>
        <p:xfrm>
          <a:off x="4716016" y="2060848"/>
          <a:ext cx="20828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0274245"/>
              </p:ext>
            </p:extLst>
          </p:nvPr>
        </p:nvGraphicFramePr>
        <p:xfrm>
          <a:off x="6876256" y="2060848"/>
          <a:ext cx="20828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75418038"/>
              </p:ext>
            </p:extLst>
          </p:nvPr>
        </p:nvGraphicFramePr>
        <p:xfrm>
          <a:off x="251520" y="3573016"/>
          <a:ext cx="12496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7627358"/>
              </p:ext>
            </p:extLst>
          </p:nvPr>
        </p:nvGraphicFramePr>
        <p:xfrm>
          <a:off x="2483768" y="5013176"/>
          <a:ext cx="145796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338185"/>
              </p:ext>
            </p:extLst>
          </p:nvPr>
        </p:nvGraphicFramePr>
        <p:xfrm>
          <a:off x="4716016" y="4293096"/>
          <a:ext cx="16662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21667055"/>
              </p:ext>
            </p:extLst>
          </p:nvPr>
        </p:nvGraphicFramePr>
        <p:xfrm>
          <a:off x="6876256" y="3212976"/>
          <a:ext cx="187452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51520" y="5661248"/>
            <a:ext cx="1375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44+2=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661248"/>
            <a:ext cx="1375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82+5=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5661248"/>
            <a:ext cx="1375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66+2=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5661248"/>
            <a:ext cx="1375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31+8=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39793" y="5661248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46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5661248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87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5661248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68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72400" y="5661248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39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804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Ježčí škola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62165" y="1340768"/>
            <a:ext cx="8503920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                V lese na pasece začala ježčí škola. Každý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ježek má své místo. Poznáš</a:t>
            </a:r>
            <a:r>
              <a:rPr lang="cs-CZ" dirty="0" smtClean="0"/>
              <a:t>, kdo </a:t>
            </a:r>
            <a:r>
              <a:rPr lang="cs-CZ" dirty="0" smtClean="0"/>
              <a:t>s kým sedí?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K počátečním písmenům vymysli ježkům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jména.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Arial Rounded MT Bold" pitchFamily="34" charset="0"/>
              </a:rPr>
              <a:t>         85    58    39    38    98    59    49    25</a:t>
            </a:r>
          </a:p>
          <a:p>
            <a:pPr marL="0" indent="0">
              <a:buNone/>
            </a:pPr>
            <a:r>
              <a:rPr lang="cs-CZ" dirty="0">
                <a:latin typeface="Arial Rounded MT Bold" pitchFamily="34" charset="0"/>
              </a:rPr>
              <a:t> </a:t>
            </a:r>
            <a:r>
              <a:rPr lang="cs-CZ" dirty="0" smtClean="0">
                <a:latin typeface="Arial Rounded MT Bold" pitchFamily="34" charset="0"/>
              </a:rPr>
              <a:t>         </a:t>
            </a:r>
            <a:r>
              <a:rPr lang="cs-CZ" dirty="0" smtClean="0">
                <a:solidFill>
                  <a:srgbClr val="C00000"/>
                </a:solidFill>
                <a:latin typeface="Arial Rounded MT Bold" pitchFamily="34" charset="0"/>
              </a:rPr>
              <a:t>C      R      T      A      H      L      J      Z</a:t>
            </a:r>
            <a:endParaRPr lang="cs-CZ" dirty="0">
              <a:solidFill>
                <a:srgbClr val="C00000"/>
              </a:solidFill>
              <a:latin typeface="Arial Rounded MT Bold" pitchFamily="34" charset="0"/>
            </a:endParaRPr>
          </a:p>
        </p:txBody>
      </p:sp>
      <p:pic>
        <p:nvPicPr>
          <p:cNvPr id="1026" name="Picture 2" descr="C:\Users\08DY\AppData\Local\Microsoft\Windows\Temporary Internet Files\Content.IE5\9CFKJRFQ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227" y="1772816"/>
            <a:ext cx="1649933" cy="128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95536" y="3573016"/>
            <a:ext cx="1872208" cy="120243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411760" y="3600156"/>
            <a:ext cx="1944216" cy="1148151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99992" y="3573016"/>
            <a:ext cx="1872208" cy="116169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flipH="1" flipV="1">
            <a:off x="6588224" y="3586586"/>
            <a:ext cx="1944215" cy="1134551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4" idx="0"/>
            <a:endCxn id="4" idx="4"/>
          </p:cNvCxnSpPr>
          <p:nvPr/>
        </p:nvCxnSpPr>
        <p:spPr>
          <a:xfrm>
            <a:off x="1331640" y="3573016"/>
            <a:ext cx="0" cy="1202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5" idx="4"/>
          </p:cNvCxnSpPr>
          <p:nvPr/>
        </p:nvCxnSpPr>
        <p:spPr>
          <a:xfrm>
            <a:off x="3352770" y="3590713"/>
            <a:ext cx="31098" cy="11575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436096" y="3573016"/>
            <a:ext cx="0" cy="11481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7" idx="0"/>
          </p:cNvCxnSpPr>
          <p:nvPr/>
        </p:nvCxnSpPr>
        <p:spPr>
          <a:xfrm>
            <a:off x="7547033" y="3600156"/>
            <a:ext cx="13298" cy="11209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11560" y="3989566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33+6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flipH="1">
            <a:off x="1415260" y="3989566"/>
            <a:ext cx="1106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81+4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79514" y="3989566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93+5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91880" y="3984844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42+7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4716016" y="3989566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55+3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5508104" y="3989566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37+1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6804248" y="3989566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56+3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7668344" y="396241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Narrow" pitchFamily="34" charset="0"/>
              </a:rPr>
              <a:t>22+3</a:t>
            </a:r>
            <a:endParaRPr lang="cs-CZ" b="1" dirty="0">
              <a:latin typeface="Arial Narrow" pitchFamily="34" charset="0"/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702931" y="4775448"/>
            <a:ext cx="42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1492830" y="4775448"/>
            <a:ext cx="441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2789789" y="4748307"/>
            <a:ext cx="513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3599281" y="4734708"/>
            <a:ext cx="39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4857080" y="4744666"/>
            <a:ext cx="471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63596" y="4744666"/>
            <a:ext cx="457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88654" y="4775448"/>
            <a:ext cx="431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65164" y="4782103"/>
            <a:ext cx="431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441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2" grpId="0"/>
      <p:bldP spid="1033" grpId="0"/>
      <p:bldP spid="1034" grpId="0"/>
      <p:bldP spid="1035" grpId="0"/>
      <p:bldP spid="1036" grpId="0"/>
      <p:bldP spid="8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Vypočítej a na podtržené příklady utvoř slovní lohy: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75691"/>
            <a:ext cx="8503920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43+3=                     37+2=                     4+54=</a:t>
            </a:r>
          </a:p>
          <a:p>
            <a:r>
              <a:rPr lang="cs-CZ" dirty="0" smtClean="0"/>
              <a:t>28+1=                     86+3=                     5+32=</a:t>
            </a:r>
          </a:p>
          <a:p>
            <a:r>
              <a:rPr lang="cs-CZ" dirty="0" smtClean="0"/>
              <a:t>52+7=                     62+4=                     1+57=</a:t>
            </a:r>
          </a:p>
          <a:p>
            <a:r>
              <a:rPr lang="cs-CZ" dirty="0" smtClean="0"/>
              <a:t>26+2=                     41+6=                     7+42=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47864" y="2433427"/>
            <a:ext cx="1671139" cy="96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54061" y="3485401"/>
            <a:ext cx="16416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12160" y="3485401"/>
            <a:ext cx="1749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669975" y="1980128"/>
            <a:ext cx="649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46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03337" y="2420888"/>
            <a:ext cx="646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29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77989" y="2900626"/>
            <a:ext cx="6335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59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84485" y="3365477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28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17612" y="1836113"/>
            <a:ext cx="643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39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07993" y="2433427"/>
            <a:ext cx="662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89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0817" y="2942142"/>
            <a:ext cx="649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66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95114" y="3365477"/>
            <a:ext cx="6238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47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44511" y="1858311"/>
            <a:ext cx="646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58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2353467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37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15659" y="2880627"/>
            <a:ext cx="646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58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64288" y="3365477"/>
            <a:ext cx="649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49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9" name="Veselý obličej 28"/>
          <p:cNvSpPr/>
          <p:nvPr/>
        </p:nvSpPr>
        <p:spPr>
          <a:xfrm>
            <a:off x="3491880" y="4437112"/>
            <a:ext cx="1728191" cy="1584176"/>
          </a:xfrm>
          <a:prstGeom prst="smileyFac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722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Vyber příklady na sčítání tak</a:t>
            </a:r>
            <a:r>
              <a:rPr lang="cs-CZ" dirty="0" smtClean="0">
                <a:solidFill>
                  <a:srgbClr val="C00000"/>
                </a:solidFill>
              </a:rPr>
              <a:t>, aby </a:t>
            </a:r>
            <a:r>
              <a:rPr lang="cs-CZ" dirty="0" smtClean="0">
                <a:solidFill>
                  <a:srgbClr val="C00000"/>
                </a:solidFill>
              </a:rPr>
              <a:t>se součet rovnal číslu v rámečku: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________                __________            _________</a:t>
            </a:r>
          </a:p>
          <a:p>
            <a:pPr marL="0" indent="0">
              <a:buNone/>
            </a:pPr>
            <a:r>
              <a:rPr lang="cs-CZ" dirty="0" smtClean="0"/>
              <a:t>________                __________            _________</a:t>
            </a:r>
          </a:p>
          <a:p>
            <a:pPr marL="0" indent="0">
              <a:buNone/>
            </a:pPr>
            <a:r>
              <a:rPr lang="cs-CZ" dirty="0" smtClean="0"/>
              <a:t>________                __________            _________</a:t>
            </a:r>
          </a:p>
          <a:p>
            <a:pPr marL="0" indent="0">
              <a:buNone/>
            </a:pPr>
            <a:r>
              <a:rPr lang="cs-CZ" dirty="0" smtClean="0"/>
              <a:t>________                __________            _________</a:t>
            </a:r>
          </a:p>
          <a:p>
            <a:pPr marL="0" indent="0">
              <a:buNone/>
            </a:pPr>
            <a:r>
              <a:rPr lang="cs-CZ" dirty="0" smtClean="0"/>
              <a:t>________                __________            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556792"/>
            <a:ext cx="770384" cy="55436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65104" y="1556792"/>
            <a:ext cx="770384" cy="554360"/>
          </a:xfrm>
          <a:prstGeom prst="rect">
            <a:avLst/>
          </a:prstGeom>
          <a:solidFill>
            <a:srgbClr val="F55D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24456" y="1556791"/>
            <a:ext cx="903927" cy="5543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33269" y="1510806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50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5269" y="1510806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70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2421" y="1529463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100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2636912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49+1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28531" y="3284984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95+5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53367" y="3933056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61+9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53367" y="4509120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46+4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8968" y="5085184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97+3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2636912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92+8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14570" y="3284984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69+1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14570" y="3933056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44+6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53042" y="4509120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91+9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72668" y="5084201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62+8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8611" y="5085184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48+2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8077" y="5805264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68+2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55976" y="5279472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94+6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52320" y="5094806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66+4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46078" y="5805264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43+7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1677" y="2359913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48+2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81871" y="2359913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68+2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0531" y="2879318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49+1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47713" y="2295235"/>
            <a:ext cx="10999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95+5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95807" y="2883133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61+9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7770" y="3392706"/>
            <a:ext cx="1135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46+4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13223" y="2887111"/>
            <a:ext cx="10935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97+3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124456" y="3421657"/>
            <a:ext cx="1135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94+6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106838" y="3915926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92+8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81871" y="3402538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69+1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74335" y="3856112"/>
            <a:ext cx="1135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44+6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68589" y="4370284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91+9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95807" y="3856112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62+8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16140" y="4370284"/>
            <a:ext cx="1135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66+4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81948" y="4302388"/>
            <a:ext cx="10935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43+7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0" name="Veselý obličej 39"/>
          <p:cNvSpPr/>
          <p:nvPr/>
        </p:nvSpPr>
        <p:spPr>
          <a:xfrm>
            <a:off x="4218257" y="5617861"/>
            <a:ext cx="914400" cy="914400"/>
          </a:xfrm>
          <a:prstGeom prst="smileyFace">
            <a:avLst/>
          </a:prstGeom>
          <a:solidFill>
            <a:srgbClr val="F1172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241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3" grpId="0"/>
      <p:bldP spid="34" grpId="0"/>
      <p:bldP spid="37" grpId="0"/>
      <p:bldP spid="38" grpId="0"/>
      <p:bldP spid="26" grpId="0"/>
      <p:bldP spid="32" grpId="0"/>
      <p:bldP spid="35" grpId="0"/>
      <p:bldP spid="36" grpId="0"/>
      <p:bldP spid="39" grpId="0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r>
              <a:rPr lang="cs-CZ" sz="2000" dirty="0" smtClean="0"/>
              <a:t>Veškerý text je dílem autora </a:t>
            </a:r>
            <a:r>
              <a:rPr lang="cs-CZ" sz="2000" smtClean="0"/>
              <a:t>materiálu</a:t>
            </a:r>
            <a:r>
              <a:rPr lang="cs-CZ" sz="2000" smtClean="0"/>
              <a:t>, 27.10.2011</a:t>
            </a:r>
            <a:r>
              <a:rPr lang="cs-CZ" sz="2000" dirty="0" smtClean="0"/>
              <a:t>.</a:t>
            </a:r>
          </a:p>
          <a:p>
            <a:r>
              <a:rPr lang="cs-CZ" sz="2400" dirty="0" smtClean="0"/>
              <a:t>Obrázek ježka: </a:t>
            </a:r>
            <a:r>
              <a:rPr lang="cs-CZ" sz="2000" dirty="0" smtClean="0"/>
              <a:t>Otevřená galerie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86050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2054</TotalTime>
  <Words>276</Words>
  <Application>Microsoft Office PowerPoint</Application>
  <PresentationFormat>Předvádění na obrazovce (4:3)</PresentationFormat>
  <Paragraphs>115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Snímek 1</vt:lpstr>
      <vt:lpstr>Snímek 2</vt:lpstr>
      <vt:lpstr>Sčítání bez přechodu přes desítku</vt:lpstr>
      <vt:lpstr>Ježčí škola</vt:lpstr>
      <vt:lpstr>Vypočítej a na podtržené příklady utvoř slovní lohy:</vt:lpstr>
      <vt:lpstr>Vyber příklady na sčítání tak, aby se součet rovnal číslu v rámečku:</vt:lpstr>
      <vt:lpstr>Snímek 7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132</cp:revision>
  <dcterms:created xsi:type="dcterms:W3CDTF">2011-06-20T10:40:08Z</dcterms:created>
  <dcterms:modified xsi:type="dcterms:W3CDTF">2013-01-29T17:05:07Z</dcterms:modified>
</cp:coreProperties>
</file>