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9"/>
  </p:notesMasterIdLst>
  <p:handoutMasterIdLst>
    <p:handoutMasterId r:id="rId10"/>
  </p:handoutMasterIdLst>
  <p:sldIdLst>
    <p:sldId id="256" r:id="rId2"/>
    <p:sldId id="274" r:id="rId3"/>
    <p:sldId id="275" r:id="rId4"/>
    <p:sldId id="276" r:id="rId5"/>
    <p:sldId id="277" r:id="rId6"/>
    <p:sldId id="278" r:id="rId7"/>
    <p:sldId id="27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104EE776-F914-43D8-841E-5385C6AB0ECF}">
          <p14:sldIdLst>
            <p14:sldId id="256"/>
            <p14:sldId id="274"/>
            <p14:sldId id="275"/>
          </p14:sldIdLst>
        </p14:section>
        <p14:section name="Oddíl bez názvu" id="{F1D830BF-1A00-4512-99EF-A68DC246AB20}">
          <p14:sldIdLst>
            <p14:sldId id="276"/>
            <p14:sldId id="277"/>
            <p14:sldId id="278"/>
            <p14:sldId id="27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5D6B"/>
    <a:srgbClr val="A269AB"/>
    <a:srgbClr val="F117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9" autoAdjust="0"/>
    <p:restoredTop sz="86501" autoAdjust="0"/>
  </p:normalViewPr>
  <p:slideViewPr>
    <p:cSldViewPr>
      <p:cViewPr varScale="1">
        <p:scale>
          <a:sx n="63" d="100"/>
          <a:sy n="63" d="100"/>
        </p:scale>
        <p:origin x="-136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66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5" d="100"/>
          <a:sy n="65" d="100"/>
        </p:scale>
        <p:origin x="-2706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VY_32_INOVACE_07 Matematika  2.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</a:t>
          </a:r>
          <a:r>
            <a:rPr lang="cs-CZ" sz="2000" dirty="0" err="1" smtClean="0"/>
            <a:t>Drastíková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Písemné sčítání a odčítání dvojciferných </a:t>
          </a:r>
          <a:r>
            <a:rPr lang="cs-CZ" sz="2000" dirty="0" err="1" smtClean="0"/>
            <a:t>čísel,slovní</a:t>
          </a:r>
          <a:r>
            <a:rPr lang="cs-CZ" sz="2000" dirty="0" smtClean="0"/>
            <a:t> úlohy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330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ScaleX="100000" custScaleY="120765" custLinFactNeighborX="1551" custLinFactNeighborY="18152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ScaleY="153206" custLinFactNeighborX="343" custLinFactNeighborY="85889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</a:t>
          </a:r>
          <a:r>
            <a:rPr lang="cs-CZ" sz="2000" kern="1200" dirty="0" err="1" smtClean="0"/>
            <a:t>Drastíková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64090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VY_32_INOVACE_07 Matematika  2. ročník</a:t>
          </a:r>
          <a:endParaRPr lang="cs-CZ" sz="2000" kern="1200" dirty="0"/>
        </a:p>
      </dsp:txBody>
      <dsp:txXfrm>
        <a:off x="1273857" y="864090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96142"/>
          <a:ext cx="6498543" cy="113839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Písemné sčítání a odčítání dvojciferných </a:t>
          </a:r>
          <a:r>
            <a:rPr lang="cs-CZ" sz="2000" kern="1200" dirty="0" err="1" smtClean="0"/>
            <a:t>čísel,slovní</a:t>
          </a:r>
          <a:r>
            <a:rPr lang="cs-CZ" sz="2000" kern="1200" dirty="0" smtClean="0"/>
            <a:t> úlohy</a:t>
          </a:r>
          <a:endParaRPr lang="cs-CZ" sz="2000" kern="1200" dirty="0"/>
        </a:p>
      </dsp:txBody>
      <dsp:txXfrm>
        <a:off x="1273857" y="1296142"/>
        <a:ext cx="6498543" cy="492279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872206"/>
          <a:ext cx="6498543" cy="624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872206"/>
        <a:ext cx="6498543" cy="6245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0B49FB-A2CC-40D6-9F18-94753474641E}" type="datetimeFigureOut">
              <a:rPr lang="cs-CZ" smtClean="0"/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F9EE9E-E5DC-462A-8C0A-2CC1671A33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3250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649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4601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4006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4564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5113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680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6280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7561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1259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7732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7408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4571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6437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1859252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Anotace: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Materiál slouží k opakování a procvičování </a:t>
            </a:r>
            <a:r>
              <a:rPr lang="cs-CZ" sz="2000" dirty="0" smtClean="0"/>
              <a:t>písemného sčítání a odčítání do 100. Žáci počítají na interaktivní tabuli zpaměti nebo píší fixem a po kliknutí se jim zobrazí správné řešení.</a:t>
            </a:r>
            <a:endParaRPr lang="cs-CZ" sz="20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471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Arial Black" pitchFamily="34" charset="0"/>
              </a:rPr>
              <a:t>Vypočítej příklady písemného sčítání a odčítání:</a:t>
            </a:r>
            <a:endParaRPr lang="cs-CZ" sz="24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7739" y="1270644"/>
            <a:ext cx="8289061" cy="485552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23    65    24    78    36    69    46    28    71 </a:t>
            </a:r>
          </a:p>
          <a:p>
            <a:r>
              <a:rPr lang="cs-CZ" sz="3600" dirty="0" smtClean="0"/>
              <a:t>30    20    70    20    50    10    40    60    20 </a:t>
            </a:r>
          </a:p>
          <a:p>
            <a:endParaRPr lang="cs-CZ" sz="3600" dirty="0"/>
          </a:p>
          <a:p>
            <a:r>
              <a:rPr lang="cs-CZ" sz="3600" dirty="0" smtClean="0"/>
              <a:t>89    78    57    64    23    99    83    53    44 </a:t>
            </a:r>
          </a:p>
          <a:p>
            <a:pPr marL="0" indent="0">
              <a:buNone/>
            </a:pPr>
            <a:r>
              <a:rPr lang="cs-CZ" sz="3600" dirty="0" smtClean="0"/>
              <a:t> - 50  -40   -30   -50   -10  -50   -40   -30  -20 </a:t>
            </a:r>
          </a:p>
          <a:p>
            <a:pPr marL="0" indent="0">
              <a:buNone/>
            </a:pPr>
            <a:endParaRPr lang="cs-CZ" sz="3600" dirty="0" smtClean="0"/>
          </a:p>
          <a:p>
            <a:r>
              <a:rPr lang="cs-CZ" sz="3600" dirty="0" smtClean="0"/>
              <a:t> </a:t>
            </a:r>
          </a:p>
          <a:p>
            <a:endParaRPr lang="cs-CZ" sz="3600" dirty="0"/>
          </a:p>
        </p:txBody>
      </p:sp>
      <p:pic>
        <p:nvPicPr>
          <p:cNvPr id="1026" name="Picture 2" descr="C:\Users\08DY\AppData\Local\Microsoft\Windows\Temporary Internet Files\Content.IE5\VS4MWW3I\MC9004361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694" y="5085184"/>
            <a:ext cx="1726780" cy="160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755576" y="2457480"/>
            <a:ext cx="6498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619672" y="2457480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2483768" y="2457480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3347864" y="2457480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4283968" y="2446080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5148064" y="2457480"/>
            <a:ext cx="59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" name="Přímá spojnice 1023"/>
          <p:cNvCxnSpPr/>
          <p:nvPr/>
        </p:nvCxnSpPr>
        <p:spPr>
          <a:xfrm>
            <a:off x="6012160" y="2472368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" name="Přímá spojnice 1027"/>
          <p:cNvCxnSpPr/>
          <p:nvPr/>
        </p:nvCxnSpPr>
        <p:spPr>
          <a:xfrm>
            <a:off x="6861172" y="2472368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2" name="Přímá spojnice 1031"/>
          <p:cNvCxnSpPr/>
          <p:nvPr/>
        </p:nvCxnSpPr>
        <p:spPr>
          <a:xfrm>
            <a:off x="7698666" y="2457480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6" name="Přímá spojnice 1035"/>
          <p:cNvCxnSpPr/>
          <p:nvPr/>
        </p:nvCxnSpPr>
        <p:spPr>
          <a:xfrm>
            <a:off x="755576" y="2924944"/>
            <a:ext cx="6648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1" name="Přímá spojnice 1040"/>
          <p:cNvCxnSpPr/>
          <p:nvPr/>
        </p:nvCxnSpPr>
        <p:spPr>
          <a:xfrm>
            <a:off x="1619672" y="2924944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4" name="Přímá spojnice 1043"/>
          <p:cNvCxnSpPr/>
          <p:nvPr/>
        </p:nvCxnSpPr>
        <p:spPr>
          <a:xfrm>
            <a:off x="2483768" y="2924944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7" name="Přímá spojnice 1046"/>
          <p:cNvCxnSpPr/>
          <p:nvPr/>
        </p:nvCxnSpPr>
        <p:spPr>
          <a:xfrm>
            <a:off x="3347864" y="2924944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2" name="Přímá spojnice 1051"/>
          <p:cNvCxnSpPr/>
          <p:nvPr/>
        </p:nvCxnSpPr>
        <p:spPr>
          <a:xfrm>
            <a:off x="4283968" y="2924944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5" name="Přímá spojnice 1054"/>
          <p:cNvCxnSpPr/>
          <p:nvPr/>
        </p:nvCxnSpPr>
        <p:spPr>
          <a:xfrm>
            <a:off x="5148064" y="2924944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0" name="Přímá spojnice 1059"/>
          <p:cNvCxnSpPr/>
          <p:nvPr/>
        </p:nvCxnSpPr>
        <p:spPr>
          <a:xfrm>
            <a:off x="6012160" y="2942496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3" name="Přímá spojnice 1062"/>
          <p:cNvCxnSpPr/>
          <p:nvPr/>
        </p:nvCxnSpPr>
        <p:spPr>
          <a:xfrm>
            <a:off x="6861172" y="2918872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7" name="Přímá spojnice 1066"/>
          <p:cNvCxnSpPr/>
          <p:nvPr/>
        </p:nvCxnSpPr>
        <p:spPr>
          <a:xfrm>
            <a:off x="7698666" y="2922712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2" name="Přímá spojnice 1071"/>
          <p:cNvCxnSpPr/>
          <p:nvPr/>
        </p:nvCxnSpPr>
        <p:spPr>
          <a:xfrm>
            <a:off x="767310" y="4437112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5" name="Přímá spojnice 1074"/>
          <p:cNvCxnSpPr/>
          <p:nvPr/>
        </p:nvCxnSpPr>
        <p:spPr>
          <a:xfrm>
            <a:off x="1603768" y="4437112"/>
            <a:ext cx="5543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8" name="Přímá spojnice 1077"/>
          <p:cNvCxnSpPr/>
          <p:nvPr/>
        </p:nvCxnSpPr>
        <p:spPr>
          <a:xfrm>
            <a:off x="2483768" y="4437112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1" name="Přímá spojnice 1080"/>
          <p:cNvCxnSpPr/>
          <p:nvPr/>
        </p:nvCxnSpPr>
        <p:spPr>
          <a:xfrm>
            <a:off x="3358716" y="4440952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4" name="Přímá spojnice 1083"/>
          <p:cNvCxnSpPr/>
          <p:nvPr/>
        </p:nvCxnSpPr>
        <p:spPr>
          <a:xfrm>
            <a:off x="4283968" y="4440952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7" name="Přímá spojnice 1086"/>
          <p:cNvCxnSpPr/>
          <p:nvPr/>
        </p:nvCxnSpPr>
        <p:spPr>
          <a:xfrm>
            <a:off x="5148064" y="4437112"/>
            <a:ext cx="5543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0" name="Přímá spojnice 1089"/>
          <p:cNvCxnSpPr/>
          <p:nvPr/>
        </p:nvCxnSpPr>
        <p:spPr>
          <a:xfrm>
            <a:off x="6012160" y="4440952"/>
            <a:ext cx="6983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4" name="Přímá spojnice 1093"/>
          <p:cNvCxnSpPr/>
          <p:nvPr/>
        </p:nvCxnSpPr>
        <p:spPr>
          <a:xfrm>
            <a:off x="6933180" y="4440952"/>
            <a:ext cx="5543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7" name="Přímá spojnice 1096"/>
          <p:cNvCxnSpPr/>
          <p:nvPr/>
        </p:nvCxnSpPr>
        <p:spPr>
          <a:xfrm>
            <a:off x="7698666" y="4440952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0" name="Přímá spojnice 1099"/>
          <p:cNvCxnSpPr/>
          <p:nvPr/>
        </p:nvCxnSpPr>
        <p:spPr>
          <a:xfrm>
            <a:off x="745606" y="4869160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5" name="Přímá spojnice 1104"/>
          <p:cNvCxnSpPr/>
          <p:nvPr/>
        </p:nvCxnSpPr>
        <p:spPr>
          <a:xfrm>
            <a:off x="1603768" y="4869160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8" name="Přímá spojnice 1107"/>
          <p:cNvCxnSpPr/>
          <p:nvPr/>
        </p:nvCxnSpPr>
        <p:spPr>
          <a:xfrm>
            <a:off x="2483768" y="4869160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1" name="Přímá spojnice 1110"/>
          <p:cNvCxnSpPr/>
          <p:nvPr/>
        </p:nvCxnSpPr>
        <p:spPr>
          <a:xfrm>
            <a:off x="3347864" y="4869160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5" name="Přímá spojnice 1114"/>
          <p:cNvCxnSpPr/>
          <p:nvPr/>
        </p:nvCxnSpPr>
        <p:spPr>
          <a:xfrm>
            <a:off x="4283968" y="4869160"/>
            <a:ext cx="626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8" name="Přímá spojnice 1117"/>
          <p:cNvCxnSpPr/>
          <p:nvPr/>
        </p:nvCxnSpPr>
        <p:spPr>
          <a:xfrm flipV="1">
            <a:off x="5148064" y="4863088"/>
            <a:ext cx="554360" cy="6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4" name="Přímá spojnice 1123"/>
          <p:cNvCxnSpPr/>
          <p:nvPr/>
        </p:nvCxnSpPr>
        <p:spPr>
          <a:xfrm>
            <a:off x="6012160" y="4863088"/>
            <a:ext cx="698376" cy="64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2" name="Přímá spojnice 1131"/>
          <p:cNvCxnSpPr/>
          <p:nvPr/>
        </p:nvCxnSpPr>
        <p:spPr>
          <a:xfrm>
            <a:off x="6947828" y="4863088"/>
            <a:ext cx="5543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8" name="Přímá spojnice 1137"/>
          <p:cNvCxnSpPr/>
          <p:nvPr/>
        </p:nvCxnSpPr>
        <p:spPr>
          <a:xfrm>
            <a:off x="7698666" y="4863088"/>
            <a:ext cx="6983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0" name="TextovéPole 1139"/>
          <p:cNvSpPr txBox="1"/>
          <p:nvPr/>
        </p:nvSpPr>
        <p:spPr>
          <a:xfrm>
            <a:off x="740935" y="244459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53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41" name="TextovéPole 1140"/>
          <p:cNvSpPr txBox="1"/>
          <p:nvPr/>
        </p:nvSpPr>
        <p:spPr>
          <a:xfrm>
            <a:off x="1606484" y="2444591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85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42" name="TextovéPole 1141"/>
          <p:cNvSpPr txBox="1"/>
          <p:nvPr/>
        </p:nvSpPr>
        <p:spPr>
          <a:xfrm>
            <a:off x="2505512" y="2444589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94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43" name="TextovéPole 1142"/>
          <p:cNvSpPr txBox="1"/>
          <p:nvPr/>
        </p:nvSpPr>
        <p:spPr>
          <a:xfrm>
            <a:off x="3378620" y="244458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98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45" name="TextovéPole 1144"/>
          <p:cNvSpPr txBox="1"/>
          <p:nvPr/>
        </p:nvSpPr>
        <p:spPr>
          <a:xfrm>
            <a:off x="4270780" y="2444587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86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46" name="TextovéPole 1145"/>
          <p:cNvSpPr txBox="1"/>
          <p:nvPr/>
        </p:nvSpPr>
        <p:spPr>
          <a:xfrm>
            <a:off x="5098872" y="244458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79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47" name="TextovéPole 1146"/>
          <p:cNvSpPr txBox="1"/>
          <p:nvPr/>
        </p:nvSpPr>
        <p:spPr>
          <a:xfrm>
            <a:off x="6012160" y="243698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86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48" name="TextovéPole 1147"/>
          <p:cNvSpPr txBox="1"/>
          <p:nvPr/>
        </p:nvSpPr>
        <p:spPr>
          <a:xfrm>
            <a:off x="6883988" y="2436985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88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49" name="TextovéPole 1148"/>
          <p:cNvSpPr txBox="1"/>
          <p:nvPr/>
        </p:nvSpPr>
        <p:spPr>
          <a:xfrm>
            <a:off x="7758483" y="243698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91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51" name="Obdélník 1150"/>
          <p:cNvSpPr/>
          <p:nvPr/>
        </p:nvSpPr>
        <p:spPr>
          <a:xfrm>
            <a:off x="1001734" y="4374310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1152" name="TextovéPole 1151"/>
          <p:cNvSpPr txBox="1"/>
          <p:nvPr/>
        </p:nvSpPr>
        <p:spPr>
          <a:xfrm>
            <a:off x="755576" y="437430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3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53" name="TextovéPole 1152"/>
          <p:cNvSpPr txBox="1"/>
          <p:nvPr/>
        </p:nvSpPr>
        <p:spPr>
          <a:xfrm>
            <a:off x="1544860" y="43517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3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54" name="TextovéPole 1153"/>
          <p:cNvSpPr txBox="1"/>
          <p:nvPr/>
        </p:nvSpPr>
        <p:spPr>
          <a:xfrm>
            <a:off x="-1877768" y="2204864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155" name="TextovéPole 1154"/>
          <p:cNvSpPr txBox="1"/>
          <p:nvPr/>
        </p:nvSpPr>
        <p:spPr>
          <a:xfrm>
            <a:off x="1754212" y="43517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8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56" name="TextovéPole 1155"/>
          <p:cNvSpPr txBox="1"/>
          <p:nvPr/>
        </p:nvSpPr>
        <p:spPr>
          <a:xfrm>
            <a:off x="2505512" y="435178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2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57" name="TextovéPole 1156"/>
          <p:cNvSpPr txBox="1"/>
          <p:nvPr/>
        </p:nvSpPr>
        <p:spPr>
          <a:xfrm>
            <a:off x="2691432" y="435178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7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58" name="TextovéPole 1157"/>
          <p:cNvSpPr txBox="1"/>
          <p:nvPr/>
        </p:nvSpPr>
        <p:spPr>
          <a:xfrm>
            <a:off x="3358716" y="43517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1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59" name="TextovéPole 1158"/>
          <p:cNvSpPr txBox="1"/>
          <p:nvPr/>
        </p:nvSpPr>
        <p:spPr>
          <a:xfrm>
            <a:off x="3577232" y="435178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4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60" name="TextovéPole 1159"/>
          <p:cNvSpPr txBox="1"/>
          <p:nvPr/>
        </p:nvSpPr>
        <p:spPr>
          <a:xfrm>
            <a:off x="4283968" y="437430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1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61" name="TextovéPole 1160"/>
          <p:cNvSpPr txBox="1"/>
          <p:nvPr/>
        </p:nvSpPr>
        <p:spPr>
          <a:xfrm>
            <a:off x="4491632" y="437430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3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62" name="TextovéPole 1161"/>
          <p:cNvSpPr txBox="1"/>
          <p:nvPr/>
        </p:nvSpPr>
        <p:spPr>
          <a:xfrm>
            <a:off x="5122456" y="435177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4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63" name="TextovéPole 1162"/>
          <p:cNvSpPr txBox="1"/>
          <p:nvPr/>
        </p:nvSpPr>
        <p:spPr>
          <a:xfrm>
            <a:off x="5359293" y="435177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9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64" name="TextovéPole 1163"/>
          <p:cNvSpPr txBox="1"/>
          <p:nvPr/>
        </p:nvSpPr>
        <p:spPr>
          <a:xfrm>
            <a:off x="6012160" y="435177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4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65" name="TextovéPole 1164"/>
          <p:cNvSpPr txBox="1"/>
          <p:nvPr/>
        </p:nvSpPr>
        <p:spPr>
          <a:xfrm>
            <a:off x="6221512" y="435177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3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66" name="TextovéPole 1165"/>
          <p:cNvSpPr txBox="1"/>
          <p:nvPr/>
        </p:nvSpPr>
        <p:spPr>
          <a:xfrm>
            <a:off x="6909908" y="435177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2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67" name="TextovéPole 1166"/>
          <p:cNvSpPr txBox="1"/>
          <p:nvPr/>
        </p:nvSpPr>
        <p:spPr>
          <a:xfrm>
            <a:off x="7118027" y="43517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3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68" name="TextovéPole 1167"/>
          <p:cNvSpPr txBox="1"/>
          <p:nvPr/>
        </p:nvSpPr>
        <p:spPr>
          <a:xfrm>
            <a:off x="7749398" y="4374304"/>
            <a:ext cx="174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2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69" name="TextovéPole 1168"/>
          <p:cNvSpPr txBox="1"/>
          <p:nvPr/>
        </p:nvSpPr>
        <p:spPr>
          <a:xfrm>
            <a:off x="7932858" y="437431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4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664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1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1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1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1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1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0" grpId="0"/>
      <p:bldP spid="1141" grpId="0"/>
      <p:bldP spid="1142" grpId="0"/>
      <p:bldP spid="1143" grpId="0"/>
      <p:bldP spid="1145" grpId="0"/>
      <p:bldP spid="1146" grpId="0"/>
      <p:bldP spid="1147" grpId="0"/>
      <p:bldP spid="1148" grpId="0"/>
      <p:bldP spid="1149" grpId="0"/>
      <p:bldP spid="1151" grpId="0"/>
      <p:bldP spid="1152" grpId="0"/>
      <p:bldP spid="1153" grpId="0"/>
      <p:bldP spid="1155" grpId="0"/>
      <p:bldP spid="1156" grpId="0"/>
      <p:bldP spid="1157" grpId="0"/>
      <p:bldP spid="1158" grpId="0"/>
      <p:bldP spid="1159" grpId="0"/>
      <p:bldP spid="1160" grpId="0"/>
      <p:bldP spid="1161" grpId="0"/>
      <p:bldP spid="1162" grpId="0"/>
      <p:bldP spid="1163" grpId="0"/>
      <p:bldP spid="1164" grpId="0"/>
      <p:bldP spid="1165" grpId="0"/>
      <p:bldP spid="1166" grpId="0"/>
      <p:bldP spid="1167" grpId="0"/>
      <p:bldP spid="1168" grpId="0"/>
      <p:bldP spid="116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latin typeface="Arial Black" pitchFamily="34" charset="0"/>
              </a:rPr>
              <a:t>Poradíš si se slovní úlohou?</a:t>
            </a:r>
            <a:endParaRPr lang="cs-CZ" sz="36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660210" y="1289940"/>
            <a:ext cx="8229600" cy="4857403"/>
          </a:xfrm>
        </p:spPr>
        <p:txBody>
          <a:bodyPr/>
          <a:lstStyle/>
          <a:p>
            <a:r>
              <a:rPr lang="cs-CZ" dirty="0" smtClean="0"/>
              <a:t>           </a:t>
            </a:r>
            <a:r>
              <a:rPr lang="cs-CZ" sz="2400" dirty="0" smtClean="0">
                <a:latin typeface="Arial Narrow" pitchFamily="34" charset="0"/>
              </a:rPr>
              <a:t>Max  platil za nákup padesátikorunou a dvacetikorunou. </a:t>
            </a:r>
          </a:p>
          <a:p>
            <a:r>
              <a:rPr lang="cs-CZ" sz="2400" dirty="0">
                <a:latin typeface="Arial Narrow" pitchFamily="34" charset="0"/>
              </a:rPr>
              <a:t> </a:t>
            </a:r>
            <a:r>
              <a:rPr lang="cs-CZ" sz="2400" dirty="0" smtClean="0">
                <a:latin typeface="Arial Narrow" pitchFamily="34" charset="0"/>
              </a:rPr>
              <a:t>              Kolik korun stál nákup? </a:t>
            </a:r>
          </a:p>
          <a:p>
            <a:endParaRPr lang="cs-CZ" sz="2400" dirty="0">
              <a:latin typeface="Arial Narrow" pitchFamily="34" charset="0"/>
            </a:endParaRPr>
          </a:p>
          <a:p>
            <a:endParaRPr lang="cs-CZ" sz="2400" dirty="0" smtClean="0">
              <a:latin typeface="Arial Narrow" pitchFamily="34" charset="0"/>
            </a:endParaRPr>
          </a:p>
          <a:p>
            <a:r>
              <a:rPr lang="cs-CZ" sz="2400" dirty="0" smtClean="0">
                <a:latin typeface="Arial Narrow" pitchFamily="34" charset="0"/>
              </a:rPr>
              <a:t>Znázorni:___________________________          </a:t>
            </a:r>
          </a:p>
          <a:p>
            <a:r>
              <a:rPr lang="cs-CZ" sz="2400" dirty="0" smtClean="0">
                <a:latin typeface="Arial Narrow" pitchFamily="34" charset="0"/>
              </a:rPr>
              <a:t>Vypočítej:_____________             nebo                </a:t>
            </a:r>
          </a:p>
          <a:p>
            <a:r>
              <a:rPr lang="cs-CZ" sz="2400" dirty="0" smtClean="0">
                <a:latin typeface="Arial Narrow" pitchFamily="34" charset="0"/>
              </a:rPr>
              <a:t>                                                                              </a:t>
            </a:r>
          </a:p>
          <a:p>
            <a:r>
              <a:rPr lang="cs-CZ" sz="2400" dirty="0" smtClean="0">
                <a:latin typeface="Arial Narrow" pitchFamily="34" charset="0"/>
              </a:rPr>
              <a:t>Napiš </a:t>
            </a:r>
            <a:r>
              <a:rPr lang="cs-CZ" sz="2400" dirty="0" err="1" smtClean="0">
                <a:latin typeface="Arial Narrow" pitchFamily="34" charset="0"/>
              </a:rPr>
              <a:t>odpověd</a:t>
            </a:r>
            <a:r>
              <a:rPr lang="cs-CZ" sz="2400" dirty="0" smtClean="0">
                <a:latin typeface="Arial Narrow" pitchFamily="34" charset="0"/>
              </a:rPr>
              <a:t>ˇ:________________________________</a:t>
            </a:r>
          </a:p>
          <a:p>
            <a:pPr marL="0" indent="0">
              <a:buNone/>
            </a:pPr>
            <a:endParaRPr lang="cs-CZ" sz="2400" dirty="0">
              <a:latin typeface="Arial Narrow" pitchFamily="34" charset="0"/>
            </a:endParaRPr>
          </a:p>
        </p:txBody>
      </p:sp>
      <p:pic>
        <p:nvPicPr>
          <p:cNvPr id="2051" name="Picture 3" descr="C:\Users\08DY\AppData\Local\Microsoft\Windows\Temporary Internet Files\Content.IE5\9CFKJRFQ\MC90044057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1512169" cy="151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772939"/>
              </p:ext>
            </p:extLst>
          </p:nvPr>
        </p:nvGraphicFramePr>
        <p:xfrm>
          <a:off x="2267744" y="3170092"/>
          <a:ext cx="223225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50"/>
                <a:gridCol w="446450"/>
                <a:gridCol w="446450"/>
                <a:gridCol w="446450"/>
                <a:gridCol w="44645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432294"/>
              </p:ext>
            </p:extLst>
          </p:nvPr>
        </p:nvGraphicFramePr>
        <p:xfrm>
          <a:off x="4716016" y="3170092"/>
          <a:ext cx="94793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3968"/>
                <a:gridCol w="47396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2267744" y="317084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686448" y="317084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190114" y="317084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608818" y="316317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027522" y="317084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88024" y="316317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206728" y="317084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392780" y="3627476"/>
            <a:ext cx="14253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50+20=70</a:t>
            </a:r>
            <a:endParaRPr lang="cs-CZ" sz="2400" dirty="0"/>
          </a:p>
        </p:txBody>
      </p:sp>
      <p:cxnSp>
        <p:nvCxnSpPr>
          <p:cNvPr id="20" name="Přímá spojnice 19"/>
          <p:cNvCxnSpPr/>
          <p:nvPr/>
        </p:nvCxnSpPr>
        <p:spPr>
          <a:xfrm>
            <a:off x="6445760" y="4051219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3185986" y="4388360"/>
            <a:ext cx="31780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Nákup stál 70 korun.</a:t>
            </a:r>
            <a:endParaRPr lang="cs-CZ" sz="2800" dirty="0"/>
          </a:p>
        </p:txBody>
      </p:sp>
      <p:pic>
        <p:nvPicPr>
          <p:cNvPr id="2055" name="Picture 7" descr="C:\Users\08DY\AppData\Local\Microsoft\Windows\Temporary Internet Files\Content.IE5\S7687CZ2\MC90044131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10196">
            <a:off x="7152840" y="2172220"/>
            <a:ext cx="1913133" cy="1913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6364035" y="306312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50</a:t>
            </a:r>
            <a:endParaRPr lang="cs-CZ" sz="32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364034" y="3510149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20</a:t>
            </a:r>
            <a:endParaRPr lang="cs-CZ" sz="32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364033" y="4051219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70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69966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5" grpId="0"/>
      <p:bldP spid="16" grpId="0"/>
      <p:bldP spid="17" grpId="0"/>
      <p:bldP spid="18" grpId="0"/>
      <p:bldP spid="24" grpId="0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525344"/>
          </a:xfrm>
        </p:spPr>
        <p:txBody>
          <a:bodyPr/>
          <a:lstStyle/>
          <a:p>
            <a:r>
              <a:rPr lang="cs-CZ" dirty="0" smtClean="0"/>
              <a:t>                     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 taxi službě pracuje 48 řidičů. 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              20 řidičů právě přepravuje zákazníky. 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              Kolik taxíků je volných? 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              </a:t>
            </a:r>
            <a:r>
              <a:rPr lang="cs-CZ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Tvoř další úlohy a doplň tabulku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             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/>
              <a:t>Z:_______________________________</a:t>
            </a:r>
          </a:p>
          <a:p>
            <a:r>
              <a:rPr lang="cs-CZ" dirty="0" smtClean="0"/>
              <a:t>V:______________nebo  </a:t>
            </a:r>
          </a:p>
          <a:p>
            <a:r>
              <a:rPr lang="cs-CZ" dirty="0" smtClean="0"/>
              <a:t>O:_______________________________   </a:t>
            </a:r>
          </a:p>
          <a:p>
            <a:endParaRPr lang="cs-CZ" dirty="0"/>
          </a:p>
          <a:p>
            <a:r>
              <a:rPr lang="cs-CZ" dirty="0" smtClean="0"/>
              <a:t>          </a:t>
            </a:r>
            <a:r>
              <a:rPr lang="cs-CZ" sz="4800" dirty="0" smtClean="0"/>
              <a:t>65   32   49   50   99   80</a:t>
            </a:r>
          </a:p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dirty="0"/>
          </a:p>
        </p:txBody>
      </p:sp>
      <p:pic>
        <p:nvPicPr>
          <p:cNvPr id="3075" name="Picture 3" descr="C:\Users\08DY\AppData\Local\Microsoft\Windows\Temporary Internet Files\Content.IE5\1VLCGMQY\MC9002807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2513012" cy="188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553117" y="5802100"/>
            <a:ext cx="76328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691680" y="5263828"/>
            <a:ext cx="0" cy="15121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6" name="Picture 4" descr="C:\Users\08DY\AppData\Local\Microsoft\Windows\Temporary Internet Files\Content.IE5\HX9DTUND\MC90023343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11" y="4940461"/>
            <a:ext cx="1036738" cy="75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707295" y="5802100"/>
            <a:ext cx="8611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-20</a:t>
            </a:r>
            <a:endParaRPr lang="cs-CZ" sz="4000" b="1" dirty="0"/>
          </a:p>
        </p:txBody>
      </p:sp>
      <p:pic>
        <p:nvPicPr>
          <p:cNvPr id="3079" name="Picture 7" descr="C:\Users\08DY\AppData\Local\Microsoft\Windows\Temporary Internet Files\Content.IE5\1VLCGMQY\MC90031189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522" y="2058616"/>
            <a:ext cx="1308364" cy="614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08DY\AppData\Local\Microsoft\Windows\Temporary Internet Files\Content.IE5\AMM9QFJ1\MC90029562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6731" y="4144405"/>
            <a:ext cx="1459943" cy="838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Tabulk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262312"/>
              </p:ext>
            </p:extLst>
          </p:nvPr>
        </p:nvGraphicFramePr>
        <p:xfrm>
          <a:off x="1560889" y="2672978"/>
          <a:ext cx="182386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5966"/>
                <a:gridCol w="455966"/>
                <a:gridCol w="455966"/>
                <a:gridCol w="45596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1568428" y="267297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987132" y="267297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483685" y="267297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902389" y="267297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376978" y="2581836"/>
            <a:ext cx="373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563888" y="2581836"/>
            <a:ext cx="373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765863" y="2579498"/>
            <a:ext cx="373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204379" y="2573437"/>
            <a:ext cx="373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995721" y="2569755"/>
            <a:ext cx="373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3072" name="TextovéPole 3071"/>
          <p:cNvSpPr txBox="1"/>
          <p:nvPr/>
        </p:nvSpPr>
        <p:spPr>
          <a:xfrm>
            <a:off x="4393436" y="2581836"/>
            <a:ext cx="373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3073" name="TextovéPole 3072"/>
          <p:cNvSpPr txBox="1"/>
          <p:nvPr/>
        </p:nvSpPr>
        <p:spPr>
          <a:xfrm>
            <a:off x="4590072" y="2581836"/>
            <a:ext cx="373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3084" name="TextovéPole 3083"/>
          <p:cNvSpPr txBox="1"/>
          <p:nvPr/>
        </p:nvSpPr>
        <p:spPr>
          <a:xfrm>
            <a:off x="4784561" y="2574606"/>
            <a:ext cx="373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cxnSp>
        <p:nvCxnSpPr>
          <p:cNvPr id="3086" name="Přímá spojnice 3085"/>
          <p:cNvCxnSpPr/>
          <p:nvPr/>
        </p:nvCxnSpPr>
        <p:spPr>
          <a:xfrm flipH="1">
            <a:off x="2995234" y="2612508"/>
            <a:ext cx="381744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9" name="Přímá spojnice 3088"/>
          <p:cNvCxnSpPr>
            <a:endCxn id="16" idx="2"/>
          </p:cNvCxnSpPr>
          <p:nvPr/>
        </p:nvCxnSpPr>
        <p:spPr>
          <a:xfrm flipH="1">
            <a:off x="2472821" y="2629044"/>
            <a:ext cx="375084" cy="4147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93" name="TextovéPole 3092"/>
          <p:cNvSpPr txBox="1"/>
          <p:nvPr/>
        </p:nvSpPr>
        <p:spPr>
          <a:xfrm>
            <a:off x="1496082" y="3159803"/>
            <a:ext cx="1348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48-20=</a:t>
            </a:r>
            <a:endParaRPr lang="cs-CZ" sz="3200" dirty="0"/>
          </a:p>
        </p:txBody>
      </p:sp>
      <p:sp>
        <p:nvSpPr>
          <p:cNvPr id="3094" name="TextovéPole 3093"/>
          <p:cNvSpPr txBox="1"/>
          <p:nvPr/>
        </p:nvSpPr>
        <p:spPr>
          <a:xfrm>
            <a:off x="2811017" y="3159802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28</a:t>
            </a:r>
            <a:endParaRPr lang="cs-CZ" sz="3200" dirty="0"/>
          </a:p>
        </p:txBody>
      </p:sp>
      <p:sp>
        <p:nvSpPr>
          <p:cNvPr id="3095" name="TextovéPole 3094"/>
          <p:cNvSpPr txBox="1"/>
          <p:nvPr/>
        </p:nvSpPr>
        <p:spPr>
          <a:xfrm>
            <a:off x="5364088" y="30819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48</a:t>
            </a:r>
            <a:endParaRPr lang="cs-CZ" sz="2800" dirty="0"/>
          </a:p>
        </p:txBody>
      </p:sp>
      <p:sp>
        <p:nvSpPr>
          <p:cNvPr id="3096" name="TextovéPole 3095"/>
          <p:cNvSpPr txBox="1"/>
          <p:nvPr/>
        </p:nvSpPr>
        <p:spPr>
          <a:xfrm>
            <a:off x="5253481" y="3452190"/>
            <a:ext cx="6607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-20</a:t>
            </a:r>
            <a:endParaRPr lang="cs-CZ" sz="2800" dirty="0"/>
          </a:p>
        </p:txBody>
      </p:sp>
      <p:cxnSp>
        <p:nvCxnSpPr>
          <p:cNvPr id="3098" name="Přímá spojnice 3097"/>
          <p:cNvCxnSpPr/>
          <p:nvPr/>
        </p:nvCxnSpPr>
        <p:spPr>
          <a:xfrm>
            <a:off x="5345701" y="3861048"/>
            <a:ext cx="5685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00" name="TextovéPole 3099"/>
          <p:cNvSpPr txBox="1"/>
          <p:nvPr/>
        </p:nvSpPr>
        <p:spPr>
          <a:xfrm>
            <a:off x="5364088" y="384200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28</a:t>
            </a:r>
            <a:endParaRPr lang="cs-CZ" sz="2800" dirty="0"/>
          </a:p>
        </p:txBody>
      </p:sp>
      <p:sp>
        <p:nvSpPr>
          <p:cNvPr id="3101" name="TextovéPole 3100"/>
          <p:cNvSpPr txBox="1"/>
          <p:nvPr/>
        </p:nvSpPr>
        <p:spPr>
          <a:xfrm>
            <a:off x="1412268" y="3813077"/>
            <a:ext cx="3165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Volných je 28 taxíků.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08393" y="5805035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45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34073" y="5771322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12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99460" y="5771322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29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848562" y="5771321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30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906699" y="5740544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79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94659" y="5729252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60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963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0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6" grpId="0"/>
      <p:bldP spid="27" grpId="0"/>
      <p:bldP spid="28" grpId="0"/>
      <p:bldP spid="30" grpId="0"/>
      <p:bldP spid="31" grpId="0"/>
      <p:bldP spid="3072" grpId="0"/>
      <p:bldP spid="3073" grpId="0"/>
      <p:bldP spid="3084" grpId="0"/>
      <p:bldP spid="3093" grpId="0"/>
      <p:bldP spid="3094" grpId="0"/>
      <p:bldP spid="3095" grpId="0"/>
      <p:bldP spid="3096" grpId="0"/>
      <p:bldP spid="3100" grpId="0"/>
      <p:bldP spid="3101" grpId="0"/>
      <p:bldP spid="6" grpId="0"/>
      <p:bldP spid="7" grpId="0"/>
      <p:bldP spid="8" grpId="0"/>
      <p:bldP spid="9" grpId="0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latin typeface="Arial Narrow" pitchFamily="34" charset="0"/>
              </a:rPr>
              <a:t>Které číslo musíš </a:t>
            </a:r>
            <a:r>
              <a:rPr lang="cs-CZ" sz="3200" b="1" dirty="0" err="1" smtClean="0">
                <a:solidFill>
                  <a:srgbClr val="C00000"/>
                </a:solidFill>
                <a:latin typeface="Arial Narrow" pitchFamily="34" charset="0"/>
              </a:rPr>
              <a:t>přičíst,abys</a:t>
            </a:r>
            <a:r>
              <a:rPr lang="cs-CZ" sz="3200" b="1" dirty="0" smtClean="0">
                <a:solidFill>
                  <a:srgbClr val="C00000"/>
                </a:solidFill>
                <a:latin typeface="Arial Narrow" pitchFamily="34" charset="0"/>
              </a:rPr>
              <a:t> dostal výsledek?</a:t>
            </a:r>
            <a:endParaRPr lang="cs-CZ" sz="32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259632" y="2182792"/>
            <a:ext cx="6336704" cy="14904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Lichoběžník 4"/>
          <p:cNvSpPr/>
          <p:nvPr/>
        </p:nvSpPr>
        <p:spPr>
          <a:xfrm>
            <a:off x="1115616" y="1348752"/>
            <a:ext cx="6624736" cy="856112"/>
          </a:xfrm>
          <a:prstGeom prst="trapezoid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2214213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30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03647" y="2657708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60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9" name="Přímá spojnice 8"/>
          <p:cNvCxnSpPr/>
          <p:nvPr/>
        </p:nvCxnSpPr>
        <p:spPr>
          <a:xfrm>
            <a:off x="1475771" y="3140968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1403648" y="3110553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90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195736" y="2216790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55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195736" y="265793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2267859" y="3145893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196362" y="310963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65</a:t>
            </a:r>
            <a:endParaRPr lang="cs-CZ" sz="32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987824" y="2216790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42</a:t>
            </a:r>
            <a:endParaRPr lang="cs-CZ" sz="32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005403" y="2657707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40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21" name="Přímá spojnice 20"/>
          <p:cNvCxnSpPr/>
          <p:nvPr/>
        </p:nvCxnSpPr>
        <p:spPr>
          <a:xfrm>
            <a:off x="2987824" y="3145893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3005403" y="3109630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82</a:t>
            </a:r>
            <a:endParaRPr lang="cs-CZ" sz="32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779912" y="2216790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63</a:t>
            </a:r>
            <a:endParaRPr lang="cs-CZ" sz="32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779911" y="265793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29" name="Přímá spojnice 28"/>
          <p:cNvCxnSpPr/>
          <p:nvPr/>
        </p:nvCxnSpPr>
        <p:spPr>
          <a:xfrm>
            <a:off x="3779912" y="3145893"/>
            <a:ext cx="60144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3779910" y="3109629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93</a:t>
            </a:r>
            <a:endParaRPr lang="cs-CZ" sz="32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571997" y="2216790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80</a:t>
            </a:r>
            <a:endParaRPr lang="cs-CZ" sz="32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571997" y="2657705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39" name="Přímá spojnice 38"/>
          <p:cNvCxnSpPr/>
          <p:nvPr/>
        </p:nvCxnSpPr>
        <p:spPr>
          <a:xfrm>
            <a:off x="4594421" y="3140969"/>
            <a:ext cx="579023" cy="49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ovéPole 43"/>
          <p:cNvSpPr txBox="1"/>
          <p:nvPr/>
        </p:nvSpPr>
        <p:spPr>
          <a:xfrm>
            <a:off x="4571996" y="3109629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90</a:t>
            </a:r>
            <a:endParaRPr lang="cs-CZ" sz="32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5359287" y="2216790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27</a:t>
            </a:r>
            <a:endParaRPr lang="cs-CZ" sz="32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359286" y="265793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48" name="Přímá spojnice 47"/>
          <p:cNvCxnSpPr/>
          <p:nvPr/>
        </p:nvCxnSpPr>
        <p:spPr>
          <a:xfrm>
            <a:off x="5359286" y="3140968"/>
            <a:ext cx="5543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ovéPole 49"/>
          <p:cNvSpPr txBox="1"/>
          <p:nvPr/>
        </p:nvSpPr>
        <p:spPr>
          <a:xfrm>
            <a:off x="5359287" y="308848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57</a:t>
            </a:r>
            <a:endParaRPr lang="cs-CZ" sz="32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6037994" y="2217807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16</a:t>
            </a:r>
            <a:endParaRPr lang="cs-CZ" sz="32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6050286" y="265793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60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55" name="Přímá spojnice 54"/>
          <p:cNvCxnSpPr/>
          <p:nvPr/>
        </p:nvCxnSpPr>
        <p:spPr>
          <a:xfrm>
            <a:off x="6085081" y="3145893"/>
            <a:ext cx="5543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ovéPole 56"/>
          <p:cNvSpPr txBox="1"/>
          <p:nvPr/>
        </p:nvSpPr>
        <p:spPr>
          <a:xfrm>
            <a:off x="6037994" y="309348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76</a:t>
            </a:r>
            <a:endParaRPr lang="cs-CZ" sz="3200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6732240" y="2217807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71</a:t>
            </a:r>
            <a:endParaRPr lang="cs-CZ" sz="3200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6732239" y="263563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62" name="Přímá spojnice 61"/>
          <p:cNvCxnSpPr/>
          <p:nvPr/>
        </p:nvCxnSpPr>
        <p:spPr>
          <a:xfrm>
            <a:off x="6804363" y="3146907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ovéPole 65"/>
          <p:cNvSpPr txBox="1"/>
          <p:nvPr/>
        </p:nvSpPr>
        <p:spPr>
          <a:xfrm>
            <a:off x="6732238" y="3088480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91</a:t>
            </a:r>
            <a:endParaRPr lang="cs-CZ" sz="3200" b="1" dirty="0"/>
          </a:p>
        </p:txBody>
      </p:sp>
      <p:sp>
        <p:nvSpPr>
          <p:cNvPr id="67" name="Vývojový diagram: spojnice 66"/>
          <p:cNvSpPr/>
          <p:nvPr/>
        </p:nvSpPr>
        <p:spPr>
          <a:xfrm>
            <a:off x="683567" y="4221088"/>
            <a:ext cx="1321527" cy="1368152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68" name="Vývojový diagram: spojnice 67"/>
          <p:cNvSpPr/>
          <p:nvPr/>
        </p:nvSpPr>
        <p:spPr>
          <a:xfrm>
            <a:off x="811536" y="4365104"/>
            <a:ext cx="1065588" cy="108012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9" name="Rovnoramenný trojúhelník 68"/>
          <p:cNvSpPr/>
          <p:nvPr/>
        </p:nvSpPr>
        <p:spPr>
          <a:xfrm>
            <a:off x="2291057" y="4221088"/>
            <a:ext cx="1560863" cy="1368152"/>
          </a:xfrm>
          <a:prstGeom prst="triangle">
            <a:avLst>
              <a:gd name="adj" fmla="val 48786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Rovnoramenný trojúhelník 69"/>
          <p:cNvSpPr/>
          <p:nvPr/>
        </p:nvSpPr>
        <p:spPr>
          <a:xfrm>
            <a:off x="2509868" y="4510251"/>
            <a:ext cx="1096982" cy="940616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Kosočtverec 70"/>
          <p:cNvSpPr/>
          <p:nvPr/>
        </p:nvSpPr>
        <p:spPr>
          <a:xfrm>
            <a:off x="4069997" y="4101143"/>
            <a:ext cx="1438108" cy="1512168"/>
          </a:xfrm>
          <a:prstGeom prst="diamo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2" name="Kosočtverec 71"/>
          <p:cNvSpPr/>
          <p:nvPr/>
        </p:nvSpPr>
        <p:spPr>
          <a:xfrm>
            <a:off x="4262809" y="4311710"/>
            <a:ext cx="1052483" cy="1091033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Šestiúhelník 72"/>
          <p:cNvSpPr/>
          <p:nvPr/>
        </p:nvSpPr>
        <p:spPr>
          <a:xfrm>
            <a:off x="5910029" y="4169465"/>
            <a:ext cx="1584177" cy="1392223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Šestiúhelník 73"/>
          <p:cNvSpPr/>
          <p:nvPr/>
        </p:nvSpPr>
        <p:spPr>
          <a:xfrm>
            <a:off x="6085081" y="4346113"/>
            <a:ext cx="1234074" cy="1080121"/>
          </a:xfrm>
          <a:prstGeom prst="hex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TextovéPole 74"/>
          <p:cNvSpPr txBox="1"/>
          <p:nvPr/>
        </p:nvSpPr>
        <p:spPr>
          <a:xfrm>
            <a:off x="1096505" y="435328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70</a:t>
            </a:r>
            <a:endParaRPr lang="cs-CZ" sz="2400" b="1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1096505" y="462639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20</a:t>
            </a:r>
            <a:endParaRPr lang="cs-CZ" sz="2400" b="1" dirty="0">
              <a:solidFill>
                <a:srgbClr val="C00000"/>
              </a:solidFill>
            </a:endParaRPr>
          </a:p>
        </p:txBody>
      </p:sp>
      <p:cxnSp>
        <p:nvCxnSpPr>
          <p:cNvPr id="79" name="Přímá spojnice 78"/>
          <p:cNvCxnSpPr/>
          <p:nvPr/>
        </p:nvCxnSpPr>
        <p:spPr>
          <a:xfrm>
            <a:off x="1096505" y="4982690"/>
            <a:ext cx="494657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ovéPole 82"/>
          <p:cNvSpPr txBox="1"/>
          <p:nvPr/>
        </p:nvSpPr>
        <p:spPr>
          <a:xfrm>
            <a:off x="1095513" y="493421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90</a:t>
            </a:r>
            <a:endParaRPr lang="cs-CZ" sz="2400" b="1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2810477" y="458411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41</a:t>
            </a:r>
            <a:endParaRPr lang="cs-CZ" sz="2400" b="1" dirty="0"/>
          </a:p>
        </p:txBody>
      </p:sp>
      <p:sp>
        <p:nvSpPr>
          <p:cNvPr id="85" name="TextovéPole 84"/>
          <p:cNvSpPr txBox="1"/>
          <p:nvPr/>
        </p:nvSpPr>
        <p:spPr>
          <a:xfrm>
            <a:off x="2797183" y="481661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20</a:t>
            </a:r>
            <a:endParaRPr lang="cs-CZ" sz="2400" b="1" dirty="0">
              <a:solidFill>
                <a:srgbClr val="C00000"/>
              </a:solidFill>
            </a:endParaRPr>
          </a:p>
        </p:txBody>
      </p:sp>
      <p:cxnSp>
        <p:nvCxnSpPr>
          <p:cNvPr id="87" name="Přímá spojnice 86"/>
          <p:cNvCxnSpPr/>
          <p:nvPr/>
        </p:nvCxnSpPr>
        <p:spPr>
          <a:xfrm>
            <a:off x="2835632" y="5183048"/>
            <a:ext cx="457200" cy="56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ovéPole 88"/>
          <p:cNvSpPr txBox="1"/>
          <p:nvPr/>
        </p:nvSpPr>
        <p:spPr>
          <a:xfrm>
            <a:off x="2816407" y="50880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61</a:t>
            </a:r>
            <a:endParaRPr lang="cs-CZ" sz="2400" b="1" dirty="0"/>
          </a:p>
        </p:txBody>
      </p:sp>
      <p:sp>
        <p:nvSpPr>
          <p:cNvPr id="91" name="TextovéPole 90"/>
          <p:cNvSpPr txBox="1"/>
          <p:nvPr/>
        </p:nvSpPr>
        <p:spPr>
          <a:xfrm>
            <a:off x="4541225" y="435328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25</a:t>
            </a:r>
            <a:endParaRPr lang="cs-CZ" sz="2400" b="1" dirty="0"/>
          </a:p>
        </p:txBody>
      </p:sp>
      <p:sp>
        <p:nvSpPr>
          <p:cNvPr id="92" name="TextovéPole 91"/>
          <p:cNvSpPr txBox="1"/>
          <p:nvPr/>
        </p:nvSpPr>
        <p:spPr>
          <a:xfrm>
            <a:off x="4541226" y="458578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10</a:t>
            </a:r>
            <a:endParaRPr lang="cs-CZ" sz="2400" b="1" dirty="0">
              <a:solidFill>
                <a:srgbClr val="C00000"/>
              </a:solidFill>
            </a:endParaRPr>
          </a:p>
        </p:txBody>
      </p:sp>
      <p:cxnSp>
        <p:nvCxnSpPr>
          <p:cNvPr id="94" name="Přímá spojnice 93"/>
          <p:cNvCxnSpPr/>
          <p:nvPr/>
        </p:nvCxnSpPr>
        <p:spPr>
          <a:xfrm>
            <a:off x="4571997" y="4967892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ovéPole 95"/>
          <p:cNvSpPr txBox="1"/>
          <p:nvPr/>
        </p:nvSpPr>
        <p:spPr>
          <a:xfrm>
            <a:off x="4541226" y="489312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35</a:t>
            </a:r>
            <a:endParaRPr lang="cs-CZ" sz="2400" b="1" dirty="0"/>
          </a:p>
        </p:txBody>
      </p:sp>
      <p:sp>
        <p:nvSpPr>
          <p:cNvPr id="98" name="TextovéPole 97"/>
          <p:cNvSpPr txBox="1"/>
          <p:nvPr/>
        </p:nvSpPr>
        <p:spPr>
          <a:xfrm>
            <a:off x="6454292" y="436510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33</a:t>
            </a:r>
            <a:endParaRPr lang="cs-CZ" sz="2400" b="1" dirty="0"/>
          </a:p>
        </p:txBody>
      </p:sp>
      <p:sp>
        <p:nvSpPr>
          <p:cNvPr id="99" name="TextovéPole 98"/>
          <p:cNvSpPr txBox="1"/>
          <p:nvPr/>
        </p:nvSpPr>
        <p:spPr>
          <a:xfrm>
            <a:off x="6454291" y="458578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40</a:t>
            </a:r>
            <a:endParaRPr lang="cs-CZ" sz="2400" b="1" dirty="0">
              <a:solidFill>
                <a:srgbClr val="002060"/>
              </a:solidFill>
            </a:endParaRPr>
          </a:p>
        </p:txBody>
      </p:sp>
      <p:cxnSp>
        <p:nvCxnSpPr>
          <p:cNvPr id="101" name="Přímá spojnice 100"/>
          <p:cNvCxnSpPr/>
          <p:nvPr/>
        </p:nvCxnSpPr>
        <p:spPr>
          <a:xfrm>
            <a:off x="6481381" y="4967892"/>
            <a:ext cx="4685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ovéPole 103"/>
          <p:cNvSpPr txBox="1"/>
          <p:nvPr/>
        </p:nvSpPr>
        <p:spPr>
          <a:xfrm>
            <a:off x="6454290" y="490516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73</a:t>
            </a:r>
            <a:endParaRPr lang="cs-CZ" sz="2400" b="1" dirty="0"/>
          </a:p>
        </p:txBody>
      </p:sp>
      <p:sp>
        <p:nvSpPr>
          <p:cNvPr id="105" name="Veselý obličej 104"/>
          <p:cNvSpPr/>
          <p:nvPr/>
        </p:nvSpPr>
        <p:spPr>
          <a:xfrm>
            <a:off x="7488257" y="5635353"/>
            <a:ext cx="914400" cy="914400"/>
          </a:xfrm>
          <a:prstGeom prst="smileyFace">
            <a:avLst/>
          </a:prstGeom>
          <a:solidFill>
            <a:srgbClr val="F55D6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59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19" grpId="0"/>
      <p:bldP spid="27" grpId="0"/>
      <p:bldP spid="37" grpId="0"/>
      <p:bldP spid="46" grpId="0"/>
      <p:bldP spid="53" grpId="0"/>
      <p:bldP spid="60" grpId="0"/>
      <p:bldP spid="77" grpId="0"/>
      <p:bldP spid="85" grpId="0"/>
      <p:bldP spid="92" grpId="0"/>
      <p:bldP spid="99" grpId="0"/>
      <p:bldP spid="10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4353347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Citace: </a:t>
            </a:r>
            <a:r>
              <a:rPr lang="cs-CZ" sz="2400" dirty="0" smtClean="0"/>
              <a:t>Veškerý text je dílem autora materiálu, 13.11.2011.  </a:t>
            </a:r>
          </a:p>
          <a:p>
            <a:r>
              <a:rPr lang="cs-CZ" sz="2400" b="1" dirty="0" smtClean="0"/>
              <a:t>Použité obrázky: </a:t>
            </a:r>
            <a:r>
              <a:rPr lang="cs-CZ" sz="2400" dirty="0" smtClean="0"/>
              <a:t>Otevřená galerie www.office.microsoft.com.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1189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2265</TotalTime>
  <Words>333</Words>
  <Application>Microsoft Office PowerPoint</Application>
  <PresentationFormat>Předvádění na obrazovce (4:3)</PresentationFormat>
  <Paragraphs>139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Vypočítej příklady písemného sčítání a odčítání:</vt:lpstr>
      <vt:lpstr>Poradíš si se slovní úlohou?</vt:lpstr>
      <vt:lpstr>Prezentace aplikace PowerPoint</vt:lpstr>
      <vt:lpstr>Které číslo musíš přičíst,abys dostal výsledek?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08DY</cp:lastModifiedBy>
  <cp:revision>157</cp:revision>
  <dcterms:created xsi:type="dcterms:W3CDTF">2011-06-20T10:40:08Z</dcterms:created>
  <dcterms:modified xsi:type="dcterms:W3CDTF">2011-12-10T12:34:04Z</dcterms:modified>
</cp:coreProperties>
</file>