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4"/>
            <p14:sldId id="275"/>
            <p14:sldId id="276"/>
            <p14:sldId id="277"/>
            <p14:sldId id="278"/>
            <p14:sldId id="279"/>
            <p14:sldId id="280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5D6B"/>
    <a:srgbClr val="A269AB"/>
    <a:srgbClr val="F11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501" autoAdjust="0"/>
  </p:normalViewPr>
  <p:slideViewPr>
    <p:cSldViewPr>
      <p:cViewPr>
        <p:scale>
          <a:sx n="66" d="100"/>
          <a:sy n="66" d="100"/>
        </p:scale>
        <p:origin x="-12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66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  Matematika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Sčítání s přechodem přes desítku v oboru čísel do 100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1108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6177" custLinFactNeighborX="343" custLinFactNeighborY="8737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  Matematika 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96142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Sčítání s přechodem přes desítku v oboru čísel do 100</a:t>
          </a:r>
          <a:endParaRPr lang="cs-CZ" sz="2000" kern="1200" dirty="0"/>
        </a:p>
      </dsp:txBody>
      <dsp:txXfrm>
        <a:off x="1273857" y="1296142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872209"/>
          <a:ext cx="6498543" cy="63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872209"/>
        <a:ext cx="6498543" cy="63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667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601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4006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564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113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80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280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561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259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732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40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571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437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44926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procvičování </a:t>
            </a:r>
            <a:r>
              <a:rPr lang="cs-CZ" sz="2000" dirty="0" smtClean="0"/>
              <a:t>sčítání do 100 s přechodem přes desítku. Žáci pracují na interaktivní tabuli a po kliknutí se jim zobrazí správné řešení.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85010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Vypočítej:        </a:t>
            </a: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669608"/>
              </p:ext>
            </p:extLst>
          </p:nvPr>
        </p:nvGraphicFramePr>
        <p:xfrm>
          <a:off x="251518" y="980728"/>
          <a:ext cx="411832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2"/>
                <a:gridCol w="360040"/>
                <a:gridCol w="366063"/>
                <a:gridCol w="433168"/>
                <a:gridCol w="433168"/>
                <a:gridCol w="433168"/>
                <a:gridCol w="433168"/>
                <a:gridCol w="433168"/>
                <a:gridCol w="433168"/>
                <a:gridCol w="43316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7231"/>
              </p:ext>
            </p:extLst>
          </p:nvPr>
        </p:nvGraphicFramePr>
        <p:xfrm>
          <a:off x="5076052" y="980728"/>
          <a:ext cx="362407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407"/>
                <a:gridCol w="362407"/>
                <a:gridCol w="362407"/>
                <a:gridCol w="362407"/>
                <a:gridCol w="362407"/>
                <a:gridCol w="362407"/>
                <a:gridCol w="362407"/>
                <a:gridCol w="362407"/>
                <a:gridCol w="362407"/>
                <a:gridCol w="3624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933193"/>
              </p:ext>
            </p:extLst>
          </p:nvPr>
        </p:nvGraphicFramePr>
        <p:xfrm>
          <a:off x="251520" y="3501008"/>
          <a:ext cx="424847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"/>
                <a:gridCol w="424847"/>
                <a:gridCol w="424847"/>
                <a:gridCol w="424847"/>
                <a:gridCol w="424847"/>
                <a:gridCol w="424847"/>
                <a:gridCol w="424847"/>
                <a:gridCol w="424847"/>
                <a:gridCol w="424847"/>
                <a:gridCol w="424847"/>
              </a:tblGrid>
              <a:tr h="3330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3303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6524119"/>
              </p:ext>
            </p:extLst>
          </p:nvPr>
        </p:nvGraphicFramePr>
        <p:xfrm>
          <a:off x="5004045" y="3501009"/>
          <a:ext cx="3696079" cy="22322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159"/>
                <a:gridCol w="399056"/>
                <a:gridCol w="369608"/>
                <a:gridCol w="369608"/>
                <a:gridCol w="369608"/>
                <a:gridCol w="369608"/>
                <a:gridCol w="369608"/>
                <a:gridCol w="369608"/>
                <a:gridCol w="369608"/>
                <a:gridCol w="369608"/>
              </a:tblGrid>
              <a:tr h="3677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28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28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28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28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28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649884"/>
              </p:ext>
            </p:extLst>
          </p:nvPr>
        </p:nvGraphicFramePr>
        <p:xfrm>
          <a:off x="251520" y="2852936"/>
          <a:ext cx="6717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68"/>
                <a:gridCol w="33586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040911"/>
              </p:ext>
            </p:extLst>
          </p:nvPr>
        </p:nvGraphicFramePr>
        <p:xfrm>
          <a:off x="251520" y="6456640"/>
          <a:ext cx="21602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114447"/>
              </p:ext>
            </p:extLst>
          </p:nvPr>
        </p:nvGraphicFramePr>
        <p:xfrm>
          <a:off x="5076056" y="2492896"/>
          <a:ext cx="14401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8118637"/>
              </p:ext>
            </p:extLst>
          </p:nvPr>
        </p:nvGraphicFramePr>
        <p:xfrm>
          <a:off x="5004048" y="5733256"/>
          <a:ext cx="3600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755576" y="1323043"/>
            <a:ext cx="1885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45+7=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83768" y="1323043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52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1327052"/>
            <a:ext cx="1885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37+7=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236296" y="1327052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44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99592" y="4293096"/>
            <a:ext cx="1885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78+7=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41029" y="4293096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latin typeface="Arial Black" pitchFamily="34" charset="0"/>
              </a:rPr>
              <a:t>85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508103" y="4293096"/>
            <a:ext cx="1885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53+8=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234104" y="4278248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61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5959664" y="5805264"/>
            <a:ext cx="127444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ný popisek 40"/>
          <p:cNvSpPr/>
          <p:nvPr/>
        </p:nvSpPr>
        <p:spPr>
          <a:xfrm>
            <a:off x="7509520" y="5805264"/>
            <a:ext cx="1634480" cy="630741"/>
          </a:xfrm>
          <a:prstGeom prst="wedgeEllipseCallout">
            <a:avLst>
              <a:gd name="adj1" fmla="val -99155"/>
              <a:gd name="adj2" fmla="val 6974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7667876" y="5935968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Správně!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8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8" grpId="0" animBg="1"/>
      <p:bldP spid="41" grpId="0" animBg="1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Rozlož druhé číslo tak, abys dočítal nejprve do desítky: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Arial Black" pitchFamily="34" charset="0"/>
              </a:rPr>
              <a:t>38+7=           49+7=   </a:t>
            </a:r>
          </a:p>
          <a:p>
            <a:endParaRPr lang="cs-CZ" sz="4400" dirty="0">
              <a:latin typeface="Arial Black" pitchFamily="34" charset="0"/>
            </a:endParaRPr>
          </a:p>
          <a:p>
            <a:endParaRPr lang="cs-CZ" sz="4400" dirty="0" smtClean="0">
              <a:latin typeface="Arial Black" pitchFamily="34" charset="0"/>
            </a:endParaRPr>
          </a:p>
          <a:p>
            <a:r>
              <a:rPr lang="cs-CZ" sz="4400" dirty="0" smtClean="0">
                <a:latin typeface="Arial Black" pitchFamily="34" charset="0"/>
              </a:rPr>
              <a:t>64+8=           55+9=                    </a:t>
            </a:r>
            <a:endParaRPr lang="cs-CZ" sz="4400" dirty="0"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204984" y="1977244"/>
            <a:ext cx="324036" cy="4436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772936" y="1905236"/>
            <a:ext cx="432048" cy="5876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084168" y="1949937"/>
            <a:ext cx="432048" cy="4709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605696" y="1904453"/>
            <a:ext cx="504056" cy="5164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204984" y="4365104"/>
            <a:ext cx="45720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1772936" y="4365104"/>
            <a:ext cx="43538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6109752" y="4365104"/>
            <a:ext cx="430128" cy="4918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5677704" y="4365104"/>
            <a:ext cx="43204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1492250" y="2414424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248334" y="2414423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5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691608" y="1367573"/>
            <a:ext cx="938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45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5010" y="2414116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1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59194" y="2398241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6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562448" y="1367572"/>
            <a:ext cx="938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56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492250" y="4808239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6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367002" y="4805906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712648" y="3824263"/>
            <a:ext cx="938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72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445228" y="4805905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5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259194" y="4808239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 Black" pitchFamily="34" charset="0"/>
              </a:rPr>
              <a:t>4</a:t>
            </a:r>
            <a:endParaRPr lang="cs-CZ" sz="4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576632" y="3824262"/>
            <a:ext cx="938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 Black" pitchFamily="34" charset="0"/>
              </a:rPr>
              <a:t>64</a:t>
            </a:r>
            <a:endParaRPr lang="cs-CZ" sz="4400" dirty="0">
              <a:latin typeface="Arial Black" pitchFamily="34" charset="0"/>
            </a:endParaRPr>
          </a:p>
        </p:txBody>
      </p:sp>
      <p:pic>
        <p:nvPicPr>
          <p:cNvPr id="1026" name="Picture 2" descr="C:\Users\08DY\AppData\Local\Microsoft\Windows\Temporary Internet Files\Content.IE5\HX9DTUND\MC900036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247" y="5114160"/>
            <a:ext cx="1782763" cy="148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4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4104456" cy="64807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</a:rPr>
              <a:t>Řekni příklady:</a:t>
            </a: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506569"/>
              </p:ext>
            </p:extLst>
          </p:nvPr>
        </p:nvGraphicFramePr>
        <p:xfrm>
          <a:off x="1331640" y="894388"/>
          <a:ext cx="2098576" cy="508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644"/>
                <a:gridCol w="524644"/>
                <a:gridCol w="524644"/>
                <a:gridCol w="524644"/>
              </a:tblGrid>
              <a:tr h="5084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635896" y="911040"/>
            <a:ext cx="1955920" cy="4918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214943"/>
              </p:ext>
            </p:extLst>
          </p:nvPr>
        </p:nvGraphicFramePr>
        <p:xfrm>
          <a:off x="395536" y="1700808"/>
          <a:ext cx="3096345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269"/>
                <a:gridCol w="619269"/>
                <a:gridCol w="619269"/>
                <a:gridCol w="619269"/>
                <a:gridCol w="619269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635896" y="1700808"/>
            <a:ext cx="1955920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0374355"/>
              </p:ext>
            </p:extLst>
          </p:nvPr>
        </p:nvGraphicFramePr>
        <p:xfrm>
          <a:off x="2411760" y="2492896"/>
          <a:ext cx="108012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60"/>
                <a:gridCol w="54006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3634760" y="2492896"/>
            <a:ext cx="1957056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6193697"/>
              </p:ext>
            </p:extLst>
          </p:nvPr>
        </p:nvGraphicFramePr>
        <p:xfrm>
          <a:off x="107503" y="3284984"/>
          <a:ext cx="3384381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483"/>
                <a:gridCol w="483483"/>
                <a:gridCol w="483483"/>
                <a:gridCol w="483483"/>
                <a:gridCol w="483483"/>
                <a:gridCol w="483483"/>
                <a:gridCol w="483483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3634760" y="3284984"/>
            <a:ext cx="1957056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031399"/>
              </p:ext>
            </p:extLst>
          </p:nvPr>
        </p:nvGraphicFramePr>
        <p:xfrm>
          <a:off x="251522" y="4077072"/>
          <a:ext cx="3240360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60"/>
                <a:gridCol w="540060"/>
                <a:gridCol w="540060"/>
                <a:gridCol w="540060"/>
                <a:gridCol w="540060"/>
                <a:gridCol w="540060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3634760" y="4077072"/>
            <a:ext cx="1957056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9722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19776" y="9722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47912" y="9722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9560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1804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55904" y="1804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28720" y="1804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38480" y="18049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0960" y="18049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92256" y="259626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259626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1024" y="33883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3440" y="338228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23624" y="336908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74608" y="336576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29208" y="336576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92256" y="33883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40000" y="33883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7312" y="418043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30160" y="415607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365256" y="415607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919776" y="415607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92256" y="415607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987824" y="415834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34760" y="97548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3803236" y="9806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971712" y="97229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140188" y="97548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308664" y="97548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505036" y="9806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27560" y="9806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96036" y="97229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086388" y="9806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254864" y="9806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627796" y="97229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796272" y="98118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4760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03236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69877" y="1805468"/>
            <a:ext cx="325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32576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95275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540936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727560" y="180417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929408" y="180417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108656" y="180417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306556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604172" y="18054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635896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804372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3972848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141324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336560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571519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764927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945508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114627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283103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627796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822340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028040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249376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417852" y="25962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595676" y="33799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764152" y="338835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958323" y="338835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142211" y="336908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322341" y="33657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557011" y="336576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740455" y="3358691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4917912" y="337996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5089335" y="338835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277132" y="33973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5565164" y="3397328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5783811" y="3398665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5990816" y="3398665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3635896" y="415607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3819902" y="415834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007154" y="415834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4175630" y="41608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4344106" y="415607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519529" y="415607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688005" y="41608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8" name="TextovéPole 107"/>
          <p:cNvSpPr txBox="1"/>
          <p:nvPr/>
        </p:nvSpPr>
        <p:spPr>
          <a:xfrm flipH="1">
            <a:off x="4841988" y="41608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033613" y="41608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220865" y="415607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5604172" y="414789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5796272" y="4156070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5990816" y="414789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6190801" y="41608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364992" y="4157048"/>
            <a:ext cx="576064" cy="370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6547502" y="41478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941056" y="818097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46+6=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6941056" y="1656724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53+8=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6941056" y="2482590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28+7=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6946738" y="3250969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75+8=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6946738" y="4096314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6</a:t>
            </a:r>
            <a:r>
              <a:rPr lang="cs-CZ" sz="3200" dirty="0" smtClean="0">
                <a:latin typeface="Arial Black" pitchFamily="34" charset="0"/>
              </a:rPr>
              <a:t>9+7=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8303208" y="818096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52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8303207" y="1650531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61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8303208" y="2476670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35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8303208" y="3245575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83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8303206" y="4096314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7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1822352" y="5085184"/>
            <a:ext cx="5485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S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253678" y="5500682"/>
            <a:ext cx="676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P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684652" y="5177516"/>
            <a:ext cx="574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R</a:t>
            </a:r>
            <a:endParaRPr lang="cs-CZ" sz="54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3247772" y="4992850"/>
            <a:ext cx="651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Á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890457" y="5239387"/>
            <a:ext cx="7906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tx2"/>
                </a:solidFill>
              </a:rPr>
              <a:t>V</a:t>
            </a:r>
            <a:endParaRPr lang="cs-CZ" sz="8000" b="1" dirty="0">
              <a:solidFill>
                <a:schemeClr val="tx2"/>
              </a:solidFill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-2052736" y="165508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4606792" y="5131350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N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5137292" y="5441241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Ě</a:t>
            </a:r>
            <a:endParaRPr lang="cs-CZ" sz="6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5809342" y="4993166"/>
            <a:ext cx="5854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tx2">
                    <a:lumMod val="50000"/>
                  </a:schemeClr>
                </a:solidFill>
              </a:rPr>
              <a:t>!</a:t>
            </a:r>
            <a:endParaRPr lang="cs-CZ" sz="96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75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4" grpId="0"/>
      <p:bldP spid="135" grpId="0"/>
      <p:bldP spid="136" grpId="0"/>
      <p:bldP spid="137" grpId="0"/>
      <p:bldP spid="138" grpId="0"/>
      <p:bldP spid="140" grpId="0"/>
      <p:bldP spid="144" grpId="0"/>
      <p:bldP spid="146" grpId="0"/>
      <p:bldP spid="1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Najdeš jméno pohádkové bytosti?             </a:t>
            </a:r>
            <a:br>
              <a:rPr lang="cs-CZ" sz="4000" dirty="0" smtClean="0"/>
            </a:br>
            <a:r>
              <a:rPr lang="cs-CZ" sz="3100" dirty="0" smtClean="0">
                <a:solidFill>
                  <a:srgbClr val="C00000"/>
                </a:solidFill>
              </a:rPr>
              <a:t>Vypočítej a </a:t>
            </a:r>
            <a:r>
              <a:rPr lang="cs-CZ" sz="3100" dirty="0" err="1" smtClean="0">
                <a:solidFill>
                  <a:srgbClr val="C00000"/>
                </a:solidFill>
              </a:rPr>
              <a:t>seřadˇvýsledky</a:t>
            </a:r>
            <a:r>
              <a:rPr lang="cs-CZ" sz="3100" dirty="0" smtClean="0">
                <a:solidFill>
                  <a:srgbClr val="C00000"/>
                </a:solidFill>
              </a:rPr>
              <a:t> od nejmenšího po největší:</a:t>
            </a:r>
            <a:endParaRPr lang="cs-CZ" sz="31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52+9=                           77+8=   </a:t>
            </a:r>
          </a:p>
          <a:p>
            <a:endParaRPr lang="cs-CZ" dirty="0"/>
          </a:p>
          <a:p>
            <a:r>
              <a:rPr lang="cs-CZ" dirty="0" smtClean="0"/>
              <a:t>39+7=                  46+8=      </a:t>
            </a:r>
          </a:p>
          <a:p>
            <a:endParaRPr lang="cs-CZ" dirty="0"/>
          </a:p>
          <a:p>
            <a:r>
              <a:rPr lang="cs-CZ" dirty="0" smtClean="0"/>
              <a:t>            75+6=                           29+2=  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3059832" y="1700808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588224" y="1661029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1979712" y="2852936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644008" y="2852936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3059832" y="4005064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588224" y="4014958"/>
            <a:ext cx="457200" cy="4572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517032" y="1578400"/>
            <a:ext cx="489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54169" y="1521348"/>
            <a:ext cx="43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42387" y="2758370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09501" y="2758370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D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17032" y="3910498"/>
            <a:ext cx="308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65414" y="3920392"/>
            <a:ext cx="457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V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915683"/>
              </p:ext>
            </p:extLst>
          </p:nvPr>
        </p:nvGraphicFramePr>
        <p:xfrm>
          <a:off x="1824608" y="5013176"/>
          <a:ext cx="6096000" cy="73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308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2074982" y="5013176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V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04352" y="5013176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90681" y="5013176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D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86257" y="5013176"/>
            <a:ext cx="5229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67302" y="5033144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193219" y="5033144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13356" y="166779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35705" y="163995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33236" y="281992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97532" y="281992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13355" y="3972053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35705" y="398194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AMM9QFJ1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377" y="2224731"/>
            <a:ext cx="1981309" cy="157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54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8" grpId="0"/>
      <p:bldP spid="30" grpId="0"/>
      <p:bldP spid="31" grpId="0"/>
      <p:bldP spid="4" grpId="0"/>
      <p:bldP spid="24" grpId="0"/>
      <p:bldP spid="25" grpId="0"/>
      <p:bldP spid="26" grpId="0"/>
      <p:bldP spid="29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Vypočítej: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smtClean="0"/>
              <a:t>86cm+5cm=         cm      49kg+6kg=        kg   </a:t>
            </a:r>
          </a:p>
          <a:p>
            <a:r>
              <a:rPr lang="cs-CZ" dirty="0" smtClean="0"/>
              <a:t>67cm+4cm=         cm      35kg+9kg=        kg  </a:t>
            </a:r>
          </a:p>
          <a:p>
            <a:r>
              <a:rPr lang="cs-CZ" dirty="0" smtClean="0"/>
              <a:t>22cm+9cm=         cm      58kg+3kg=        kg  </a:t>
            </a:r>
          </a:p>
          <a:p>
            <a:r>
              <a:rPr lang="cs-CZ" dirty="0" smtClean="0"/>
              <a:t>88cm+4cm=         cm      33kg+9kg=        kg  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C00000"/>
                </a:solidFill>
              </a:rPr>
              <a:t>Seřadˇvýsledky</a:t>
            </a:r>
            <a:r>
              <a:rPr lang="cs-CZ" b="1" dirty="0" smtClean="0">
                <a:solidFill>
                  <a:srgbClr val="C00000"/>
                </a:solidFill>
              </a:rPr>
              <a:t> od největšího po nejmenší: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2941643" y="786408"/>
            <a:ext cx="698376" cy="698376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2941643" y="1484783"/>
            <a:ext cx="770384" cy="630977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3004184" y="2115761"/>
            <a:ext cx="698376" cy="698376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2941643" y="2814137"/>
            <a:ext cx="770384" cy="659577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edmiúhelník 7"/>
          <p:cNvSpPr/>
          <p:nvPr/>
        </p:nvSpPr>
        <p:spPr>
          <a:xfrm>
            <a:off x="6588224" y="796108"/>
            <a:ext cx="642910" cy="678976"/>
          </a:xfrm>
          <a:prstGeom prst="heptag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edmiúhelník 8"/>
          <p:cNvSpPr/>
          <p:nvPr/>
        </p:nvSpPr>
        <p:spPr>
          <a:xfrm>
            <a:off x="6588224" y="1484784"/>
            <a:ext cx="626368" cy="695419"/>
          </a:xfrm>
          <a:prstGeom prst="heptag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edmiúhelník 9"/>
          <p:cNvSpPr/>
          <p:nvPr/>
        </p:nvSpPr>
        <p:spPr>
          <a:xfrm>
            <a:off x="6605734" y="2180203"/>
            <a:ext cx="626368" cy="701333"/>
          </a:xfrm>
          <a:prstGeom prst="heptag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edmiúhelník 10"/>
          <p:cNvSpPr/>
          <p:nvPr/>
        </p:nvSpPr>
        <p:spPr>
          <a:xfrm>
            <a:off x="6641738" y="2886291"/>
            <a:ext cx="554360" cy="626368"/>
          </a:xfrm>
          <a:prstGeom prst="heptag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9512" y="4725144"/>
            <a:ext cx="1346448" cy="143078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667203" y="4880791"/>
            <a:ext cx="1274440" cy="127444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52910" y="5024807"/>
            <a:ext cx="1126301" cy="113042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283967" y="5186240"/>
            <a:ext cx="923347" cy="96980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38936" y="5241644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362247" y="5321954"/>
            <a:ext cx="795536" cy="83327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258000" y="5370606"/>
            <a:ext cx="698376" cy="73597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031775" y="5420461"/>
            <a:ext cx="612417" cy="63626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015755" y="83822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91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65909" y="1538661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71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78575" y="22033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31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82519" y="287071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92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36857" y="87398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55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626332" y="1570883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44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36857" y="226925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61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34603" y="2937865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42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0798" y="486646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92</a:t>
            </a:r>
            <a:endParaRPr lang="cs-CZ" sz="6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61032" y="505112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91</a:t>
            </a:r>
            <a:endParaRPr lang="cs-CZ" sz="5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27751" y="514778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71</a:t>
            </a:r>
            <a:endParaRPr lang="cs-CZ" sz="4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367972" y="528642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61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44116" y="534490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55</a:t>
            </a:r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33643" y="541039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44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306464" y="544116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42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031775" y="547698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31</a:t>
            </a:r>
            <a:endParaRPr lang="cs-CZ" sz="2800" b="1" dirty="0"/>
          </a:p>
        </p:txBody>
      </p:sp>
      <p:sp>
        <p:nvSpPr>
          <p:cNvPr id="42" name="Veselý obličej 41"/>
          <p:cNvSpPr/>
          <p:nvPr/>
        </p:nvSpPr>
        <p:spPr>
          <a:xfrm>
            <a:off x="7880783" y="221196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Citace: </a:t>
            </a:r>
            <a:r>
              <a:rPr lang="cs-CZ" sz="2400" dirty="0"/>
              <a:t>Veškerý text je dílem autora materiálu, </a:t>
            </a:r>
            <a:r>
              <a:rPr lang="cs-CZ" sz="2400" dirty="0" smtClean="0"/>
              <a:t>2.12.2011.  </a:t>
            </a:r>
            <a:endParaRPr lang="cs-CZ" sz="2400" dirty="0"/>
          </a:p>
          <a:p>
            <a:r>
              <a:rPr lang="cs-CZ" b="1" dirty="0"/>
              <a:t>Použité obrázky:</a:t>
            </a:r>
            <a:r>
              <a:rPr lang="cs-CZ" sz="2400" b="1" dirty="0"/>
              <a:t> </a:t>
            </a:r>
            <a:r>
              <a:rPr lang="cs-CZ" sz="2400" dirty="0"/>
              <a:t>Otevřená galerie www.office.microsoft.com.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06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2531</TotalTime>
  <Words>336</Words>
  <Application>Microsoft Office PowerPoint</Application>
  <PresentationFormat>Předvádění na obrazovce (4:3)</PresentationFormat>
  <Paragraphs>194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Vypočítej:        </vt:lpstr>
      <vt:lpstr>Rozlož druhé číslo tak, abys dočítal nejprve do desítky:</vt:lpstr>
      <vt:lpstr>Řekni příklady:</vt:lpstr>
      <vt:lpstr>Najdeš jméno pohádkové bytosti?              Vypočítej a seřadˇvýsledky od nejmenšího po největší:</vt:lpstr>
      <vt:lpstr>Vypočítej: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178</cp:revision>
  <dcterms:created xsi:type="dcterms:W3CDTF">2011-06-20T10:40:08Z</dcterms:created>
  <dcterms:modified xsi:type="dcterms:W3CDTF">2011-12-10T12:34:51Z</dcterms:modified>
</cp:coreProperties>
</file>