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3" r:id="rId3"/>
    <p:sldId id="261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D04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VY_32_Inovace_09 Matematika 2.ročník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Drastíková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Odčítání s přechodem přes 10 v oboru do 100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85554" custLinFactNeighborY="1695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Drastíková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VY_32_Inovace_09 Matematika 2.ročník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Odčítání s přechodem přes 10 v oboru do 100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3159388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Anotace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: Tento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materiál slouží k procvičení odčítání s přechodem přes 10 v oboru čísel do 100.Žáci pracují na interaktivní tabuli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,               po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kliknutí se jim zobrazí správný výsledek.</a:t>
            </a:r>
            <a:endParaRPr lang="cs-CZ" sz="20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564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tajenku: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72816"/>
            <a:ext cx="8229600" cy="4525963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Á = 74 - 6       24    68    46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P =  32 - 8 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N = 55 - 9</a:t>
            </a:r>
          </a:p>
          <a:p>
            <a:endParaRPr lang="cs-CZ" sz="3600" b="1" dirty="0" smtClean="0">
              <a:solidFill>
                <a:srgbClr val="C00000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  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B =  43 - 8       57    69    35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D = 66 - 9</a:t>
            </a:r>
          </a:p>
          <a:p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U = 75 - 6</a:t>
            </a:r>
          </a:p>
        </p:txBody>
      </p:sp>
      <p:sp>
        <p:nvSpPr>
          <p:cNvPr id="5" name="Ovál 4"/>
          <p:cNvSpPr/>
          <p:nvPr/>
        </p:nvSpPr>
        <p:spPr>
          <a:xfrm>
            <a:off x="3563888" y="2708920"/>
            <a:ext cx="792088" cy="995681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381966" y="2684839"/>
            <a:ext cx="789519" cy="100814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488958" y="2678941"/>
            <a:ext cx="792088" cy="100811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563888" y="4941168"/>
            <a:ext cx="792088" cy="102566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488958" y="4913938"/>
            <a:ext cx="792088" cy="108012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389044" y="4908412"/>
            <a:ext cx="792088" cy="105841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726535" y="2883594"/>
            <a:ext cx="4667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P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33170" y="2896525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Á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522035" y="2896525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N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26535" y="5161610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D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33170" y="516161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U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34564" y="5161610"/>
            <a:ext cx="455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B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Obláček 20"/>
          <p:cNvSpPr/>
          <p:nvPr/>
        </p:nvSpPr>
        <p:spPr>
          <a:xfrm>
            <a:off x="6660232" y="4799399"/>
            <a:ext cx="2101760" cy="1309198"/>
          </a:xfrm>
          <a:prstGeom prst="cloudCallout">
            <a:avLst>
              <a:gd name="adj1" fmla="val -16371"/>
              <a:gd name="adj2" fmla="val 58024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7031278" y="5269332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VÝBORNĚ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99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8" grpId="0"/>
      <p:bldP spid="19" grpId="0"/>
      <p:bldP spid="21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4474840" cy="1268760"/>
          </a:xfrm>
        </p:spPr>
        <p:txBody>
          <a:bodyPr/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VYPOČÍTEJ: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89603"/>
            <a:ext cx="8229600" cy="4353347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65-9=                 51-3=               67-9=  </a:t>
            </a:r>
          </a:p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24-6=                 38-9=               56-8= </a:t>
            </a:r>
          </a:p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93-8=                 76-7=               34-6= </a:t>
            </a:r>
          </a:p>
          <a:p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42-5=                 85-8=               71-3= 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94956" y="1789603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56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1873" y="2433468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18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94956" y="307979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85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71873" y="3776293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37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1787137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48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73044" y="2466171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29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93114" y="3079798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69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09955" y="3779564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77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764160" y="1787136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58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771202" y="2433467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48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64161" y="311250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28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771202" y="3779564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68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Veselý obličej 19"/>
          <p:cNvSpPr/>
          <p:nvPr/>
        </p:nvSpPr>
        <p:spPr>
          <a:xfrm>
            <a:off x="6666728" y="5013176"/>
            <a:ext cx="1289647" cy="1152128"/>
          </a:xfrm>
          <a:prstGeom prst="smileyFace">
            <a:avLst/>
          </a:prstGeom>
          <a:solidFill>
            <a:srgbClr val="91D04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40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600200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O kolik je jedno číslo větší nebo menší než druhé?</a:t>
            </a:r>
            <a:endParaRPr lang="cs-CZ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200" b="1" dirty="0" smtClean="0">
                <a:latin typeface="+mn-lt"/>
              </a:rPr>
              <a:t>35       42             73        68             56         65</a:t>
            </a:r>
            <a:endParaRPr lang="cs-CZ" sz="3200" b="1" dirty="0">
              <a:latin typeface="+mn-lt"/>
            </a:endParaRPr>
          </a:p>
          <a:p>
            <a:endParaRPr lang="cs-CZ" sz="3200" b="1" dirty="0" smtClean="0">
              <a:latin typeface="+mn-lt"/>
            </a:endParaRPr>
          </a:p>
          <a:p>
            <a:endParaRPr lang="cs-CZ" sz="3200" b="1" dirty="0" smtClean="0">
              <a:latin typeface="+mn-lt"/>
            </a:endParaRPr>
          </a:p>
          <a:p>
            <a:endParaRPr lang="cs-CZ" sz="3200" b="1" dirty="0">
              <a:latin typeface="+mn-lt"/>
            </a:endParaRPr>
          </a:p>
          <a:p>
            <a:endParaRPr lang="cs-CZ" sz="3200" b="1" dirty="0" smtClean="0">
              <a:latin typeface="+mn-lt"/>
            </a:endParaRPr>
          </a:p>
          <a:p>
            <a:r>
              <a:rPr lang="cs-CZ" sz="3200" b="1" dirty="0">
                <a:latin typeface="+mn-lt"/>
              </a:rPr>
              <a:t> </a:t>
            </a:r>
            <a:r>
              <a:rPr lang="cs-CZ" sz="3200" b="1" dirty="0" smtClean="0">
                <a:latin typeface="+mn-lt"/>
              </a:rPr>
              <a:t>          93           84                   81          77</a:t>
            </a:r>
            <a:endParaRPr lang="cs-CZ" sz="3200" b="1" dirty="0">
              <a:latin typeface="+mn-lt"/>
            </a:endParaRPr>
          </a:p>
        </p:txBody>
      </p:sp>
      <p:sp>
        <p:nvSpPr>
          <p:cNvPr id="4" name="Šipka doleva a nahoru 3"/>
          <p:cNvSpPr/>
          <p:nvPr/>
        </p:nvSpPr>
        <p:spPr>
          <a:xfrm rot="18778948">
            <a:off x="4299835" y="2849509"/>
            <a:ext cx="425196" cy="42519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eva a nahoru 4"/>
          <p:cNvSpPr/>
          <p:nvPr/>
        </p:nvSpPr>
        <p:spPr>
          <a:xfrm rot="18725431">
            <a:off x="2673771" y="5540261"/>
            <a:ext cx="435454" cy="403615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a nahoru 5"/>
          <p:cNvSpPr/>
          <p:nvPr/>
        </p:nvSpPr>
        <p:spPr>
          <a:xfrm rot="18925960">
            <a:off x="6532426" y="5541820"/>
            <a:ext cx="417960" cy="422703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a nahoru 6"/>
          <p:cNvSpPr/>
          <p:nvPr/>
        </p:nvSpPr>
        <p:spPr>
          <a:xfrm rot="8253518">
            <a:off x="1566670" y="2851048"/>
            <a:ext cx="410666" cy="429197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a nahoru 7"/>
          <p:cNvSpPr/>
          <p:nvPr/>
        </p:nvSpPr>
        <p:spPr>
          <a:xfrm rot="8174870">
            <a:off x="7398574" y="2856474"/>
            <a:ext cx="413362" cy="427037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1314803" y="1745178"/>
            <a:ext cx="914400" cy="914400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4055233" y="1745178"/>
            <a:ext cx="914400" cy="914400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7148055" y="1789620"/>
            <a:ext cx="914400" cy="914400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rak 12"/>
          <p:cNvSpPr/>
          <p:nvPr/>
        </p:nvSpPr>
        <p:spPr>
          <a:xfrm>
            <a:off x="2434298" y="4365104"/>
            <a:ext cx="914400" cy="914400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rak 14"/>
          <p:cNvSpPr/>
          <p:nvPr/>
        </p:nvSpPr>
        <p:spPr>
          <a:xfrm>
            <a:off x="6284206" y="4417712"/>
            <a:ext cx="914400" cy="914400"/>
          </a:xfrm>
          <a:prstGeom prst="cloud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551430" y="1848435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7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238818" y="1848435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5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441791" y="1892877"/>
            <a:ext cx="288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9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47482" y="4468361"/>
            <a:ext cx="288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9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61386" y="4551746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4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587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8662" y="0"/>
            <a:ext cx="8229600" cy="1600200"/>
          </a:xfrm>
        </p:spPr>
        <p:txBody>
          <a:bodyPr/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Najdeš chybu?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193593"/>
            <a:ext cx="8003232" cy="3921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7030A0"/>
                </a:solidFill>
                <a:latin typeface="+mn-lt"/>
              </a:rPr>
              <a:t>93-5=87          55-6=48         95-9=86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7030A0"/>
                </a:solidFill>
                <a:latin typeface="+mn-lt"/>
              </a:rPr>
              <a:t>32-6=26          68-9=56         84-6=78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7030A0"/>
                </a:solidFill>
                <a:latin typeface="+mn-lt"/>
              </a:rPr>
              <a:t>74-8=66          44-7=33         62-3=58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1979712" y="2276872"/>
            <a:ext cx="46856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932040" y="2276872"/>
            <a:ext cx="4572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975938" y="3140968"/>
            <a:ext cx="36940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956321" y="3789040"/>
            <a:ext cx="4572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 flipV="1">
            <a:off x="7812360" y="3789040"/>
            <a:ext cx="504056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448272" y="219359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88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413521" y="219359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49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413625" y="290147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59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413625" y="366369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37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8269975" y="366369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59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46" name="Slunce 45"/>
          <p:cNvSpPr/>
          <p:nvPr/>
        </p:nvSpPr>
        <p:spPr>
          <a:xfrm>
            <a:off x="7149988" y="5087089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lunce 46"/>
          <p:cNvSpPr/>
          <p:nvPr/>
        </p:nvSpPr>
        <p:spPr>
          <a:xfrm>
            <a:off x="4424572" y="515719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lunce 47"/>
          <p:cNvSpPr/>
          <p:nvPr/>
        </p:nvSpPr>
        <p:spPr>
          <a:xfrm>
            <a:off x="1333491" y="5226804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377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6" grpId="0"/>
      <p:bldP spid="38" grpId="0"/>
      <p:bldP spid="40" grpId="0"/>
      <p:bldP spid="45" grpId="0"/>
      <p:bldP spid="46" grpId="0" animBg="1"/>
      <p:bldP spid="47" grpId="0" animBg="1"/>
      <p:bldP spid="4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/>
              <a:t>Vylušti slovní úlohu.</a:t>
            </a:r>
            <a:br>
              <a:rPr lang="cs-CZ" sz="4800" b="1" dirty="0" smtClean="0"/>
            </a:br>
            <a:r>
              <a:rPr lang="cs-CZ" sz="4800" b="1" dirty="0" smtClean="0"/>
              <a:t>Poradíš si se zápisem?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Dědeček slavil narozeniny . Je mu 53 let . Babička je o 4 roky mladší . Kolik let je babičce?</a:t>
            </a:r>
          </a:p>
          <a:p>
            <a:r>
              <a:rPr lang="cs-CZ" sz="28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d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ědečkovi je ___</a:t>
            </a:r>
          </a:p>
          <a:p>
            <a:r>
              <a:rPr lang="cs-CZ" sz="2800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b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abičce je  __________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Kolik let je babičce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? Vypočítej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: ________________</a:t>
            </a:r>
          </a:p>
          <a:p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Odpověď:_____________________</a:t>
            </a:r>
          </a:p>
          <a:p>
            <a:endParaRPr lang="cs-CZ" sz="4000" dirty="0" smtClean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endParaRPr lang="cs-CZ" sz="4000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51527" y="3879011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53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36509" y="4365104"/>
            <a:ext cx="2020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o</a:t>
            </a:r>
            <a:r>
              <a:rPr lang="cs-CZ" sz="3200" dirty="0" smtClean="0">
                <a:solidFill>
                  <a:srgbClr val="FF0000"/>
                </a:solidFill>
              </a:rPr>
              <a:t> 4 méně 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84431" y="4823703"/>
            <a:ext cx="19287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53 – 4 =49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5301208"/>
            <a:ext cx="3071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Babičce je 49 let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7cípá hvězda 11"/>
          <p:cNvSpPr/>
          <p:nvPr/>
        </p:nvSpPr>
        <p:spPr>
          <a:xfrm>
            <a:off x="6998764" y="5596336"/>
            <a:ext cx="914400" cy="914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871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Citace: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Veškerý text je dílem autora </a:t>
            </a:r>
            <a:r>
              <a:rPr lang="cs-CZ" smtClean="0">
                <a:solidFill>
                  <a:schemeClr val="tx1"/>
                </a:solidFill>
                <a:latin typeface="+mn-lt"/>
              </a:rPr>
              <a:t>materiálu</a:t>
            </a:r>
            <a:r>
              <a:rPr lang="cs-CZ" smtClean="0">
                <a:solidFill>
                  <a:schemeClr val="tx1"/>
                </a:solidFill>
                <a:latin typeface="+mn-lt"/>
              </a:rPr>
              <a:t>, 4.1.2012      </a:t>
            </a:r>
            <a:endParaRPr lang="cs-CZ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Použité obrázky: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Otevřená galerie                                                         www.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office.</a:t>
            </a:r>
            <a:r>
              <a:rPr lang="cs-CZ" dirty="0" err="1" smtClean="0">
                <a:solidFill>
                  <a:schemeClr val="tx1"/>
                </a:solidFill>
                <a:latin typeface="+mn-lt"/>
              </a:rPr>
              <a:t>microsoft.com</a:t>
            </a:r>
            <a:endParaRPr lang="cs-CZ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4.1.2012.</a:t>
            </a:r>
          </a:p>
        </p:txBody>
      </p:sp>
    </p:spTree>
    <p:extLst>
      <p:ext uri="{BB962C8B-B14F-4D97-AF65-F5344CB8AC3E}">
        <p14:creationId xmlns:p14="http://schemas.microsoft.com/office/powerpoint/2010/main" xmlns="" val="8170063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752</TotalTime>
  <Words>269</Words>
  <Application>Microsoft Office PowerPoint</Application>
  <PresentationFormat>Předvádění na obrazovce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Snímek 1</vt:lpstr>
      <vt:lpstr>Snímek 2</vt:lpstr>
      <vt:lpstr>Vylušti tajenku:</vt:lpstr>
      <vt:lpstr>VYPOČÍTEJ:</vt:lpstr>
      <vt:lpstr>O kolik je jedno číslo větší nebo menší než druhé?</vt:lpstr>
      <vt:lpstr>Najdeš chybu?</vt:lpstr>
      <vt:lpstr>Vylušti slovní úlohu. Poradíš si se zápisem?</vt:lpstr>
      <vt:lpstr>Snímek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53</cp:revision>
  <dcterms:created xsi:type="dcterms:W3CDTF">2011-06-20T10:40:08Z</dcterms:created>
  <dcterms:modified xsi:type="dcterms:W3CDTF">2013-01-29T17:03:07Z</dcterms:modified>
</cp:coreProperties>
</file>