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0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NÁZEV:VY_32_INOVACE_11_Matematika 2.ročník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 </a:t>
          </a:r>
          <a:r>
            <a:rPr lang="cs-CZ" sz="2000" dirty="0" err="1" smtClean="0"/>
            <a:t>Mgr.Alena</a:t>
          </a:r>
          <a:r>
            <a:rPr lang="cs-CZ" sz="2000" dirty="0" smtClean="0"/>
            <a:t> Drastíková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 : Dělení 2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</a:t>
          </a:r>
          <a:r>
            <a:rPr lang="cs-CZ" sz="2000" kern="1200" dirty="0" err="1" smtClean="0"/>
            <a:t>Mgr.Alena</a:t>
          </a:r>
          <a:r>
            <a:rPr lang="cs-CZ" sz="2000" kern="1200" dirty="0" smtClean="0"/>
            <a:t> Drastíková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NÁZEV:VY_32_INOVACE_11_Matematika 2.ročník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 : Dělení 2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87756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Anotace :Tento materiál slouží k procvičení násobilky 2.Žáci pracují na interaktivní tabuli , po kliknutí se jim zobrazí správný </a:t>
            </a:r>
            <a:r>
              <a:rPr lang="cs-CZ" b="1" dirty="0" err="1" smtClean="0">
                <a:solidFill>
                  <a:schemeClr val="tx1"/>
                </a:solidFill>
                <a:latin typeface="+mn-lt"/>
              </a:rPr>
              <a:t>výsledek.Zápis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> a vypracování některých úkolů provedou do pracovního sešitu.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8099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31440"/>
            <a:ext cx="8229600" cy="16002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Doplň znaménka +,-,.,: 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97132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6      2=12    8      2= 6     10      2=20                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6      2= 8     8      2=16    10      2= 8  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6      2= 4     8      2= 4     10      2=12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6      2= 3     8      2=10    10      2= 5 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7" name="Ovál 6"/>
          <p:cNvSpPr/>
          <p:nvPr/>
        </p:nvSpPr>
        <p:spPr>
          <a:xfrm>
            <a:off x="1331640" y="1700808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323499" y="2456456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350477" y="3962327"/>
            <a:ext cx="457200" cy="474786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350477" y="320025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851920" y="3962327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850650" y="320025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660232" y="320025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660232" y="2456456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660232" y="3979913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6660232" y="171709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850650" y="2456456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851920" y="1725960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403787" y="1575465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331526" y="2331113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+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382146" y="3074912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-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435061" y="3836984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: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19469" y="1575465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-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19469" y="2331113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.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19469" y="3038999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: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842434" y="3830978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+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32379" y="1475274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10738" y="2331113"/>
            <a:ext cx="3561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C000"/>
                </a:solidFill>
              </a:rPr>
              <a:t>-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660232" y="3074912"/>
            <a:ext cx="441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+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733444" y="3836984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C000"/>
                </a:solidFill>
              </a:rPr>
              <a:t>: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34" name="Mrak 33"/>
          <p:cNvSpPr/>
          <p:nvPr/>
        </p:nvSpPr>
        <p:spPr>
          <a:xfrm>
            <a:off x="3347864" y="5373216"/>
            <a:ext cx="2376264" cy="914400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3820095" y="5599583"/>
            <a:ext cx="1431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Správně!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976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6" grpId="0"/>
      <p:bldP spid="27" grpId="0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Zapiš příklady na násobení a dělení dvěma: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884368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55576" y="2068488"/>
            <a:ext cx="457200" cy="4572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61020" y="2525688"/>
            <a:ext cx="457200" cy="4572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17032" y="251734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059832" y="2517340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17032" y="2067635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059832" y="2068488"/>
            <a:ext cx="4572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77272" y="2502476"/>
            <a:ext cx="4572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15899" y="2066686"/>
            <a:ext cx="457200" cy="44952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34472" y="2517339"/>
            <a:ext cx="457200" cy="44233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673099" y="2068487"/>
            <a:ext cx="457200" cy="44772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34472" y="2068488"/>
            <a:ext cx="457200" cy="44885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591672" y="2071227"/>
            <a:ext cx="457200" cy="46469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591672" y="2516395"/>
            <a:ext cx="457200" cy="44328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215899" y="2503420"/>
            <a:ext cx="457200" cy="4572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584376" y="44155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584376" y="4869816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212776" y="48727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55576" y="44155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127176" y="4415590"/>
            <a:ext cx="457200" cy="465549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212776" y="44155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669976" y="44155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55576" y="48727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669976" y="4872790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127176" y="4869816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496363" y="4869816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498776" y="4412616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041576" y="4419764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3041576" y="4876964"/>
            <a:ext cx="4572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758699" y="48698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673099" y="44126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215899" y="4877620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677272" y="48698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220072" y="4415590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758699" y="44126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130299" y="4877620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587499" y="48698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130299" y="4412616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587499" y="4415498"/>
            <a:ext cx="457200" cy="457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749971" y="299963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1.2=2</a:t>
            </a:r>
            <a:endParaRPr lang="cs-CZ" sz="32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749971" y="3429000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2:2=1</a:t>
            </a:r>
            <a:endParaRPr lang="cs-CZ" sz="32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059832" y="299963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2.2=4</a:t>
            </a:r>
            <a:endParaRPr lang="cs-CZ" sz="3200" b="1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041576" y="3428997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4:2=2</a:t>
            </a:r>
            <a:endParaRPr lang="cs-CZ" sz="3200" b="1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237422" y="2960620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4.2=8</a:t>
            </a:r>
            <a:endParaRPr lang="cs-CZ" sz="3200" b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250360" y="342899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8:2=4</a:t>
            </a:r>
            <a:endParaRPr lang="cs-CZ" sz="32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49841" y="5327016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7.2=14</a:t>
            </a:r>
            <a:endParaRPr lang="cs-CZ" sz="32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59459" y="5733255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14:2=7</a:t>
            </a:r>
            <a:endParaRPr lang="cs-CZ" sz="32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758699" y="5344106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5.2=10</a:t>
            </a:r>
            <a:endParaRPr lang="cs-CZ" sz="32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758699" y="5783631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10:2=5</a:t>
            </a:r>
            <a:endParaRPr lang="cs-CZ" sz="3200" b="1" dirty="0"/>
          </a:p>
        </p:txBody>
      </p:sp>
      <p:sp>
        <p:nvSpPr>
          <p:cNvPr id="64" name="Veselý obličej 63"/>
          <p:cNvSpPr/>
          <p:nvPr/>
        </p:nvSpPr>
        <p:spPr>
          <a:xfrm>
            <a:off x="7452320" y="5124652"/>
            <a:ext cx="914400" cy="914400"/>
          </a:xfrm>
          <a:prstGeom prst="smileyFac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737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0" grpId="0"/>
      <p:bldP spid="63" grpId="0"/>
      <p:bldP spid="6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4800" b="1" dirty="0" smtClean="0"/>
              <a:t>Doplň příklad a odpověď!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Sportujete rádi?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Ve sportovním oddílu je </a:t>
            </a:r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8 chodců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.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Skokanů do dálky je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2 krát méně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než chodců.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P:                          O:Skokanů do dálky jsou    .     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Běžců je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2 krát více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než chodců.            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P:                          O:Běžců je     .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Oštěpařů je </a:t>
            </a:r>
            <a:r>
              <a:rPr lang="cs-CZ" sz="2800" b="1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2 krát méně </a:t>
            </a:r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než běžců.</a:t>
            </a: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+mn-lt"/>
              </a:rPr>
              <a:t>P:                          O:Oštěpařů je    .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7" name="Čtyřcípá hvězda 6"/>
          <p:cNvSpPr/>
          <p:nvPr/>
        </p:nvSpPr>
        <p:spPr>
          <a:xfrm>
            <a:off x="395536" y="2687216"/>
            <a:ext cx="457200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475656" y="3135651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8:2=4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452320" y="3135651"/>
            <a:ext cx="3642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4" name="Čtyřcípá hvězda 13"/>
          <p:cNvSpPr/>
          <p:nvPr/>
        </p:nvSpPr>
        <p:spPr>
          <a:xfrm>
            <a:off x="395536" y="3717032"/>
            <a:ext cx="457200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4174232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8.2=16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167337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Čtyřcípá hvězda 17"/>
          <p:cNvSpPr/>
          <p:nvPr/>
        </p:nvSpPr>
        <p:spPr>
          <a:xfrm>
            <a:off x="395536" y="4697452"/>
            <a:ext cx="457200" cy="4572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481463" y="5168609"/>
            <a:ext cx="11721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16:2=8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24128" y="5182425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Čtyřcípá hvězda 25"/>
          <p:cNvSpPr/>
          <p:nvPr/>
        </p:nvSpPr>
        <p:spPr>
          <a:xfrm>
            <a:off x="7177221" y="5248445"/>
            <a:ext cx="914400" cy="914400"/>
          </a:xfrm>
          <a:prstGeom prst="star4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245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  <p:bldP spid="16" grpId="0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Doplň podíly dělení: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>
            <a:normAutofit/>
          </a:bodyPr>
          <a:lstStyle/>
          <a:p>
            <a:endParaRPr lang="cs-CZ" sz="3200" b="1" dirty="0">
              <a:solidFill>
                <a:schemeClr val="accent5">
                  <a:lumMod val="50000"/>
                </a:schemeClr>
              </a:solidFill>
              <a:latin typeface="+mn-lt"/>
            </a:endParaRP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2 : 2 =                           14 : 2 =</a:t>
            </a:r>
          </a:p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6 : 2 =                             4 : 2 = </a:t>
            </a:r>
          </a:p>
          <a:p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20 : 2 =                             0 : 2 =</a:t>
            </a:r>
          </a:p>
          <a:p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> 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18 : 2 =                             8 : 2 =</a:t>
            </a:r>
          </a:p>
          <a:p>
            <a:r>
              <a:rPr lang="cs-CZ" sz="3200" b="1" dirty="0">
                <a:solidFill>
                  <a:schemeClr val="accent5">
                    <a:lumMod val="50000"/>
                  </a:schemeClr>
                </a:solidFill>
                <a:latin typeface="+mn-lt"/>
              </a:rPr>
              <a:t>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12 : 2 =                           10 : 2 =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+mn-lt"/>
              </a:rPr>
              <a:t>     16 : 2 =                            20 : 2 =                                                  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213285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71763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3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95750" y="3300898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04725" y="387527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9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95113" y="447553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6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3110" y="5060307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8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2132854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7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71763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2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330240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387527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4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88440" y="447553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5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88440" y="50433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10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052" name="Picture 4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733425"/>
            <a:ext cx="145023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177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Doplň správně do tabulky :</a:t>
            </a:r>
            <a:endParaRPr lang="cs-CZ" sz="4800" b="1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Program Files (x86)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28800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3145176"/>
              </p:ext>
            </p:extLst>
          </p:nvPr>
        </p:nvGraphicFramePr>
        <p:xfrm>
          <a:off x="1524000" y="2996952"/>
          <a:ext cx="6096000" cy="129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19672" y="2996952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46547" y="3651788"/>
            <a:ext cx="710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r:2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2215" y="299489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10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0017" y="299489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300545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14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300545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99489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299695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20</a:t>
            </a:r>
            <a:endParaRPr lang="cs-CZ" sz="3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98219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3005457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2996952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18</a:t>
            </a:r>
            <a:endParaRPr lang="cs-CZ" sz="36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37631" y="365178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21033" y="366311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3641222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39344" y="364122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50344" y="364328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160582" y="3643283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868144" y="3619360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87616" y="363512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7063680" y="364328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28" name="Šipka doprava se zářezem 1027"/>
          <p:cNvSpPr/>
          <p:nvPr/>
        </p:nvSpPr>
        <p:spPr>
          <a:xfrm>
            <a:off x="1517960" y="4581128"/>
            <a:ext cx="978408" cy="484632"/>
          </a:xfrm>
          <a:prstGeom prst="notched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0" name="TextovéPole 1029"/>
          <p:cNvSpPr txBox="1"/>
          <p:nvPr/>
        </p:nvSpPr>
        <p:spPr>
          <a:xfrm>
            <a:off x="2583145" y="4540651"/>
            <a:ext cx="229800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JSI  PAŠÁK 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aphicFrame>
        <p:nvGraphicFramePr>
          <p:cNvPr id="1031" name="Tabulka 10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4854242"/>
              </p:ext>
            </p:extLst>
          </p:nvPr>
        </p:nvGraphicFramePr>
        <p:xfrm>
          <a:off x="1488873" y="5301208"/>
          <a:ext cx="6096000" cy="1173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5868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868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32" name="TextovéPole 1031"/>
          <p:cNvSpPr txBox="1"/>
          <p:nvPr/>
        </p:nvSpPr>
        <p:spPr>
          <a:xfrm>
            <a:off x="1606847" y="5229200"/>
            <a:ext cx="38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</a:t>
            </a:r>
            <a:endParaRPr lang="cs-CZ" sz="3600" b="1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1391186" y="5902755"/>
            <a:ext cx="73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s.2</a:t>
            </a:r>
            <a:endParaRPr lang="cs-CZ" sz="3600" b="1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2167647" y="52564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035" name="TextovéPole 1034"/>
          <p:cNvSpPr txBox="1"/>
          <p:nvPr/>
        </p:nvSpPr>
        <p:spPr>
          <a:xfrm>
            <a:off x="2817149" y="522919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0</a:t>
            </a:r>
            <a:endParaRPr lang="cs-CZ" sz="3600" b="1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3404971" y="522919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4039344" y="52564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4650344" y="525184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5263480" y="522919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5814045" y="52564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3600" b="1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6473511" y="523593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cs-CZ" sz="3600" b="1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7063680" y="5229196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</a:t>
            </a:r>
            <a:endParaRPr lang="cs-CZ" sz="3600" b="1" dirty="0"/>
          </a:p>
        </p:txBody>
      </p:sp>
      <p:sp>
        <p:nvSpPr>
          <p:cNvPr id="1044" name="TextovéPole 1043"/>
          <p:cNvSpPr txBox="1"/>
          <p:nvPr/>
        </p:nvSpPr>
        <p:spPr>
          <a:xfrm>
            <a:off x="2052230" y="5882269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16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45" name="TextovéPole 1044"/>
          <p:cNvSpPr txBox="1"/>
          <p:nvPr/>
        </p:nvSpPr>
        <p:spPr>
          <a:xfrm>
            <a:off x="2817149" y="5875527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0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46" name="TextovéPole 1045"/>
          <p:cNvSpPr txBox="1"/>
          <p:nvPr/>
        </p:nvSpPr>
        <p:spPr>
          <a:xfrm>
            <a:off x="3304455" y="5875531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10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47" name="TextovéPole 1046"/>
          <p:cNvSpPr txBox="1"/>
          <p:nvPr/>
        </p:nvSpPr>
        <p:spPr>
          <a:xfrm>
            <a:off x="3923927" y="5875526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14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49" name="TextovéPole 1048"/>
          <p:cNvSpPr txBox="1"/>
          <p:nvPr/>
        </p:nvSpPr>
        <p:spPr>
          <a:xfrm>
            <a:off x="4644008" y="5875525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6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5263480" y="5875524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8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51" name="TextovéPole 1050"/>
          <p:cNvSpPr txBox="1"/>
          <p:nvPr/>
        </p:nvSpPr>
        <p:spPr>
          <a:xfrm>
            <a:off x="5868144" y="5875521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2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52" name="TextovéPole 1051"/>
          <p:cNvSpPr txBox="1"/>
          <p:nvPr/>
        </p:nvSpPr>
        <p:spPr>
          <a:xfrm>
            <a:off x="6355981" y="5875520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18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53" name="TextovéPole 1052"/>
          <p:cNvSpPr txBox="1"/>
          <p:nvPr/>
        </p:nvSpPr>
        <p:spPr>
          <a:xfrm>
            <a:off x="6942265" y="5882268"/>
            <a:ext cx="646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12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054" name="Šipka doprava se zářezem 1053"/>
          <p:cNvSpPr/>
          <p:nvPr/>
        </p:nvSpPr>
        <p:spPr>
          <a:xfrm>
            <a:off x="4889736" y="4568112"/>
            <a:ext cx="978408" cy="484632"/>
          </a:xfrm>
          <a:prstGeom prst="notched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5" name="TextovéPole 1054"/>
          <p:cNvSpPr txBox="1"/>
          <p:nvPr/>
        </p:nvSpPr>
        <p:spPr>
          <a:xfrm>
            <a:off x="6017359" y="4561834"/>
            <a:ext cx="2803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JSI  ŠIKOVNÝ !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635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0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0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0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0" dur="2000"/>
                                        <p:tgtEl>
                                          <p:spTgt spid="10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8" grpId="0" animBg="1"/>
      <p:bldP spid="1044" grpId="0"/>
      <p:bldP spid="105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: Veškerý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text je dílem autora materiálu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,17.1.2012 </a:t>
            </a:r>
            <a:endParaRPr lang="cs-CZ" dirty="0">
              <a:solidFill>
                <a:schemeClr val="tx1"/>
              </a:solidFill>
              <a:latin typeface="+mn-lt"/>
            </a:endParaRPr>
          </a:p>
          <a:p>
            <a:r>
              <a:rPr lang="cs-CZ" b="1" dirty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Otevřená galerie www.office.microsoft.com.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17.1.2012</a:t>
            </a:r>
            <a:r>
              <a:rPr lang="cs-CZ" dirty="0">
                <a:solidFill>
                  <a:schemeClr val="tx1"/>
                </a:solidFill>
                <a:latin typeface="+mn-lt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1349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426</TotalTime>
  <Words>323</Words>
  <Application>Microsoft Office PowerPoint</Application>
  <PresentationFormat>Předvádění na obrazovce (4:3)</PresentationFormat>
  <Paragraphs>125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Doplň znaménka +,-,.,: </vt:lpstr>
      <vt:lpstr>Zapiš příklady na násobení a dělení dvěma:</vt:lpstr>
      <vt:lpstr>Doplň příklad a odpověď!</vt:lpstr>
      <vt:lpstr>Doplň podíly dělení:</vt:lpstr>
      <vt:lpstr>Doplň správně do tabulky :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08GH</cp:lastModifiedBy>
  <cp:revision>58</cp:revision>
  <dcterms:created xsi:type="dcterms:W3CDTF">2011-06-20T10:40:08Z</dcterms:created>
  <dcterms:modified xsi:type="dcterms:W3CDTF">2012-05-12T17:27:49Z</dcterms:modified>
</cp:coreProperties>
</file>