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2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9" autoAdjust="0"/>
    <p:restoredTop sz="86482" autoAdjust="0"/>
  </p:normalViewPr>
  <p:slideViewPr>
    <p:cSldViewPr>
      <p:cViewPr>
        <p:scale>
          <a:sx n="97" d="100"/>
          <a:sy n="97" d="100"/>
        </p:scale>
        <p:origin x="-11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9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NÁZEV:VY_32_INOVACE_12_Matematika 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 : </a:t>
          </a:r>
          <a:r>
            <a:rPr lang="cs-CZ" sz="2000" dirty="0" err="1" smtClean="0"/>
            <a:t>Mgr</a:t>
          </a:r>
          <a:r>
            <a:rPr lang="cs-CZ" sz="2000" dirty="0" smtClean="0"/>
            <a:t> . Alena 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 : Násobení a dělení  3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 : </a:t>
          </a:r>
          <a:r>
            <a:rPr lang="cs-CZ" sz="2000" kern="1200" dirty="0" err="1" smtClean="0"/>
            <a:t>Mgr</a:t>
          </a:r>
          <a:r>
            <a:rPr lang="cs-CZ" sz="2000" kern="1200" dirty="0" smtClean="0"/>
            <a:t> . Alena 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NÁZEV:VY_32_INOVACE_12_Matematika 2.ročník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 : Násobení a dělení  3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836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1424937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Tento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materiál slouží k procvičení násobilky 3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 Žáci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pracují na interaktivní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tabuli,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po kliknutí se jim zobrazí správný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výsledek.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Zápis a vypracování některých úkolů provedou do pracovního sešitu.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4665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5"/>
                </a:solidFill>
              </a:rPr>
              <a:t>Násobení a dělení 3</a:t>
            </a:r>
            <a:endParaRPr lang="cs-CZ" b="1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5724" y="1773074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latin typeface="+mn-lt"/>
              </a:rPr>
              <a:t>Označ násobky čísla 3 :</a:t>
            </a:r>
            <a:endParaRPr lang="cs-CZ" sz="4400" b="1" dirty="0">
              <a:solidFill>
                <a:srgbClr val="C00000"/>
              </a:solidFill>
              <a:latin typeface="+mn-lt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7579778"/>
              </p:ext>
            </p:extLst>
          </p:nvPr>
        </p:nvGraphicFramePr>
        <p:xfrm>
          <a:off x="1475656" y="2996952"/>
          <a:ext cx="6504380" cy="2088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0438"/>
                <a:gridCol w="650438"/>
                <a:gridCol w="650438"/>
                <a:gridCol w="650438"/>
                <a:gridCol w="650438"/>
                <a:gridCol w="650438"/>
                <a:gridCol w="650438"/>
                <a:gridCol w="650438"/>
                <a:gridCol w="650438"/>
                <a:gridCol w="650438"/>
              </a:tblGrid>
              <a:tr h="6960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96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9607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043608" y="299695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C00000"/>
                </a:solidFill>
              </a:rPr>
              <a:t>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3001309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3001309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299695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300210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99695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5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299695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6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36096" y="299695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7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56176" y="299695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8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32240" y="3001309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9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08304" y="298195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10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91431" y="366018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46181" y="367014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779758" y="367014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363639" y="368211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011711" y="366018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15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709338" y="366018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16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307855" y="368211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17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27935" y="367014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18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689618" y="368211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19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08304" y="3682113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20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448554" y="4368067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082131" y="4368067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715567" y="4368067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384864" y="4368067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038201" y="438999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25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709337" y="435427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26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30308" y="438999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27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991991" y="438999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28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595706" y="438999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29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322172" y="4354279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30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040740" y="5445224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0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619671" y="5445224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210371" y="544253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6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843808" y="544253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9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363639" y="544253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082491" y="544253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15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709336" y="544253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18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424388" y="5445224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027934" y="544253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689618" y="5438784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27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330677" y="5438784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30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613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43408"/>
            <a:ext cx="8229600" cy="1152128"/>
          </a:xfrm>
          <a:solidFill>
            <a:srgbClr val="FFC000"/>
          </a:solidFill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Vypočítej !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328592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latin typeface="+mn-lt"/>
              </a:rPr>
              <a:t>3.3=          0.3=          27:3=           0:3=</a:t>
            </a:r>
          </a:p>
          <a:p>
            <a:r>
              <a:rPr lang="cs-CZ" sz="4000" b="1" dirty="0" smtClean="0">
                <a:solidFill>
                  <a:srgbClr val="0070C0"/>
                </a:solidFill>
                <a:latin typeface="+mn-lt"/>
              </a:rPr>
              <a:t>9.3=          2.3=          30:3=           6:3=</a:t>
            </a:r>
          </a:p>
          <a:p>
            <a:r>
              <a:rPr lang="cs-CZ" sz="4000" b="1" dirty="0" smtClean="0">
                <a:solidFill>
                  <a:srgbClr val="0070C0"/>
                </a:solidFill>
                <a:latin typeface="+mn-lt"/>
              </a:rPr>
              <a:t>1.3=          4.3=          15:3=         21:3=</a:t>
            </a:r>
          </a:p>
          <a:p>
            <a:r>
              <a:rPr lang="cs-CZ" sz="4000" b="1" dirty="0" smtClean="0">
                <a:solidFill>
                  <a:srgbClr val="0070C0"/>
                </a:solidFill>
                <a:latin typeface="+mn-lt"/>
              </a:rPr>
              <a:t>7.3=          6.3=            9:3=         24:3=</a:t>
            </a:r>
          </a:p>
          <a:p>
            <a:r>
              <a:rPr lang="cs-CZ" sz="4000" b="1" dirty="0" smtClean="0">
                <a:solidFill>
                  <a:srgbClr val="0070C0"/>
                </a:solidFill>
                <a:latin typeface="+mn-lt"/>
              </a:rPr>
              <a:t>5.3=        10.3=            3:3=         12:3=</a:t>
            </a:r>
          </a:p>
          <a:p>
            <a:r>
              <a:rPr lang="cs-CZ" sz="4000" b="1" dirty="0" smtClean="0">
                <a:solidFill>
                  <a:srgbClr val="0070C0"/>
                </a:solidFill>
                <a:latin typeface="+mn-lt"/>
              </a:rPr>
              <a:t>8.3=          7.3=          18:3=         27:3=</a:t>
            </a:r>
            <a:endParaRPr lang="cs-CZ" sz="4000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9257" y="104344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5" name="Srdce 4"/>
          <p:cNvSpPr/>
          <p:nvPr/>
        </p:nvSpPr>
        <p:spPr>
          <a:xfrm>
            <a:off x="539552" y="968115"/>
            <a:ext cx="457200" cy="4572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2699792" y="968115"/>
            <a:ext cx="457200" cy="4572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Blesk 8"/>
          <p:cNvSpPr/>
          <p:nvPr/>
        </p:nvSpPr>
        <p:spPr>
          <a:xfrm>
            <a:off x="4932040" y="968115"/>
            <a:ext cx="457200" cy="457200"/>
          </a:xfrm>
          <a:prstGeom prst="lightningBol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7236296" y="1016695"/>
            <a:ext cx="720080" cy="360040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1376735"/>
            <a:ext cx="466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44823" y="2146176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27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88480" y="287768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3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31999" y="360455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21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44823" y="432344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15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289670" y="505172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24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141277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0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12268" y="214617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6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455787" y="2872291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12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71190" y="3580177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18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501001" y="432344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30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71190" y="5051725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21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84168" y="1409284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9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843170" y="2145500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10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084168" y="285338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5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84168" y="356127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3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122428" y="433444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1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080838" y="5051725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6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316416" y="141277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0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316416" y="214617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2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313748" y="285406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7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340321" y="3604552"/>
            <a:ext cx="38799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8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316416" y="4331900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4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313747" y="5085846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</a:rPr>
              <a:t>9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7" name="Picture 3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000" y="5240797"/>
            <a:ext cx="1186201" cy="1623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031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Doplníš výsledky do 1 minuty?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 (x86)\Microsoft Office\MEDIA\CAGCAT10\j0234131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764704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7548778"/>
              </p:ext>
            </p:extLst>
          </p:nvPr>
        </p:nvGraphicFramePr>
        <p:xfrm>
          <a:off x="395536" y="2276872"/>
          <a:ext cx="6768756" cy="11269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2084"/>
                <a:gridCol w="752084"/>
                <a:gridCol w="752084"/>
                <a:gridCol w="752084"/>
                <a:gridCol w="752084"/>
                <a:gridCol w="752084"/>
                <a:gridCol w="752084"/>
                <a:gridCol w="752084"/>
                <a:gridCol w="752084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5508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220312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815742"/>
            <a:ext cx="7617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a.3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20312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2211271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2211271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2211271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220312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222617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222617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222617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16223" y="281574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36303" y="281574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28391" y="2815741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63888" y="2828281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68551" y="281574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960639" y="282828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24127" y="2828281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87814" y="2786726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Pěticípá hvězda 25"/>
          <p:cNvSpPr/>
          <p:nvPr/>
        </p:nvSpPr>
        <p:spPr>
          <a:xfrm>
            <a:off x="3447601" y="3433057"/>
            <a:ext cx="648072" cy="625158"/>
          </a:xfrm>
          <a:prstGeom prst="star5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03285" y="3996350"/>
            <a:ext cx="61077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Pokračuj, </a:t>
            </a:r>
            <a:r>
              <a:rPr lang="cs-CZ" sz="3200" b="1" dirty="0" smtClean="0">
                <a:solidFill>
                  <a:srgbClr val="FF0000"/>
                </a:solidFill>
              </a:rPr>
              <a:t>měřím další </a:t>
            </a:r>
            <a:r>
              <a:rPr lang="cs-CZ" sz="3200" b="1" dirty="0" smtClean="0">
                <a:solidFill>
                  <a:srgbClr val="FF0000"/>
                </a:solidFill>
              </a:rPr>
              <a:t>minutu!</a:t>
            </a:r>
            <a:endParaRPr lang="cs-CZ" sz="3200" b="1" dirty="0">
              <a:solidFill>
                <a:srgbClr val="FF0000"/>
              </a:solidFill>
            </a:endParaRPr>
          </a:p>
        </p:txBody>
      </p:sp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6476799"/>
              </p:ext>
            </p:extLst>
          </p:nvPr>
        </p:nvGraphicFramePr>
        <p:xfrm>
          <a:off x="395536" y="4581124"/>
          <a:ext cx="6768756" cy="1224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2084"/>
                <a:gridCol w="752084"/>
                <a:gridCol w="752084"/>
                <a:gridCol w="752084"/>
                <a:gridCol w="752084"/>
                <a:gridCol w="752084"/>
                <a:gridCol w="752084"/>
                <a:gridCol w="752084"/>
                <a:gridCol w="752084"/>
              </a:tblGrid>
              <a:tr h="61207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61207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0" name="TextovéPole 29"/>
          <p:cNvSpPr txBox="1"/>
          <p:nvPr/>
        </p:nvSpPr>
        <p:spPr>
          <a:xfrm>
            <a:off x="396754" y="4595476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95536" y="5211683"/>
            <a:ext cx="8130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b:3</a:t>
            </a:r>
            <a:endParaRPr lang="cs-CZ" sz="3600" b="1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1168766" y="4564697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30</a:t>
            </a:r>
            <a:endParaRPr lang="cs-CZ" sz="3600" b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1936302" y="4564696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18</a:t>
            </a:r>
            <a:endParaRPr lang="cs-CZ" sz="3600" b="1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2843807" y="4564695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3462035" y="455192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15</a:t>
            </a:r>
            <a:endParaRPr lang="cs-CZ" sz="3600" b="1" dirty="0"/>
          </a:p>
        </p:txBody>
      </p:sp>
      <p:sp>
        <p:nvSpPr>
          <p:cNvPr id="1030" name="Obdélník 1029"/>
          <p:cNvSpPr/>
          <p:nvPr/>
        </p:nvSpPr>
        <p:spPr>
          <a:xfrm>
            <a:off x="4168551" y="4551921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12</a:t>
            </a:r>
          </a:p>
        </p:txBody>
      </p:sp>
      <p:sp>
        <p:nvSpPr>
          <p:cNvPr id="1031" name="TextovéPole 1030"/>
          <p:cNvSpPr txBox="1"/>
          <p:nvPr/>
        </p:nvSpPr>
        <p:spPr>
          <a:xfrm>
            <a:off x="4960638" y="455192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24</a:t>
            </a:r>
            <a:endParaRPr lang="cs-CZ" sz="3600" b="1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5839544" y="456469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6472397" y="454692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27</a:t>
            </a:r>
            <a:endParaRPr lang="cs-CZ" sz="36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1208579" y="5193254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10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2051718" y="519325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6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36" name="TextovéPole 1035"/>
          <p:cNvSpPr txBox="1"/>
          <p:nvPr/>
        </p:nvSpPr>
        <p:spPr>
          <a:xfrm>
            <a:off x="2843807" y="519325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0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37" name="TextovéPole 1036"/>
          <p:cNvSpPr txBox="1"/>
          <p:nvPr/>
        </p:nvSpPr>
        <p:spPr>
          <a:xfrm>
            <a:off x="3577451" y="5193251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5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38" name="TextovéPole 1037"/>
          <p:cNvSpPr txBox="1"/>
          <p:nvPr/>
        </p:nvSpPr>
        <p:spPr>
          <a:xfrm>
            <a:off x="4284947" y="5193250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4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39" name="TextovéPole 1038"/>
          <p:cNvSpPr txBox="1"/>
          <p:nvPr/>
        </p:nvSpPr>
        <p:spPr>
          <a:xfrm>
            <a:off x="5076054" y="519324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8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5728984" y="521168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2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41" name="TextovéPole 1040"/>
          <p:cNvSpPr txBox="1"/>
          <p:nvPr/>
        </p:nvSpPr>
        <p:spPr>
          <a:xfrm>
            <a:off x="6588224" y="521220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9</a:t>
            </a:r>
            <a:endParaRPr lang="cs-CZ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42" name="Pěticípá hvězda 1041"/>
          <p:cNvSpPr/>
          <p:nvPr/>
        </p:nvSpPr>
        <p:spPr>
          <a:xfrm>
            <a:off x="3447601" y="5848920"/>
            <a:ext cx="720080" cy="735640"/>
          </a:xfrm>
          <a:prstGeom prst="star5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551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04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Doplň zápis a vypočítej slovní úlohu:</a:t>
            </a:r>
            <a:endParaRPr lang="cs-CZ" sz="4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Maminka  kupuje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každý den 5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rohlíků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.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V sobotu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kupuje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3 krát více 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rohlíků.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Kolik rohlíků kupuje v sobotu?</a:t>
            </a:r>
          </a:p>
          <a:p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k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aždý den …….</a:t>
            </a:r>
          </a:p>
          <a:p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v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 sobotu ………………….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Kolik rohlíků v sobotu? V:………….......</a:t>
            </a:r>
          </a:p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O:…………………………………………………………</a:t>
            </a:r>
          </a:p>
          <a:p>
            <a:endParaRPr lang="cs-CZ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5776" y="26631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85119" y="3068960"/>
            <a:ext cx="1859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 krát více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94921" y="3501008"/>
            <a:ext cx="1172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5.3=15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67654" y="3933056"/>
            <a:ext cx="63818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Maminka kupuje v sobotu 15 rohlíků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3787724" y="494116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053" name="Picture 5" descr="C:\Users\08GH\AppData\Local\Microsoft\Windows\Temporary Internet Files\Content.IE5\DE4CGPLA\MC9002514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25144"/>
            <a:ext cx="1821485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585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Ještě jedna slovní úloha: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 smtClean="0">
                <a:latin typeface="+mn-lt"/>
              </a:rPr>
              <a:t>Lucie</a:t>
            </a:r>
            <a:r>
              <a:rPr lang="cs-CZ" dirty="0" smtClean="0">
                <a:latin typeface="+mn-lt"/>
              </a:rPr>
              <a:t> má ve své sbírce </a:t>
            </a:r>
            <a:r>
              <a:rPr lang="cs-CZ" b="1" dirty="0" smtClean="0">
                <a:latin typeface="+mn-lt"/>
              </a:rPr>
              <a:t>24 pohlednic</a:t>
            </a:r>
            <a:r>
              <a:rPr lang="cs-CZ" b="1" dirty="0" smtClean="0">
                <a:latin typeface="+mn-lt"/>
              </a:rPr>
              <a:t>. Míša </a:t>
            </a:r>
            <a:r>
              <a:rPr lang="cs-CZ" dirty="0" smtClean="0">
                <a:latin typeface="+mn-lt"/>
              </a:rPr>
              <a:t>má </a:t>
            </a:r>
            <a:r>
              <a:rPr lang="cs-CZ" b="1" dirty="0" smtClean="0">
                <a:latin typeface="+mn-lt"/>
              </a:rPr>
              <a:t>3 krát méně</a:t>
            </a:r>
            <a:r>
              <a:rPr lang="cs-CZ" dirty="0" smtClean="0">
                <a:latin typeface="+mn-lt"/>
              </a:rPr>
              <a:t> pohlednic</a:t>
            </a:r>
            <a:r>
              <a:rPr lang="cs-CZ" dirty="0" smtClean="0">
                <a:latin typeface="+mn-lt"/>
              </a:rPr>
              <a:t>. </a:t>
            </a:r>
            <a:r>
              <a:rPr lang="cs-CZ" b="1" dirty="0" smtClean="0">
                <a:latin typeface="+mn-lt"/>
              </a:rPr>
              <a:t>Kolik</a:t>
            </a:r>
            <a:r>
              <a:rPr lang="cs-CZ" dirty="0" smtClean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pohlednic má </a:t>
            </a:r>
            <a:r>
              <a:rPr lang="cs-CZ" b="1" dirty="0" smtClean="0">
                <a:latin typeface="+mn-lt"/>
              </a:rPr>
              <a:t>Míša</a:t>
            </a:r>
            <a:r>
              <a:rPr lang="cs-CZ" b="1" dirty="0" smtClean="0">
                <a:latin typeface="+mn-lt"/>
              </a:rPr>
              <a:t>? Kolik</a:t>
            </a:r>
            <a:r>
              <a:rPr lang="cs-CZ" dirty="0" smtClean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mají </a:t>
            </a:r>
            <a:r>
              <a:rPr lang="cs-CZ" b="1" dirty="0" smtClean="0">
                <a:latin typeface="+mn-lt"/>
              </a:rPr>
              <a:t>obě </a:t>
            </a:r>
            <a:r>
              <a:rPr lang="cs-CZ" dirty="0" smtClean="0">
                <a:latin typeface="+mn-lt"/>
              </a:rPr>
              <a:t>dohromady?</a:t>
            </a:r>
          </a:p>
          <a:p>
            <a:r>
              <a:rPr lang="cs-CZ" dirty="0" smtClean="0">
                <a:latin typeface="+mn-lt"/>
              </a:rPr>
              <a:t>Lucie ……</a:t>
            </a:r>
          </a:p>
          <a:p>
            <a:r>
              <a:rPr lang="cs-CZ" dirty="0" smtClean="0">
                <a:latin typeface="+mn-lt"/>
              </a:rPr>
              <a:t>Míša ………………</a:t>
            </a:r>
          </a:p>
          <a:p>
            <a:r>
              <a:rPr lang="cs-CZ" dirty="0" smtClean="0">
                <a:latin typeface="+mn-lt"/>
              </a:rPr>
              <a:t>Míša pohlednic? V: ……….....</a:t>
            </a:r>
          </a:p>
          <a:p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                          O: ………………………………………….</a:t>
            </a:r>
          </a:p>
          <a:p>
            <a:r>
              <a:rPr lang="cs-CZ" dirty="0" smtClean="0">
                <a:latin typeface="+mn-lt"/>
              </a:rPr>
              <a:t>Obě </a:t>
            </a:r>
            <a:r>
              <a:rPr lang="cs-CZ" dirty="0" err="1" smtClean="0">
                <a:latin typeface="+mn-lt"/>
              </a:rPr>
              <a:t>dohromady?V</a:t>
            </a:r>
            <a:r>
              <a:rPr lang="cs-CZ" dirty="0" smtClean="0">
                <a:latin typeface="+mn-lt"/>
              </a:rPr>
              <a:t>…………………….</a:t>
            </a:r>
          </a:p>
          <a:p>
            <a:r>
              <a:rPr lang="cs-CZ" dirty="0">
                <a:latin typeface="+mn-lt"/>
              </a:rPr>
              <a:t> </a:t>
            </a:r>
            <a:r>
              <a:rPr lang="cs-CZ" dirty="0" smtClean="0">
                <a:latin typeface="+mn-lt"/>
              </a:rPr>
              <a:t>                             O: ………………………………………….</a:t>
            </a:r>
            <a:endParaRPr lang="cs-CZ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311689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24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3573016"/>
            <a:ext cx="2100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3 krát méně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4005064"/>
            <a:ext cx="1172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24:3=8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47919" y="4437112"/>
            <a:ext cx="3754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Míša má 8 pohlednic 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4869160"/>
            <a:ext cx="1441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24+8=32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7919" y="5301208"/>
            <a:ext cx="40879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Obě mají 32 pohlednic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3821604" y="5866363"/>
            <a:ext cx="914400" cy="914400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C:\Users\08GH\AppData\Local\Microsoft\Windows\Temporary Internet Files\Content.IE5\DE4CGPLA\MP9004038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473" y="3116898"/>
            <a:ext cx="156057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0097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2088232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000" b="1" dirty="0" smtClean="0"/>
              <a:t>Myška Hrabalka si hledá cestičku z domečku od 0</a:t>
            </a:r>
            <a:r>
              <a:rPr lang="cs-CZ" sz="4000" b="1" dirty="0" smtClean="0"/>
              <a:t>. Kterou </a:t>
            </a:r>
            <a:r>
              <a:rPr lang="cs-CZ" sz="4000" b="1" dirty="0" smtClean="0"/>
              <a:t>dírou</a:t>
            </a:r>
            <a:r>
              <a:rPr lang="cs-CZ" sz="4400" dirty="0" smtClean="0"/>
              <a:t> </a:t>
            </a:r>
            <a:r>
              <a:rPr lang="cs-CZ" sz="4000" b="1" dirty="0" smtClean="0"/>
              <a:t>myška vyleze?</a:t>
            </a:r>
            <a:endParaRPr lang="cs-CZ" sz="4000" b="1" dirty="0"/>
          </a:p>
        </p:txBody>
      </p:sp>
      <p:pic>
        <p:nvPicPr>
          <p:cNvPr id="4100" name="Picture 4" descr="C:\Users\08GH\AppData\Local\Microsoft\Windows\Temporary Internet Files\Content.IE5\S7687CZ2\MC90044026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32856"/>
            <a:ext cx="220807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1788513"/>
              </p:ext>
            </p:extLst>
          </p:nvPr>
        </p:nvGraphicFramePr>
        <p:xfrm>
          <a:off x="2030621" y="3203971"/>
          <a:ext cx="2808312" cy="35872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2078"/>
                <a:gridCol w="702078"/>
                <a:gridCol w="702078"/>
                <a:gridCol w="702078"/>
              </a:tblGrid>
              <a:tr h="4467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467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67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98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67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467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67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676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707904" y="2334939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0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21690" y="2699807"/>
            <a:ext cx="576064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341670" y="2377439"/>
            <a:ext cx="936104" cy="360040"/>
          </a:xfrm>
          <a:prstGeom prst="triangle">
            <a:avLst>
              <a:gd name="adj" fmla="val 51415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614304" y="269980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0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315700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2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315700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5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9681" y="315700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3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91018" y="315700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93143" y="3573016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16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57188" y="357301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9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614304" y="357485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7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72019" y="357485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4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95736" y="403207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6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57188" y="403207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8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11711" y="4032077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23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88425" y="4032077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50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093143" y="450912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27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765335" y="4509119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17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508669" y="450912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11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192411" y="450911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20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096" name="TextovéPole 4095"/>
          <p:cNvSpPr txBox="1"/>
          <p:nvPr/>
        </p:nvSpPr>
        <p:spPr>
          <a:xfrm>
            <a:off x="2093143" y="494116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10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097" name="TextovéPole 4096"/>
          <p:cNvSpPr txBox="1"/>
          <p:nvPr/>
        </p:nvSpPr>
        <p:spPr>
          <a:xfrm>
            <a:off x="2765334" y="4941167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30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01" name="TextovéPole 4100"/>
          <p:cNvSpPr txBox="1"/>
          <p:nvPr/>
        </p:nvSpPr>
        <p:spPr>
          <a:xfrm>
            <a:off x="3502718" y="494116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12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03" name="TextovéPole 4102"/>
          <p:cNvSpPr txBox="1"/>
          <p:nvPr/>
        </p:nvSpPr>
        <p:spPr>
          <a:xfrm>
            <a:off x="4169426" y="494116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15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05" name="TextovéPole 4104"/>
          <p:cNvSpPr txBox="1"/>
          <p:nvPr/>
        </p:nvSpPr>
        <p:spPr>
          <a:xfrm>
            <a:off x="2082803" y="5373216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14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06" name="TextovéPole 4105"/>
          <p:cNvSpPr txBox="1"/>
          <p:nvPr/>
        </p:nvSpPr>
        <p:spPr>
          <a:xfrm>
            <a:off x="2741215" y="5373215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29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08" name="TextovéPole 4107"/>
          <p:cNvSpPr txBox="1"/>
          <p:nvPr/>
        </p:nvSpPr>
        <p:spPr>
          <a:xfrm>
            <a:off x="3502719" y="537402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32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09" name="TextovéPole 4108"/>
          <p:cNvSpPr txBox="1"/>
          <p:nvPr/>
        </p:nvSpPr>
        <p:spPr>
          <a:xfrm>
            <a:off x="4169425" y="5373215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18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10" name="TextovéPole 4109"/>
          <p:cNvSpPr txBox="1"/>
          <p:nvPr/>
        </p:nvSpPr>
        <p:spPr>
          <a:xfrm>
            <a:off x="3535662" y="580526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24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11" name="TextovéPole 4110"/>
          <p:cNvSpPr txBox="1"/>
          <p:nvPr/>
        </p:nvSpPr>
        <p:spPr>
          <a:xfrm>
            <a:off x="2128488" y="6286596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113" name="TextovéPole 4112"/>
          <p:cNvSpPr txBox="1"/>
          <p:nvPr/>
        </p:nvSpPr>
        <p:spPr>
          <a:xfrm>
            <a:off x="2857188" y="6286385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114" name="TextovéPole 4113"/>
          <p:cNvSpPr txBox="1"/>
          <p:nvPr/>
        </p:nvSpPr>
        <p:spPr>
          <a:xfrm>
            <a:off x="3569111" y="6287501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115" name="TextovéPole 4114"/>
          <p:cNvSpPr txBox="1"/>
          <p:nvPr/>
        </p:nvSpPr>
        <p:spPr>
          <a:xfrm>
            <a:off x="4202581" y="6286384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116" name="TextovéPole 4115"/>
          <p:cNvSpPr txBox="1"/>
          <p:nvPr/>
        </p:nvSpPr>
        <p:spPr>
          <a:xfrm>
            <a:off x="3559681" y="316518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3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117" name="TextovéPole 4116"/>
          <p:cNvSpPr txBox="1"/>
          <p:nvPr/>
        </p:nvSpPr>
        <p:spPr>
          <a:xfrm>
            <a:off x="2857188" y="357301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9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118" name="TextovéPole 4117"/>
          <p:cNvSpPr txBox="1"/>
          <p:nvPr/>
        </p:nvSpPr>
        <p:spPr>
          <a:xfrm>
            <a:off x="2195736" y="403207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6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119" name="TextovéPole 4118"/>
          <p:cNvSpPr txBox="1"/>
          <p:nvPr/>
        </p:nvSpPr>
        <p:spPr>
          <a:xfrm>
            <a:off x="2093143" y="4509117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27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120" name="TextovéPole 4119"/>
          <p:cNvSpPr txBox="1"/>
          <p:nvPr/>
        </p:nvSpPr>
        <p:spPr>
          <a:xfrm>
            <a:off x="2765335" y="494116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30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121" name="TextovéPole 4120"/>
          <p:cNvSpPr txBox="1"/>
          <p:nvPr/>
        </p:nvSpPr>
        <p:spPr>
          <a:xfrm>
            <a:off x="3502603" y="4941166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12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122" name="TextovéPole 4121"/>
          <p:cNvSpPr txBox="1"/>
          <p:nvPr/>
        </p:nvSpPr>
        <p:spPr>
          <a:xfrm>
            <a:off x="4169426" y="4941165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15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123" name="TextovéPole 4122"/>
          <p:cNvSpPr txBox="1"/>
          <p:nvPr/>
        </p:nvSpPr>
        <p:spPr>
          <a:xfrm>
            <a:off x="4171357" y="537321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18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124" name="TextovéPole 4123"/>
          <p:cNvSpPr txBox="1"/>
          <p:nvPr/>
        </p:nvSpPr>
        <p:spPr>
          <a:xfrm>
            <a:off x="3535661" y="5805263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24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125" name="TextovéPole 4124"/>
          <p:cNvSpPr txBox="1"/>
          <p:nvPr/>
        </p:nvSpPr>
        <p:spPr>
          <a:xfrm>
            <a:off x="4169426" y="580526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13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26" name="TextovéPole 4125"/>
          <p:cNvSpPr txBox="1"/>
          <p:nvPr/>
        </p:nvSpPr>
        <p:spPr>
          <a:xfrm>
            <a:off x="2082503" y="580526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26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27" name="TextovéPole 4126"/>
          <p:cNvSpPr txBox="1"/>
          <p:nvPr/>
        </p:nvSpPr>
        <p:spPr>
          <a:xfrm>
            <a:off x="2787457" y="5805261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35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128" name="TextovéPole 4127"/>
          <p:cNvSpPr txBox="1"/>
          <p:nvPr/>
        </p:nvSpPr>
        <p:spPr>
          <a:xfrm>
            <a:off x="3565575" y="6290138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C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131" name="Vodorovný svitek 4130"/>
          <p:cNvSpPr/>
          <p:nvPr/>
        </p:nvSpPr>
        <p:spPr>
          <a:xfrm>
            <a:off x="5868144" y="5519821"/>
            <a:ext cx="2571189" cy="1033272"/>
          </a:xfrm>
          <a:prstGeom prst="horizontalScroll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32" name="TextovéPole 4131"/>
          <p:cNvSpPr txBox="1"/>
          <p:nvPr/>
        </p:nvSpPr>
        <p:spPr>
          <a:xfrm>
            <a:off x="6178951" y="5744069"/>
            <a:ext cx="1949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Správně !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802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 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Veškerý text je dílem autora materiálu ,19.2.2012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Použité obrázky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: Otevřená galerie </a:t>
            </a:r>
            <a:r>
              <a:rPr lang="cs-CZ" dirty="0" smtClean="0">
                <a:solidFill>
                  <a:schemeClr val="tx1"/>
                </a:solidFill>
                <a:latin typeface="+mn-lt"/>
                <a:hlinkClick r:id="rId2"/>
              </a:rPr>
              <a:t>www.office.microsoft.com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 19.2.2012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3464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974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744</TotalTime>
  <Words>431</Words>
  <Application>Microsoft Office PowerPoint</Application>
  <PresentationFormat>Předvádění na obrazovce (4:3)</PresentationFormat>
  <Paragraphs>194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Násobení a dělení 3</vt:lpstr>
      <vt:lpstr>Vypočítej !</vt:lpstr>
      <vt:lpstr>Doplníš výsledky do 1 minuty?</vt:lpstr>
      <vt:lpstr>Doplň zápis a vypočítej slovní úlohu:</vt:lpstr>
      <vt:lpstr>Ještě jedna slovní úloha:</vt:lpstr>
      <vt:lpstr>Myška Hrabalka si hledá cestičku z domečku od 0. Kterou dírou myška vyleze?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87</cp:revision>
  <dcterms:created xsi:type="dcterms:W3CDTF">2011-06-20T10:40:08Z</dcterms:created>
  <dcterms:modified xsi:type="dcterms:W3CDTF">2013-01-29T17:07:08Z</dcterms:modified>
</cp:coreProperties>
</file>