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62" r:id="rId3"/>
    <p:sldId id="263" r:id="rId4"/>
    <p:sldId id="264" r:id="rId5"/>
    <p:sldId id="265" r:id="rId6"/>
    <p:sldId id="266" r:id="rId7"/>
    <p:sldId id="268" r:id="rId8"/>
    <p:sldId id="26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D04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95" autoAdjust="0"/>
    <p:restoredTop sz="94660"/>
  </p:normalViewPr>
  <p:slideViewPr>
    <p:cSldViewPr>
      <p:cViewPr>
        <p:scale>
          <a:sx n="80" d="100"/>
          <a:sy n="80" d="100"/>
        </p:scale>
        <p:origin x="-738" y="-5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VY_32_Inovace_13_Matematika 2.ročník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Alena Drastíková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Násobení  a dělení 4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85554" custLinFactNeighborY="16958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Alena Drastíková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VY_32_Inovace_13_Matematika 2.ročník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Násobení  a dělení 4</a:t>
          </a:r>
          <a:endParaRPr lang="cs-CZ" sz="2000" kern="1200" dirty="0"/>
        </a:p>
      </dsp:txBody>
      <dsp:txXfrm>
        <a:off x="1273857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1599319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+mn-lt"/>
              </a:rPr>
              <a:t>Anotace: Tento materiál slouží k procvičení násobilky 2.Žáci pracují na interaktivní tabuli , po kliknutí  se jim zobrazí správný výsledek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. Zápis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a vypracování některých úkolů provedou do pracovního sešitu.</a:t>
            </a:r>
            <a:endParaRPr lang="cs-CZ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2205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sz="4800" b="1" dirty="0" smtClean="0">
                <a:solidFill>
                  <a:srgbClr val="7030A0"/>
                </a:solidFill>
              </a:rPr>
              <a:t>Zapiš násobky čísla 4 </a:t>
            </a:r>
            <a:r>
              <a:rPr lang="cs-CZ" sz="4800" b="1" dirty="0">
                <a:solidFill>
                  <a:srgbClr val="7030A0"/>
                </a:solidFill>
              </a:rPr>
              <a:t>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5177" y="1628800"/>
            <a:ext cx="8229600" cy="4525963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644184" y="2856421"/>
            <a:ext cx="733872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1378056" y="2852936"/>
            <a:ext cx="720080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098136" y="2850502"/>
            <a:ext cx="720080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2829778" y="2844343"/>
            <a:ext cx="720080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3549858" y="2847312"/>
            <a:ext cx="720080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4269938" y="2844343"/>
            <a:ext cx="720080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4990018" y="2856421"/>
            <a:ext cx="720080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715612" y="2844343"/>
            <a:ext cx="720080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6435692" y="2852936"/>
            <a:ext cx="720080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7155772" y="2856421"/>
            <a:ext cx="720080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7875852" y="2844343"/>
            <a:ext cx="720080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0" name="Přímá spojnice 29"/>
          <p:cNvCxnSpPr/>
          <p:nvPr/>
        </p:nvCxnSpPr>
        <p:spPr>
          <a:xfrm>
            <a:off x="-1298894" y="1825978"/>
            <a:ext cx="72008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795526" y="2959678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0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517523" y="2959678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4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2250427" y="2965648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8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2852231" y="2965648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12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3548001" y="2965648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16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4281164" y="2987890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20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5017985" y="2998840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24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5726838" y="2998840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28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6458145" y="2965648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32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7155772" y="2982432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36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7887078" y="2956193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40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1032" name="Picture 8" descr="C:\Users\08GH\AppData\Local\Microsoft\Windows\Temporary Internet Files\Content.IE5\S7687CZ2\MC90028702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26519" y="4221088"/>
            <a:ext cx="1902737" cy="2287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08GH\AppData\Local\Microsoft\Windows\Temporary Internet Files\Content.IE5\DE4CGPLA\MC9002870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2240" y="1412776"/>
            <a:ext cx="1909676" cy="1431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20114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080120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Vypočítej :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  <a:latin typeface="+mn-lt"/>
              </a:rPr>
              <a:t>ČTVRTINA  </a:t>
            </a:r>
            <a:r>
              <a:rPr lang="cs-CZ" b="1" dirty="0">
                <a:solidFill>
                  <a:srgbClr val="C00000"/>
                </a:solidFill>
                <a:latin typeface="+mn-lt"/>
              </a:rPr>
              <a:t>z</a:t>
            </a:r>
            <a:r>
              <a:rPr lang="cs-CZ" b="1" dirty="0" smtClean="0">
                <a:solidFill>
                  <a:srgbClr val="C00000"/>
                </a:solidFill>
                <a:latin typeface="+mn-lt"/>
              </a:rPr>
              <a:t>  32 je            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TŘETINA  z  12 je  </a:t>
            </a:r>
          </a:p>
          <a:p>
            <a:r>
              <a:rPr lang="cs-CZ" b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cs-CZ" b="1" dirty="0" smtClean="0">
                <a:solidFill>
                  <a:srgbClr val="C00000"/>
                </a:solidFill>
                <a:latin typeface="+mn-lt"/>
              </a:rPr>
              <a:t>                       z  28 je                                 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z  15 je</a:t>
            </a:r>
          </a:p>
          <a:p>
            <a:r>
              <a:rPr lang="cs-CZ" b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cs-CZ" b="1" dirty="0" smtClean="0">
                <a:solidFill>
                  <a:srgbClr val="C00000"/>
                </a:solidFill>
                <a:latin typeface="+mn-lt"/>
              </a:rPr>
              <a:t>                       z  36 je                                 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z</a:t>
            </a:r>
            <a:r>
              <a:rPr lang="cs-CZ" b="1" dirty="0" smtClean="0">
                <a:solidFill>
                  <a:srgbClr val="C00000"/>
                </a:solidFill>
                <a:latin typeface="+mn-lt"/>
              </a:rPr>
              <a:t>    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9 je</a:t>
            </a:r>
          </a:p>
          <a:p>
            <a:r>
              <a:rPr lang="cs-CZ" b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cs-CZ" b="1" dirty="0" smtClean="0">
                <a:solidFill>
                  <a:srgbClr val="C00000"/>
                </a:solidFill>
                <a:latin typeface="+mn-lt"/>
              </a:rPr>
              <a:t>                       z  40 je                                 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z</a:t>
            </a:r>
            <a:r>
              <a:rPr lang="cs-CZ" b="1" dirty="0" smtClean="0">
                <a:solidFill>
                  <a:srgbClr val="C00000"/>
                </a:solidFill>
                <a:latin typeface="+mn-lt"/>
              </a:rPr>
              <a:t>  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18 je</a:t>
            </a:r>
          </a:p>
          <a:p>
            <a:r>
              <a:rPr lang="cs-CZ" b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cs-CZ" b="1" dirty="0" smtClean="0">
                <a:solidFill>
                  <a:srgbClr val="C00000"/>
                </a:solidFill>
                <a:latin typeface="+mn-lt"/>
              </a:rPr>
              <a:t>                       z  12 je                                 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z</a:t>
            </a:r>
            <a:r>
              <a:rPr lang="cs-CZ" b="1" dirty="0" smtClean="0">
                <a:solidFill>
                  <a:srgbClr val="C00000"/>
                </a:solidFill>
                <a:latin typeface="+mn-lt"/>
              </a:rPr>
              <a:t>  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24 je</a:t>
            </a:r>
          </a:p>
          <a:p>
            <a:r>
              <a:rPr lang="cs-CZ" b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cs-CZ" b="1" dirty="0" smtClean="0">
                <a:solidFill>
                  <a:srgbClr val="C00000"/>
                </a:solidFill>
                <a:latin typeface="+mn-lt"/>
              </a:rPr>
              <a:t>                       z    8 je                                 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z</a:t>
            </a:r>
            <a:r>
              <a:rPr lang="cs-CZ" b="1" dirty="0" smtClean="0">
                <a:solidFill>
                  <a:srgbClr val="C00000"/>
                </a:solidFill>
                <a:latin typeface="+mn-lt"/>
              </a:rPr>
              <a:t>  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30 je</a:t>
            </a:r>
          </a:p>
          <a:p>
            <a:r>
              <a:rPr lang="cs-CZ" b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cs-CZ" b="1" dirty="0" smtClean="0">
                <a:solidFill>
                  <a:srgbClr val="C00000"/>
                </a:solidFill>
                <a:latin typeface="+mn-lt"/>
              </a:rPr>
              <a:t>                       z  20 je                                 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z</a:t>
            </a:r>
            <a:r>
              <a:rPr lang="cs-CZ" b="1" dirty="0" smtClean="0">
                <a:solidFill>
                  <a:srgbClr val="C00000"/>
                </a:solidFill>
                <a:latin typeface="+mn-lt"/>
              </a:rPr>
              <a:t>    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6 je</a:t>
            </a:r>
          </a:p>
          <a:p>
            <a:r>
              <a:rPr lang="cs-CZ" b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cs-CZ" b="1" dirty="0" smtClean="0">
                <a:solidFill>
                  <a:srgbClr val="C00000"/>
                </a:solidFill>
                <a:latin typeface="+mn-lt"/>
              </a:rPr>
              <a:t>                       z  16 je                                 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z</a:t>
            </a:r>
            <a:r>
              <a:rPr lang="cs-CZ" b="1" dirty="0" smtClean="0">
                <a:solidFill>
                  <a:srgbClr val="C00000"/>
                </a:solidFill>
                <a:latin typeface="+mn-lt"/>
              </a:rPr>
              <a:t>  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21 je</a:t>
            </a:r>
            <a:endParaRPr lang="cs-CZ" b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707904" y="1484784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8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-468560" y="1795546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07904" y="1882132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7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07904" y="234888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9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618135" y="2780928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10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07903" y="3212976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3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707903" y="367746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2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07904" y="4135612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5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696160" y="450912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4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164288" y="1474912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4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164288" y="1882132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5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164288" y="234888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3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164288" y="2780928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6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164288" y="3212976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8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074519" y="3673282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10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164287" y="4112935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2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164829" y="450912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7</a:t>
            </a:r>
            <a:endParaRPr lang="cs-CZ" sz="2800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C:\Program Files (x86)\Microsoft Office\MEDIA\CAGCAT10\j0216858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60981" y="5474905"/>
            <a:ext cx="2808312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Slunce 24"/>
          <p:cNvSpPr/>
          <p:nvPr/>
        </p:nvSpPr>
        <p:spPr>
          <a:xfrm>
            <a:off x="7346930" y="5517232"/>
            <a:ext cx="914400" cy="914400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3" name="Picture 5" descr="C:\Users\08GH\AppData\Local\Microsoft\Windows\Temporary Internet Files\Content.IE5\AM1I8PN9\MC90023418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45415" y="5313404"/>
            <a:ext cx="1429104" cy="1322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31115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348880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3600" dirty="0" smtClean="0">
                <a:solidFill>
                  <a:schemeClr val="accent3">
                    <a:lumMod val="50000"/>
                  </a:schemeClr>
                </a:solidFill>
              </a:rPr>
              <a:t>Medvěd počítal pneumatiky u auta . Jedno auto má 4 </a:t>
            </a:r>
            <a:r>
              <a:rPr lang="cs-CZ" sz="3600" dirty="0" smtClean="0">
                <a:solidFill>
                  <a:schemeClr val="accent3">
                    <a:lumMod val="50000"/>
                  </a:schemeClr>
                </a:solidFill>
              </a:rPr>
              <a:t>pneumatiky. </a:t>
            </a:r>
            <a:r>
              <a:rPr lang="cs-CZ" sz="3600" dirty="0" smtClean="0">
                <a:solidFill>
                  <a:schemeClr val="accent3">
                    <a:lumMod val="50000"/>
                  </a:schemeClr>
                </a:solidFill>
              </a:rPr>
              <a:t>Dvě auta mají </a:t>
            </a:r>
            <a:r>
              <a:rPr lang="cs-CZ" sz="3600" dirty="0" smtClean="0">
                <a:solidFill>
                  <a:schemeClr val="accent3">
                    <a:lumMod val="50000"/>
                  </a:schemeClr>
                </a:solidFill>
              </a:rPr>
              <a:t>..? Je </a:t>
            </a:r>
            <a:r>
              <a:rPr lang="cs-CZ" sz="3600" dirty="0" smtClean="0">
                <a:solidFill>
                  <a:schemeClr val="accent3">
                    <a:lumMod val="50000"/>
                  </a:schemeClr>
                </a:solidFill>
              </a:rPr>
              <a:t>to přece …Vy to určitě víte.</a:t>
            </a:r>
            <a:endParaRPr lang="cs-CZ" sz="3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705275"/>
          </a:xfrm>
        </p:spPr>
        <p:txBody>
          <a:bodyPr/>
          <a:lstStyle/>
          <a:p>
            <a:endParaRPr lang="cs-CZ" dirty="0" smtClean="0"/>
          </a:p>
          <a:p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  <a:t>Zapište správná čísla do tabulky :</a:t>
            </a:r>
            <a:endParaRPr lang="cs-CZ" sz="3200" b="1" dirty="0">
              <a:solidFill>
                <a:schemeClr val="accent3">
                  <a:lumMod val="75000"/>
                </a:schemeClr>
              </a:solidFill>
              <a:latin typeface="+mn-lt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39429593"/>
              </p:ext>
            </p:extLst>
          </p:nvPr>
        </p:nvGraphicFramePr>
        <p:xfrm>
          <a:off x="1691676" y="3861048"/>
          <a:ext cx="6984780" cy="16669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8478"/>
                <a:gridCol w="698478"/>
                <a:gridCol w="698478"/>
                <a:gridCol w="698478"/>
                <a:gridCol w="698478"/>
                <a:gridCol w="698478"/>
                <a:gridCol w="698478"/>
                <a:gridCol w="698478"/>
                <a:gridCol w="698478"/>
                <a:gridCol w="698478"/>
              </a:tblGrid>
              <a:tr h="82660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8403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184474" y="4079101"/>
            <a:ext cx="12216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Počet aut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7800" y="4865786"/>
            <a:ext cx="14364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Počet </a:t>
            </a:r>
            <a:r>
              <a:rPr lang="cs-CZ" sz="2000" dirty="0" err="1" smtClean="0"/>
              <a:t>pneu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835696" y="3925213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4">
                    <a:lumMod val="50000"/>
                  </a:schemeClr>
                </a:solidFill>
              </a:rPr>
              <a:t>1</a:t>
            </a:r>
            <a:endParaRPr lang="cs-CZ" sz="4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555776" y="3925213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b="1" dirty="0">
                <a:solidFill>
                  <a:srgbClr val="846648">
                    <a:lumMod val="50000"/>
                  </a:srgbClr>
                </a:solidFill>
              </a:rPr>
              <a:t>3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3203848" y="3925213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4">
                    <a:lumMod val="50000"/>
                  </a:schemeClr>
                </a:solidFill>
              </a:rPr>
              <a:t>9</a:t>
            </a:r>
            <a:endParaRPr lang="cs-CZ" sz="4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923928" y="3925213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4">
                    <a:lumMod val="50000"/>
                  </a:schemeClr>
                </a:solidFill>
              </a:rPr>
              <a:t>2</a:t>
            </a:r>
            <a:endParaRPr lang="cs-CZ" sz="4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644008" y="3925213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4">
                    <a:lumMod val="50000"/>
                  </a:schemeClr>
                </a:solidFill>
              </a:rPr>
              <a:t>0</a:t>
            </a:r>
            <a:endParaRPr lang="cs-CZ" sz="4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292080" y="3925213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4">
                    <a:lumMod val="50000"/>
                  </a:schemeClr>
                </a:solidFill>
              </a:rPr>
              <a:t>4</a:t>
            </a:r>
            <a:endParaRPr lang="cs-CZ" sz="4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012160" y="3925213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b="1" dirty="0">
                <a:solidFill>
                  <a:srgbClr val="846648">
                    <a:lumMod val="50000"/>
                  </a:srgbClr>
                </a:solidFill>
              </a:rPr>
              <a:t>5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6732240" y="3929362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4">
                    <a:lumMod val="50000"/>
                  </a:schemeClr>
                </a:solidFill>
              </a:rPr>
              <a:t>8</a:t>
            </a:r>
            <a:endParaRPr lang="cs-CZ" sz="4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380312" y="3929362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4">
                    <a:lumMod val="50000"/>
                  </a:schemeClr>
                </a:solidFill>
              </a:rPr>
              <a:t>6</a:t>
            </a:r>
            <a:endParaRPr lang="cs-CZ" sz="4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956376" y="3925213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4">
                    <a:lumMod val="50000"/>
                  </a:schemeClr>
                </a:solidFill>
              </a:rPr>
              <a:t>10</a:t>
            </a:r>
            <a:endParaRPr lang="cs-CZ" sz="4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499992" y="1484784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8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835696" y="4711898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4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427535" y="4711898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12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3075607" y="4711898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36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921021" y="4711898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8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641101" y="4711898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0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163839" y="4711898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16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5883919" y="4711898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20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6603999" y="4711898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32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7316554" y="4712909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24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956376" y="4712909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40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35" name="Oválný popisek 34"/>
          <p:cNvSpPr/>
          <p:nvPr/>
        </p:nvSpPr>
        <p:spPr>
          <a:xfrm>
            <a:off x="-396552" y="4479211"/>
            <a:ext cx="72008" cy="45719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eselý obličej 36"/>
          <p:cNvSpPr/>
          <p:nvPr/>
        </p:nvSpPr>
        <p:spPr>
          <a:xfrm>
            <a:off x="4384889" y="5733256"/>
            <a:ext cx="914400" cy="914400"/>
          </a:xfrm>
          <a:prstGeom prst="smileyFac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láček 37"/>
          <p:cNvSpPr/>
          <p:nvPr/>
        </p:nvSpPr>
        <p:spPr>
          <a:xfrm>
            <a:off x="5565908" y="5661248"/>
            <a:ext cx="2448273" cy="707886"/>
          </a:xfrm>
          <a:prstGeom prst="cloudCallout">
            <a:avLst>
              <a:gd name="adj1" fmla="val -50233"/>
              <a:gd name="adj2" fmla="val 45055"/>
            </a:avLst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extovéPole 38"/>
          <p:cNvSpPr txBox="1"/>
          <p:nvPr/>
        </p:nvSpPr>
        <p:spPr>
          <a:xfrm>
            <a:off x="5952783" y="5784358"/>
            <a:ext cx="15007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Výborně!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08GH\AppData\Local\Microsoft\Windows\Temporary Internet Files\Content.IE5\DE4CGPLA\MC9001113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73386" y="2348880"/>
            <a:ext cx="1789443" cy="119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08GH\AppData\Local\Microsoft\Windows\Temporary Internet Files\Content.IE5\S7687CZ2\MC90039845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23134" y="3311975"/>
            <a:ext cx="1510811" cy="59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86698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sz="4800" b="1" dirty="0" smtClean="0"/>
              <a:t>Doplň výsledek :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endParaRPr lang="cs-CZ" dirty="0" smtClean="0"/>
          </a:p>
          <a:p>
            <a:r>
              <a:rPr lang="cs-CZ" sz="36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16:4=                           . 4 =16                          40:4=                     20  :    =  5</a:t>
            </a:r>
          </a:p>
          <a:p>
            <a:r>
              <a:rPr lang="cs-CZ" sz="36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32:4=                           . 4 =32</a:t>
            </a:r>
          </a:p>
          <a:p>
            <a:r>
              <a:rPr lang="cs-CZ" sz="36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  </a:t>
            </a:r>
            <a:r>
              <a:rPr lang="cs-CZ" sz="36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2.4=                           : 4 =  8</a:t>
            </a:r>
          </a:p>
          <a:p>
            <a:r>
              <a:rPr lang="cs-CZ" sz="36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  9.4=                           : 4 =  3</a:t>
            </a:r>
          </a:p>
          <a:p>
            <a:r>
              <a:rPr lang="cs-CZ" sz="36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 </a:t>
            </a:r>
            <a:r>
              <a:rPr lang="cs-CZ" sz="36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 6.4=                       7  .    =28</a:t>
            </a:r>
          </a:p>
          <a:p>
            <a:r>
              <a:rPr lang="cs-CZ" sz="36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24:4=                           . 4 =20</a:t>
            </a:r>
            <a:endParaRPr lang="cs-CZ" sz="3600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4" name="Srdce 3"/>
          <p:cNvSpPr/>
          <p:nvPr/>
        </p:nvSpPr>
        <p:spPr>
          <a:xfrm>
            <a:off x="1979712" y="1556792"/>
            <a:ext cx="914400" cy="648072"/>
          </a:xfrm>
          <a:prstGeom prst="hear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Srdce 5"/>
          <p:cNvSpPr/>
          <p:nvPr/>
        </p:nvSpPr>
        <p:spPr>
          <a:xfrm>
            <a:off x="1980117" y="2204864"/>
            <a:ext cx="914400" cy="648072"/>
          </a:xfrm>
          <a:prstGeom prst="hear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Srdce 6"/>
          <p:cNvSpPr/>
          <p:nvPr/>
        </p:nvSpPr>
        <p:spPr>
          <a:xfrm>
            <a:off x="1995421" y="2852936"/>
            <a:ext cx="914400" cy="648072"/>
          </a:xfrm>
          <a:prstGeom prst="hear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Srdce 8"/>
          <p:cNvSpPr/>
          <p:nvPr/>
        </p:nvSpPr>
        <p:spPr>
          <a:xfrm>
            <a:off x="1995421" y="3501008"/>
            <a:ext cx="914400" cy="648072"/>
          </a:xfrm>
          <a:prstGeom prst="hear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Srdce 10"/>
          <p:cNvSpPr/>
          <p:nvPr/>
        </p:nvSpPr>
        <p:spPr>
          <a:xfrm>
            <a:off x="1995421" y="4149080"/>
            <a:ext cx="914400" cy="648072"/>
          </a:xfrm>
          <a:prstGeom prst="hear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rdce 11"/>
          <p:cNvSpPr/>
          <p:nvPr/>
        </p:nvSpPr>
        <p:spPr>
          <a:xfrm>
            <a:off x="1979712" y="4777394"/>
            <a:ext cx="914400" cy="648072"/>
          </a:xfrm>
          <a:prstGeom prst="hear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Srdce 12"/>
          <p:cNvSpPr/>
          <p:nvPr/>
        </p:nvSpPr>
        <p:spPr>
          <a:xfrm>
            <a:off x="1979712" y="5425466"/>
            <a:ext cx="914400" cy="648072"/>
          </a:xfrm>
          <a:prstGeom prst="hear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4211960" y="2708920"/>
            <a:ext cx="648072" cy="64807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4229936" y="3405360"/>
            <a:ext cx="648072" cy="64807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4229936" y="4092185"/>
            <a:ext cx="648072" cy="64807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4229936" y="1556792"/>
            <a:ext cx="648072" cy="64807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4254469" y="5301208"/>
            <a:ext cx="648072" cy="64807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5148064" y="2204864"/>
            <a:ext cx="432048" cy="64807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5135488" y="4797152"/>
            <a:ext cx="457200" cy="64807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2216339" y="1570877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4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088503" y="2188806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10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2241336" y="2882604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8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2229568" y="3501008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8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2113095" y="4119173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36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2085134" y="4723997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24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2213374" y="5445224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6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333399" y="1556792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4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143515" y="2145050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4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4315423" y="2679013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8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4204914" y="3365358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32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4186156" y="4062278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12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5148064" y="4737338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4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357932" y="5271301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5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914762" y="6294963"/>
            <a:ext cx="1120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Správně!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5" name="Šrafovaná šipka doprava 44"/>
          <p:cNvSpPr/>
          <p:nvPr/>
        </p:nvSpPr>
        <p:spPr>
          <a:xfrm>
            <a:off x="1679077" y="6237313"/>
            <a:ext cx="978408" cy="484632"/>
          </a:xfrm>
          <a:prstGeom prst="striped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Šrafovaná šipka doprava 45"/>
          <p:cNvSpPr/>
          <p:nvPr/>
        </p:nvSpPr>
        <p:spPr>
          <a:xfrm rot="10800000">
            <a:off x="4349081" y="6237313"/>
            <a:ext cx="978408" cy="484632"/>
          </a:xfrm>
          <a:prstGeom prst="striped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101" name="Picture 5" descr="C:\Users\08GH\AppData\Local\Microsoft\Windows\Temporary Internet Files\Content.IE5\K0O7W0UI\MC9004124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073244"/>
            <a:ext cx="2520280" cy="15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66726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348880"/>
          </a:xfrm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sz="4400" b="1" dirty="0" smtClean="0">
                <a:solidFill>
                  <a:srgbClr val="00B050"/>
                </a:solidFill>
              </a:rPr>
              <a:t>Vypočítej a ke každému příkladu napiš příklad </a:t>
            </a:r>
            <a:r>
              <a:rPr lang="cs-CZ" sz="4400" b="1" dirty="0" smtClean="0">
                <a:solidFill>
                  <a:srgbClr val="00B050"/>
                </a:solidFill>
              </a:rPr>
              <a:t>                     na </a:t>
            </a:r>
            <a:r>
              <a:rPr lang="cs-CZ" sz="4400" b="1" dirty="0" smtClean="0">
                <a:solidFill>
                  <a:srgbClr val="00B050"/>
                </a:solidFill>
              </a:rPr>
              <a:t>násobení</a:t>
            </a:r>
            <a:r>
              <a:rPr lang="cs-CZ" sz="4400" dirty="0" smtClean="0">
                <a:solidFill>
                  <a:srgbClr val="00B050"/>
                </a:solidFill>
              </a:rPr>
              <a:t>.</a:t>
            </a:r>
            <a:endParaRPr lang="cs-CZ" sz="4400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b="1" dirty="0" smtClean="0">
                <a:solidFill>
                  <a:srgbClr val="FF0000"/>
                </a:solidFill>
                <a:latin typeface="+mn-lt"/>
              </a:rPr>
              <a:t>40 : 4 =         32 : 4 =         24 : 4 =            12 : 4 =</a:t>
            </a:r>
          </a:p>
          <a:p>
            <a:endParaRPr lang="cs-CZ" b="1" dirty="0">
              <a:solidFill>
                <a:srgbClr val="FF0000"/>
              </a:solidFill>
            </a:endParaRPr>
          </a:p>
          <a:p>
            <a:endParaRPr lang="cs-CZ" b="1" dirty="0" smtClean="0">
              <a:solidFill>
                <a:srgbClr val="FF0000"/>
              </a:solidFill>
            </a:endParaRPr>
          </a:p>
          <a:p>
            <a:endParaRPr lang="cs-CZ" b="1" dirty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  <a:latin typeface="+mn-lt"/>
              </a:rPr>
              <a:t>28 : 4 =         36 : 4 =           8 : 4 =             4 : 4 = </a:t>
            </a:r>
            <a:endParaRPr lang="cs-CZ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859851" y="2483877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10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59578" y="2954559"/>
            <a:ext cx="14927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10 . 4 = 40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91880" y="247913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8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491606" y="2954558"/>
            <a:ext cx="1338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8 . 4 = 32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76056" y="24791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6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07849" y="2939790"/>
            <a:ext cx="1338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6 . 4 = 24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20409" y="249289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3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953722" y="2933027"/>
            <a:ext cx="1338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3 . 4 = 12</a:t>
            </a:r>
            <a:endParaRPr lang="cs-CZ" sz="2400" b="1" dirty="0"/>
          </a:p>
        </p:txBody>
      </p:sp>
      <p:sp>
        <p:nvSpPr>
          <p:cNvPr id="12" name="Slunce 11"/>
          <p:cNvSpPr/>
          <p:nvPr/>
        </p:nvSpPr>
        <p:spPr>
          <a:xfrm>
            <a:off x="7292550" y="3394692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1928701" y="422108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7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938130" y="4682752"/>
            <a:ext cx="1338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7 . 4 = 28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491880" y="425506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9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462433" y="4679601"/>
            <a:ext cx="1338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9 . 4 = 36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021390" y="425506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2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184793" y="4679600"/>
            <a:ext cx="1184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2 . 4 = 8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820409" y="425506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953722" y="4679599"/>
            <a:ext cx="1184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 . 4 = 4</a:t>
            </a:r>
            <a:endParaRPr lang="cs-CZ" sz="2400" b="1" dirty="0"/>
          </a:p>
        </p:txBody>
      </p:sp>
      <p:sp>
        <p:nvSpPr>
          <p:cNvPr id="23" name="Slunce 22"/>
          <p:cNvSpPr/>
          <p:nvPr/>
        </p:nvSpPr>
        <p:spPr>
          <a:xfrm>
            <a:off x="7292550" y="5373216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2" name="Picture 2" descr="C:\Users\08GH\AppData\Local\Microsoft\Windows\Temporary Internet Files\Content.IE5\AM1I8PN9\MP9001803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08938" y="5229200"/>
            <a:ext cx="3024336" cy="1456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57835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r>
              <a:rPr lang="cs-CZ" sz="2000" b="1" dirty="0" smtClean="0">
                <a:solidFill>
                  <a:schemeClr val="tx1"/>
                </a:solidFill>
                <a:latin typeface="+mn-lt"/>
              </a:rPr>
              <a:t>Citace : Veškerý materiál je dílem autora </a:t>
            </a:r>
            <a:r>
              <a:rPr lang="cs-CZ" sz="2000" b="1" dirty="0" smtClean="0">
                <a:solidFill>
                  <a:schemeClr val="tx1"/>
                </a:solidFill>
                <a:latin typeface="+mn-lt"/>
              </a:rPr>
              <a:t>materiálu, 12.3.2012</a:t>
            </a:r>
            <a:endParaRPr lang="cs-CZ" sz="2000" b="1" dirty="0" smtClean="0">
              <a:solidFill>
                <a:schemeClr val="tx1"/>
              </a:solidFill>
              <a:latin typeface="+mn-lt"/>
            </a:endParaRPr>
          </a:p>
          <a:p>
            <a:r>
              <a:rPr lang="cs-CZ" sz="2000" b="1" dirty="0" smtClean="0">
                <a:solidFill>
                  <a:schemeClr val="tx1"/>
                </a:solidFill>
                <a:latin typeface="+mn-lt"/>
              </a:rPr>
              <a:t>Použité obrázky : Otevřená galerie </a:t>
            </a:r>
            <a:r>
              <a:rPr lang="cs-CZ" sz="2000" b="1" dirty="0" smtClean="0">
                <a:solidFill>
                  <a:schemeClr val="tx1"/>
                </a:solidFill>
                <a:latin typeface="+mn-lt"/>
                <a:hlinkClick r:id="rId2"/>
              </a:rPr>
              <a:t>www.</a:t>
            </a:r>
            <a:r>
              <a:rPr lang="cs-CZ" sz="2000" b="1" dirty="0" err="1" smtClean="0">
                <a:solidFill>
                  <a:schemeClr val="tx1"/>
                </a:solidFill>
                <a:latin typeface="+mn-lt"/>
                <a:hlinkClick r:id="rId2"/>
              </a:rPr>
              <a:t>ofice.microsoft.com</a:t>
            </a:r>
            <a:endParaRPr lang="cs-CZ" sz="2000" b="1" smtClean="0">
              <a:solidFill>
                <a:schemeClr val="tx1"/>
              </a:solidFill>
              <a:latin typeface="+mn-lt"/>
            </a:endParaRPr>
          </a:p>
          <a:p>
            <a:r>
              <a:rPr lang="cs-CZ" sz="2000" b="1" smtClean="0">
                <a:solidFill>
                  <a:schemeClr val="tx1"/>
                </a:solidFill>
                <a:latin typeface="+mn-lt"/>
              </a:rPr>
              <a:t>12.3.2012</a:t>
            </a:r>
            <a:endParaRPr lang="cs-CZ" sz="2000" b="1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8596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1362</TotalTime>
  <Words>378</Words>
  <Application>Microsoft Office PowerPoint</Application>
  <PresentationFormat>Předvádění na obrazovce (4:3)</PresentationFormat>
  <Paragraphs>120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Exekutivní</vt:lpstr>
      <vt:lpstr>Snímek 1</vt:lpstr>
      <vt:lpstr>Snímek 2</vt:lpstr>
      <vt:lpstr>Zapiš násobky čísla 4 .</vt:lpstr>
      <vt:lpstr>Vypočítej :</vt:lpstr>
      <vt:lpstr>Medvěd počítal pneumatiky u auta . Jedno auto má 4 pneumatiky. Dvě auta mají ..? Je to přece …Vy to určitě víte.</vt:lpstr>
      <vt:lpstr>Doplň výsledek :</vt:lpstr>
      <vt:lpstr>Vypočítej a ke každému příkladu napiš příklad                      na násobení.</vt:lpstr>
      <vt:lpstr>Snímek 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115</cp:revision>
  <dcterms:created xsi:type="dcterms:W3CDTF">2011-06-20T10:40:08Z</dcterms:created>
  <dcterms:modified xsi:type="dcterms:W3CDTF">2013-01-29T17:00:29Z</dcterms:modified>
</cp:coreProperties>
</file>