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D0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71" autoAdjust="0"/>
    <p:restoredTop sz="94671" autoAdjust="0"/>
  </p:normalViewPr>
  <p:slideViewPr>
    <p:cSldViewPr>
      <p:cViewPr>
        <p:scale>
          <a:sx n="80" d="100"/>
          <a:sy n="80" d="100"/>
        </p:scale>
        <p:origin x="-948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VY_32_Inovace_14_Matematika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Násobení  a dělení 5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85554" custLinFactNeighborY="1695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VY_32_Inovace_14_Matematika 2.ročník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Násobení  a dělení 5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494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4894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Anotace : Tento materiál slouží k procvičení násobilky 5.Žáci pracují na interaktivní tabuli , po kliknutí se jim zobrazí správný výsledek . Zápis a vypracování některých úkolů provedou do pracovního sešitu.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016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  <a:solidFill>
            <a:schemeClr val="accent5"/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Zapiš násobky čísla 5 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5"/>
                </a:solidFill>
                <a:latin typeface="+mn-lt"/>
              </a:rPr>
              <a:t>0 , 1 , 2 , 3 , 4 , 5 , 6 , 7 , 8 , 9 , 10 , 11 , 12 , 13 , 14 , 15 ,</a:t>
            </a:r>
          </a:p>
          <a:p>
            <a:r>
              <a:rPr lang="cs-CZ" dirty="0">
                <a:solidFill>
                  <a:schemeClr val="accent5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accent5"/>
                </a:solidFill>
                <a:latin typeface="+mn-lt"/>
              </a:rPr>
              <a:t>  16 , 17, 18 , 19, 20 , 21 , 22 , 23 , 24 , 25 , 26 , 27, 28 , </a:t>
            </a:r>
          </a:p>
          <a:p>
            <a:r>
              <a:rPr lang="cs-CZ" dirty="0">
                <a:solidFill>
                  <a:schemeClr val="accent5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accent5"/>
                </a:solidFill>
                <a:latin typeface="+mn-lt"/>
              </a:rPr>
              <a:t>  29 , 30 , 31 , 32 , 33 , 34 , 35 , 36 , 37 , 38 , 39 , 40 , </a:t>
            </a:r>
          </a:p>
          <a:p>
            <a:r>
              <a:rPr lang="cs-CZ" dirty="0">
                <a:solidFill>
                  <a:schemeClr val="accent5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accent5"/>
                </a:solidFill>
                <a:latin typeface="+mn-lt"/>
              </a:rPr>
              <a:t>  41 , 42 , 43 , 44 , 45 , 46 , 47 , 48 , 49 , 50 .</a:t>
            </a:r>
            <a:endParaRPr lang="cs-CZ" dirty="0">
              <a:solidFill>
                <a:schemeClr val="accent5"/>
              </a:solidFill>
              <a:latin typeface="+mn-lt"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827584" y="2879167"/>
            <a:ext cx="2869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699792" y="287370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716016" y="2873709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380312" y="286522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059832" y="328498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796136" y="328498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619672" y="371703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355976" y="371703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020272" y="371703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03848" y="4149080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940152" y="4149080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lačítko akce: Domů 50">
            <a:hlinkClick r:id="" action="ppaction://hlinkshowjump?jump=firstslide" highlightClick="1"/>
          </p:cNvPr>
          <p:cNvSpPr/>
          <p:nvPr/>
        </p:nvSpPr>
        <p:spPr>
          <a:xfrm>
            <a:off x="1114573" y="5157192"/>
            <a:ext cx="1042416" cy="1042416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2" name="Tlačítko akce: Domů 51">
            <a:hlinkClick r:id="" action="ppaction://hlinkshowjump?jump=firstslide" highlightClick="1"/>
          </p:cNvPr>
          <p:cNvSpPr/>
          <p:nvPr/>
        </p:nvSpPr>
        <p:spPr>
          <a:xfrm>
            <a:off x="2538624" y="5158225"/>
            <a:ext cx="1042416" cy="1042416"/>
          </a:xfrm>
          <a:prstGeom prst="actionButtonHo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lačítko akce: Domů 52">
            <a:hlinkClick r:id="" action="ppaction://hlinkshowjump?jump=firstslide" highlightClick="1"/>
          </p:cNvPr>
          <p:cNvSpPr/>
          <p:nvPr/>
        </p:nvSpPr>
        <p:spPr>
          <a:xfrm>
            <a:off x="3953942" y="5171133"/>
            <a:ext cx="1042416" cy="1042416"/>
          </a:xfrm>
          <a:prstGeom prst="actionButtonHo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lačítko akce: Domů 53">
            <a:hlinkClick r:id="" action="ppaction://hlinkshowjump?jump=firstslide" highlightClick="1"/>
          </p:cNvPr>
          <p:cNvSpPr/>
          <p:nvPr/>
        </p:nvSpPr>
        <p:spPr>
          <a:xfrm>
            <a:off x="5418944" y="5171133"/>
            <a:ext cx="1042416" cy="1042416"/>
          </a:xfrm>
          <a:prstGeom prst="actionButtonHom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lačítko akce: Domů 54">
            <a:hlinkClick r:id="" action="ppaction://hlinkshowjump?jump=firstslide" highlightClick="1"/>
          </p:cNvPr>
          <p:cNvSpPr/>
          <p:nvPr/>
        </p:nvSpPr>
        <p:spPr>
          <a:xfrm>
            <a:off x="6787096" y="5158225"/>
            <a:ext cx="1042416" cy="1042416"/>
          </a:xfrm>
          <a:prstGeom prst="actionButtonHo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433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3" grpId="0" animBg="1"/>
      <p:bldP spid="54" grpId="0" animBg="1"/>
      <p:bldP spid="5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83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800" dirty="0" smtClean="0"/>
              <a:t>Doplň výsledky násobilky pěti .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endParaRPr lang="cs-CZ" dirty="0" smtClean="0"/>
          </a:p>
          <a:p>
            <a:r>
              <a:rPr lang="cs-CZ" sz="3600" b="1" dirty="0" smtClean="0">
                <a:solidFill>
                  <a:schemeClr val="tx2"/>
                </a:solidFill>
                <a:latin typeface="+mn-lt"/>
              </a:rPr>
              <a:t>5 . 5 =            8 . 5 =            9 . 5 =</a:t>
            </a:r>
          </a:p>
          <a:p>
            <a:r>
              <a:rPr lang="cs-CZ" sz="3600" b="1" dirty="0" smtClean="0">
                <a:solidFill>
                  <a:schemeClr val="tx2"/>
                </a:solidFill>
                <a:latin typeface="+mn-lt"/>
              </a:rPr>
              <a:t>2 . 5 =          10 . 5 =            3 . 5 =</a:t>
            </a:r>
          </a:p>
          <a:p>
            <a:r>
              <a:rPr lang="cs-CZ" sz="3600" b="1" dirty="0" smtClean="0">
                <a:solidFill>
                  <a:schemeClr val="tx2"/>
                </a:solidFill>
                <a:latin typeface="+mn-lt"/>
              </a:rPr>
              <a:t>0 . 5 =            6 . 5 =            7 . 5 =</a:t>
            </a:r>
          </a:p>
          <a:p>
            <a:r>
              <a:rPr lang="cs-CZ" sz="3600" b="1" dirty="0" smtClean="0">
                <a:solidFill>
                  <a:schemeClr val="tx2"/>
                </a:solidFill>
                <a:latin typeface="+mn-lt"/>
              </a:rPr>
              <a:t>4 . 5 =            1 . 5 =            5 . 5 =</a:t>
            </a:r>
            <a:endParaRPr lang="cs-CZ" sz="36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85703" y="270345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85703" y="3349785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10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16536" y="400718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0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59554" y="465351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20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70345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40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84807" y="334978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50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1999" y="3996115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30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02832" y="462662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270345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45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92279" y="334863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92278" y="398029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35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92277" y="462662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638" y="4976682"/>
            <a:ext cx="181965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H\AppData\Local\Microsoft\Windows\Temporary Internet Files\Content.IE5\S7687CZ2\MP9004394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708257" y="544461"/>
            <a:ext cx="1740416" cy="275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71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147248" cy="1700808"/>
          </a:xfrm>
          <a:solidFill>
            <a:schemeClr val="accent3"/>
          </a:solidFill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Spoj příklady se stejným výsledkem .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7444570"/>
              </p:ext>
            </p:extLst>
          </p:nvPr>
        </p:nvGraphicFramePr>
        <p:xfrm>
          <a:off x="755576" y="2420888"/>
          <a:ext cx="2088232" cy="2384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82901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</a:p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8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586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5737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59632" y="2393778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8 . 5 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1623" y="3040109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10 . 5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4005064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902.5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49268" y="3661754"/>
            <a:ext cx="992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2 . 5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49269" y="4183242"/>
            <a:ext cx="992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6 . 5</a:t>
            </a:r>
            <a:endParaRPr lang="cs-CZ" sz="3600" b="1" dirty="0">
              <a:solidFill>
                <a:schemeClr val="bg1"/>
              </a:solidFill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730459"/>
              </p:ext>
            </p:extLst>
          </p:nvPr>
        </p:nvGraphicFramePr>
        <p:xfrm>
          <a:off x="6012160" y="2412492"/>
          <a:ext cx="2304256" cy="24170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</a:tblGrid>
              <a:tr h="6025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093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25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025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6444208" y="2400288"/>
            <a:ext cx="1492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90 - 40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3015421"/>
            <a:ext cx="1492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35 -   5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36568" y="3661753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5 +  5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4205711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35 +  5</a:t>
            </a:r>
            <a:endParaRPr lang="cs-CZ" sz="3600" b="1" dirty="0">
              <a:solidFill>
                <a:schemeClr val="tx2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2771800" y="2716943"/>
            <a:ext cx="3240360" cy="1789464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627784" y="2723454"/>
            <a:ext cx="3384376" cy="63982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627784" y="3984918"/>
            <a:ext cx="3384376" cy="0"/>
          </a:xfrm>
          <a:prstGeom prst="straightConnector1">
            <a:avLst/>
          </a:prstGeom>
          <a:ln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699792" y="3305861"/>
            <a:ext cx="3312368" cy="1190290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lačítko akce: Zvuk 34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2377456" y="5517232"/>
            <a:ext cx="1042416" cy="1042416"/>
          </a:xfrm>
          <a:prstGeom prst="actionButtonSound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723695" y="5622941"/>
            <a:ext cx="29754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Výborně !</a:t>
            </a:r>
            <a:endParaRPr lang="cs-CZ" sz="4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64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Lední medvěd </a:t>
            </a:r>
            <a:r>
              <a:rPr lang="cs-CZ" dirty="0" smtClean="0">
                <a:solidFill>
                  <a:schemeClr val="bg1"/>
                </a:solidFill>
              </a:rPr>
              <a:t>viděl polární cestovatele 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chemeClr val="tx2"/>
                </a:solidFill>
                <a:latin typeface="+mn-lt"/>
              </a:rPr>
              <a:t>Počítal : 1 rukavice zahřeje 5 prstů 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+mn-lt"/>
              </a:rPr>
              <a:t>2 rukavice hřejí ruce jednoho cestovatele.</a:t>
            </a:r>
            <a:endParaRPr lang="cs-CZ" b="1" dirty="0">
              <a:solidFill>
                <a:schemeClr val="tx2"/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841676"/>
              </p:ext>
            </p:extLst>
          </p:nvPr>
        </p:nvGraphicFramePr>
        <p:xfrm>
          <a:off x="198677" y="3284984"/>
          <a:ext cx="8621795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1804"/>
                <a:gridCol w="926457"/>
                <a:gridCol w="915589"/>
                <a:gridCol w="915589"/>
                <a:gridCol w="915589"/>
                <a:gridCol w="915589"/>
                <a:gridCol w="915589"/>
                <a:gridCol w="915589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98679" y="3573016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Počet rukavic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8679" y="4437112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Počet prstů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8679" y="524632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Počet cestovatelů: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3403739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3403739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403739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5436096" y="3403739"/>
            <a:ext cx="4411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340373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36296" y="3423377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6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8089937" y="3403739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0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27784" y="426783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70263" y="5157192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-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63888" y="50770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35647" y="424769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371751" y="426432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99991" y="509610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2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07855" y="426783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30921" y="510963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4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156176" y="424769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284416" y="5110077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5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108055" y="424769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236295" y="5123607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3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100392" y="424769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095973" y="515719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42" name="Popisek se čtyřstrannou šipkou 41"/>
          <p:cNvSpPr/>
          <p:nvPr/>
        </p:nvSpPr>
        <p:spPr>
          <a:xfrm>
            <a:off x="4252513" y="5956928"/>
            <a:ext cx="936104" cy="864096"/>
          </a:xfrm>
          <a:prstGeom prst="quad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5" name="Picture 7" descr="C:\Users\08GH\AppData\Local\Microsoft\Windows\Temporary Internet Files\Content.IE5\DE4CGPLA\MP9004033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037" y="1268760"/>
            <a:ext cx="142985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H\AppData\Local\Microsoft\Windows\Temporary Internet Files\Content.IE5\2IZ0ULF3\MP9003866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618" y="5865078"/>
            <a:ext cx="2224844" cy="1029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47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Poradíš si se slovní úlohou?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9004" y="165788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30 cestovatelů </a:t>
            </a:r>
            <a:r>
              <a:rPr lang="cs-CZ" sz="3600" b="1" dirty="0" smtClean="0">
                <a:latin typeface="+mn-lt"/>
              </a:rPr>
              <a:t>bylo ubytováno v iglú 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po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5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latin typeface="+mn-lt"/>
              </a:rPr>
              <a:t>. Kolik iglú obsadili ?                   </a:t>
            </a:r>
          </a:p>
          <a:p>
            <a:endParaRPr lang="cs-CZ" sz="3600" b="1" dirty="0" smtClean="0">
              <a:latin typeface="+mn-lt"/>
            </a:endParaRPr>
          </a:p>
          <a:p>
            <a:r>
              <a:rPr lang="cs-CZ" sz="3600" b="1" dirty="0" smtClean="0">
                <a:latin typeface="+mn-lt"/>
              </a:rPr>
              <a:t>Cestovatelů____</a:t>
            </a:r>
          </a:p>
          <a:p>
            <a:r>
              <a:rPr lang="cs-CZ" sz="3600" b="1" dirty="0" smtClean="0">
                <a:latin typeface="+mn-lt"/>
              </a:rPr>
              <a:t>V jednom iglú____</a:t>
            </a:r>
          </a:p>
          <a:p>
            <a:r>
              <a:rPr lang="cs-CZ" sz="3600" b="1" dirty="0" smtClean="0">
                <a:latin typeface="+mn-lt"/>
              </a:rPr>
              <a:t>Kolik iglú obsadili? V:_____________</a:t>
            </a:r>
          </a:p>
          <a:p>
            <a:r>
              <a:rPr lang="cs-CZ" sz="3600" b="1" dirty="0" smtClean="0">
                <a:latin typeface="+mn-lt"/>
              </a:rPr>
              <a:t>O:________________________________</a:t>
            </a:r>
            <a:endParaRPr lang="cs-CZ" sz="3600" b="1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321297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86104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4870" y="4495323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30 : 5 = 6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11145" y="5141654"/>
            <a:ext cx="59939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Cestovatelé obsadili 6 iglú 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851920" y="5787985"/>
            <a:ext cx="914400" cy="914400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08GH\AppData\Local\Microsoft\Windows\Temporary Internet Files\Content.IE5\GSLSVFL5\MC900229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870" y="2636913"/>
            <a:ext cx="2587530" cy="154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166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Doplň podíly dělení 5 .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1390401"/>
              </p:ext>
            </p:extLst>
          </p:nvPr>
        </p:nvGraphicFramePr>
        <p:xfrm>
          <a:off x="323529" y="2060848"/>
          <a:ext cx="8424940" cy="14401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3037"/>
                <a:gridCol w="821951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</a:tblGrid>
              <a:tr h="7200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2060848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773542"/>
            <a:ext cx="8819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d:5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37973" y="206565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25</a:t>
            </a:r>
            <a:endParaRPr lang="cs-CZ" sz="4000" b="1" dirty="0"/>
          </a:p>
        </p:txBody>
      </p:sp>
      <p:sp>
        <p:nvSpPr>
          <p:cNvPr id="9" name="Obdélník 8"/>
          <p:cNvSpPr/>
          <p:nvPr/>
        </p:nvSpPr>
        <p:spPr>
          <a:xfrm>
            <a:off x="2195736" y="2065656"/>
            <a:ext cx="4411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208394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40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209189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209189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35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209189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209189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45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71965" y="206565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15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206084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30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66213" y="279977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92073" y="281806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44056" y="281806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08152" y="279107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72248" y="281806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64336" y="279183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28432" y="276873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200205" y="279107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084616" y="279107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6815" y="4221088"/>
            <a:ext cx="23599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Řetízek : 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72299" y="5157192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580685" y="526044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30</a:t>
            </a:r>
            <a:endParaRPr lang="cs-CZ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1935600" y="5157192"/>
            <a:ext cx="914400" cy="9144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202854" y="5157192"/>
            <a:ext cx="914400" cy="9144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439736" y="5157192"/>
            <a:ext cx="914400" cy="9144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734605" y="5155644"/>
            <a:ext cx="914400" cy="9144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6869578" y="5133275"/>
            <a:ext cx="914400" cy="9144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068562" y="5125936"/>
            <a:ext cx="914400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se šipkou 46"/>
          <p:cNvCxnSpPr>
            <a:stCxn id="44" idx="6"/>
          </p:cNvCxnSpPr>
          <p:nvPr/>
        </p:nvCxnSpPr>
        <p:spPr>
          <a:xfrm>
            <a:off x="7783978" y="5590475"/>
            <a:ext cx="284872" cy="43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366213" y="5641444"/>
            <a:ext cx="5489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endCxn id="40" idx="6"/>
          </p:cNvCxnSpPr>
          <p:nvPr/>
        </p:nvCxnSpPr>
        <p:spPr>
          <a:xfrm flipH="1">
            <a:off x="2850000" y="5614392"/>
            <a:ext cx="33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louk 58"/>
          <p:cNvSpPr/>
          <p:nvPr/>
        </p:nvSpPr>
        <p:spPr>
          <a:xfrm>
            <a:off x="-828600" y="3127485"/>
            <a:ext cx="45719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4128725" y="5641444"/>
            <a:ext cx="3828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-1044624" y="3284984"/>
            <a:ext cx="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louk 64"/>
          <p:cNvSpPr/>
          <p:nvPr/>
        </p:nvSpPr>
        <p:spPr>
          <a:xfrm>
            <a:off x="-684584" y="2091890"/>
            <a:ext cx="45719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nice 66"/>
          <p:cNvCxnSpPr/>
          <p:nvPr/>
        </p:nvCxnSpPr>
        <p:spPr>
          <a:xfrm>
            <a:off x="5341635" y="5641444"/>
            <a:ext cx="3694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-1404664" y="1340768"/>
            <a:ext cx="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44" idx="2"/>
          </p:cNvCxnSpPr>
          <p:nvPr/>
        </p:nvCxnSpPr>
        <p:spPr>
          <a:xfrm flipV="1">
            <a:off x="6586257" y="5590475"/>
            <a:ext cx="283321" cy="43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ovéPole 92"/>
          <p:cNvSpPr txBox="1"/>
          <p:nvPr/>
        </p:nvSpPr>
        <p:spPr>
          <a:xfrm>
            <a:off x="2147188" y="5269494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:5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3394596" y="5297345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.2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644008" y="5297345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:4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5898001" y="5289678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.2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7071965" y="5291226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.5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8202596" y="528919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02" name="Obláček 101"/>
          <p:cNvSpPr/>
          <p:nvPr/>
        </p:nvSpPr>
        <p:spPr>
          <a:xfrm>
            <a:off x="5174923" y="6086217"/>
            <a:ext cx="2423545" cy="61264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TextovéPole 102"/>
          <p:cNvSpPr txBox="1"/>
          <p:nvPr/>
        </p:nvSpPr>
        <p:spPr>
          <a:xfrm>
            <a:off x="5577879" y="6207875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SPRÁVNĚ 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08GH\AppData\Local\Microsoft\Windows\Temporary Internet Files\Content.IE5\6GN5D1S8\MC900391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56181">
            <a:off x="3517316" y="4025827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H\AppData\Local\Microsoft\Windows\Temporary Internet Files\Content.IE5\6GN5D1S8\MC900391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06862">
            <a:off x="4553361" y="4110516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H\AppData\Local\Microsoft\Windows\Temporary Internet Files\Content.IE5\6GN5D1S8\MC900391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25629">
            <a:off x="5614960" y="4109506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H\AppData\Local\Microsoft\Windows\Temporary Internet Files\Content.IE5\6GN5D1S8\MC900391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05187">
            <a:off x="6700111" y="4108359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  <p:bldP spid="10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 :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text je dílem autora materiálu,25.3.2012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 :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Otevřená galerie www.ofice.microsoft.com.  25.3.2012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9875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1523</TotalTime>
  <Words>422</Words>
  <Application>Microsoft Office PowerPoint</Application>
  <PresentationFormat>Předvádění na obrazovce (4:3)</PresentationFormat>
  <Paragraphs>116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Zapiš násobky čísla 5 .</vt:lpstr>
      <vt:lpstr>Doplň výsledky násobilky pěti .</vt:lpstr>
      <vt:lpstr>Spoj příklady se stejným výsledkem .</vt:lpstr>
      <vt:lpstr>Lední medvěd viděl polární cestovatele .</vt:lpstr>
      <vt:lpstr>Poradíš si se slovní úlohou?</vt:lpstr>
      <vt:lpstr>Doplň podíly dělení 5 .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08GH</cp:lastModifiedBy>
  <cp:revision>127</cp:revision>
  <dcterms:created xsi:type="dcterms:W3CDTF">2011-06-20T10:40:08Z</dcterms:created>
  <dcterms:modified xsi:type="dcterms:W3CDTF">2012-05-10T10:59:52Z</dcterms:modified>
</cp:coreProperties>
</file>