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2" r:id="rId3"/>
    <p:sldId id="263" r:id="rId4"/>
    <p:sldId id="267" r:id="rId5"/>
    <p:sldId id="268" r:id="rId6"/>
    <p:sldId id="265" r:id="rId7"/>
    <p:sldId id="266" r:id="rId8"/>
    <p:sldId id="26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D0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86501" autoAdjust="0"/>
  </p:normalViewPr>
  <p:slideViewPr>
    <p:cSldViewPr>
      <p:cViewPr>
        <p:scale>
          <a:sx n="80" d="100"/>
          <a:sy n="80" d="100"/>
        </p:scale>
        <p:origin x="-852" y="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Drastíková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VY_32_Inovace_15_Matematika 2.ročník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Násobení  a dělení  2 , 3 , 4 , 5 .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85554" custLinFactNeighborY="1695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VY_32_Inovace_15_Matematika 2.ročník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Násobení  a dělení  2 , 3 , 4 , 5 .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631833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Anotace: Tento materiál slouží k procvičení násobilky 2 , 3 , 4 , a 5 .Žáci pracují na interaktivní tabuli , po kliknutí  se jim zobrazí správný výsledek . Zápis a vypracování některých úkolů provedou do pracovního sešitu.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8220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Pokračuj v řadách čísel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/>
          <a:lstStyle/>
          <a:p>
            <a:endParaRPr lang="cs-CZ" dirty="0" smtClean="0"/>
          </a:p>
          <a:p>
            <a:r>
              <a:rPr lang="cs-CZ" sz="4000" b="1" dirty="0" smtClean="0">
                <a:latin typeface="+mn-lt"/>
              </a:rPr>
              <a:t>50,45,40,…………………………….</a:t>
            </a:r>
          </a:p>
          <a:p>
            <a:r>
              <a:rPr lang="cs-CZ" sz="4000" b="1" dirty="0" smtClean="0">
                <a:latin typeface="+mn-lt"/>
              </a:rPr>
              <a:t>0,2,4,………………………………...</a:t>
            </a:r>
          </a:p>
          <a:p>
            <a:r>
              <a:rPr lang="cs-CZ" sz="4000" b="1" dirty="0" smtClean="0">
                <a:latin typeface="+mn-lt"/>
              </a:rPr>
              <a:t>40,36,32,…………………………….</a:t>
            </a:r>
          </a:p>
          <a:p>
            <a:r>
              <a:rPr lang="cs-CZ" sz="4000" b="1" dirty="0" smtClean="0">
                <a:latin typeface="+mn-lt"/>
              </a:rPr>
              <a:t>0,3,6,………………………………...</a:t>
            </a:r>
          </a:p>
          <a:p>
            <a:r>
              <a:rPr lang="cs-CZ" sz="4000" b="1" dirty="0" smtClean="0">
                <a:latin typeface="+mn-lt"/>
              </a:rPr>
              <a:t>20,18,16,…………………………….</a:t>
            </a:r>
          </a:p>
          <a:p>
            <a:r>
              <a:rPr lang="cs-CZ" sz="4000" b="1" dirty="0" smtClean="0">
                <a:latin typeface="+mn-lt"/>
              </a:rPr>
              <a:t>0,4,8,………………………………...</a:t>
            </a:r>
          </a:p>
          <a:p>
            <a:endParaRPr lang="cs-CZ" sz="4000" b="1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29903" y="1700808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35,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1698811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30,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1698811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25,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25188" y="1700808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20,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4088" y="1708689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15,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72441" y="1698384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10,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60232" y="1698384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5,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1729161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0.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2444078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6,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93612" y="2437633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8,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25585" y="2420136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10,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69446" y="2432140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12,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67943" y="2422673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14,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25186" y="2406270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16,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2422673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18,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59681" y="2406270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20.</a:t>
            </a:r>
            <a:endParaRPr lang="cs-CZ"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72525" y="3152333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28,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19872" y="3159187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24,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71373" y="3159187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20,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43514" y="3159187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16,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436096" y="3159187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12,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80752" y="3159187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8,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646217" y="3145519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4,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53808" y="3145519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0.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974508" y="3876638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9,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393612" y="3875053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12,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26778" y="3885546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15,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663380" y="3867073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18,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344793" y="3858327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21,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023162" y="3839342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24,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777091" y="3860775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27,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487200" y="3885546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30.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769378" y="4601323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14,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369446" y="4608777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12,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067943" y="4639554"/>
            <a:ext cx="7617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10,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725186" y="4610143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8,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217281" y="4601323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6,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692576" y="4601378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4,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625767" y="4602027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0.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157602" y="4593432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2,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999006" y="5335030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12,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594005" y="5335030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16,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250446" y="5335030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20,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931859" y="5335030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24,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570693" y="5349979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28,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304830" y="5354565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32,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941643" y="5354565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36,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616972" y="5359151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40.</a:t>
            </a:r>
            <a:endParaRPr lang="cs-CZ" sz="40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08GH\AppData\Local\Microsoft\Windows\Temporary Internet Files\Content.IE5\2IZ0ULF3\MP9004465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9897" y="5039807"/>
            <a:ext cx="1254847" cy="134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032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4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Zjisti , které příklady jsou chybně vypočítané.</a:t>
            </a:r>
            <a:endParaRPr lang="cs-CZ" sz="4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sz="4000" b="1" dirty="0" smtClean="0">
                <a:latin typeface="+mn-lt"/>
              </a:rPr>
              <a:t>3 : 3 = 3 </a:t>
            </a:r>
            <a:r>
              <a:rPr lang="cs-CZ" sz="4000" b="1" dirty="0" smtClean="0">
                <a:solidFill>
                  <a:srgbClr val="C00000"/>
                </a:solidFill>
                <a:latin typeface="+mn-lt"/>
              </a:rPr>
              <a:t> </a:t>
            </a:r>
            <a:r>
              <a:rPr lang="cs-CZ" sz="4000" dirty="0" smtClean="0">
                <a:solidFill>
                  <a:srgbClr val="C00000"/>
                </a:solidFill>
                <a:latin typeface="+mn-lt"/>
              </a:rPr>
              <a:t>    </a:t>
            </a:r>
            <a:r>
              <a:rPr lang="cs-CZ" sz="4000" b="1" dirty="0" smtClean="0">
                <a:latin typeface="+mn-lt"/>
              </a:rPr>
              <a:t>         8 : 2 = 6</a:t>
            </a:r>
          </a:p>
          <a:p>
            <a:pPr marL="0" indent="0">
              <a:buNone/>
            </a:pPr>
            <a:r>
              <a:rPr lang="cs-CZ" sz="4000" b="1" dirty="0">
                <a:latin typeface="+mn-lt"/>
              </a:rPr>
              <a:t> </a:t>
            </a:r>
            <a:r>
              <a:rPr lang="cs-CZ" sz="4000" b="1" dirty="0" smtClean="0">
                <a:latin typeface="+mn-lt"/>
              </a:rPr>
              <a:t> 16 : 2 = 8             45 : 5 = 8</a:t>
            </a:r>
          </a:p>
          <a:p>
            <a:pPr marL="0" indent="0">
              <a:buNone/>
            </a:pPr>
            <a:r>
              <a:rPr lang="cs-CZ" sz="4000" b="1" dirty="0">
                <a:latin typeface="+mn-lt"/>
              </a:rPr>
              <a:t> </a:t>
            </a:r>
            <a:r>
              <a:rPr lang="cs-CZ" sz="4000" b="1" dirty="0" smtClean="0">
                <a:latin typeface="+mn-lt"/>
              </a:rPr>
              <a:t> 40 : 4 =10            27 : 3 = 8</a:t>
            </a:r>
          </a:p>
          <a:p>
            <a:pPr marL="0" indent="0">
              <a:buNone/>
            </a:pPr>
            <a:r>
              <a:rPr lang="cs-CZ" sz="4000" b="1" dirty="0">
                <a:latin typeface="+mn-lt"/>
              </a:rPr>
              <a:t> </a:t>
            </a:r>
            <a:r>
              <a:rPr lang="cs-CZ" sz="4000" b="1" dirty="0" smtClean="0">
                <a:latin typeface="+mn-lt"/>
              </a:rPr>
              <a:t> 12 : 2 = 6             10 : 5 = 2</a:t>
            </a:r>
            <a:endParaRPr lang="cs-CZ" sz="4000" b="1" dirty="0">
              <a:latin typeface="+mn-lt"/>
            </a:endParaRPr>
          </a:p>
          <a:p>
            <a:pPr marL="0" indent="0">
              <a:buNone/>
            </a:pPr>
            <a:r>
              <a:rPr lang="cs-CZ" sz="4000" b="1" dirty="0" smtClean="0">
                <a:latin typeface="+mn-lt"/>
              </a:rPr>
              <a:t>    4 : 1 = 1             32 : 4 = 7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339752" y="2240324"/>
            <a:ext cx="414437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765960" y="2114981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339752" y="5197951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940152" y="224032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33918" y="3717032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940152" y="2924944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933918" y="5126325"/>
            <a:ext cx="45720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765960" y="500098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17765" y="2114981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17765" y="2799601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9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300192" y="500098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8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10795" y="351158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9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1" name="Vlna 30"/>
          <p:cNvSpPr/>
          <p:nvPr/>
        </p:nvSpPr>
        <p:spPr>
          <a:xfrm>
            <a:off x="2987694" y="5736885"/>
            <a:ext cx="2232248" cy="914400"/>
          </a:xfrm>
          <a:prstGeom prst="wav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173114" y="5963252"/>
            <a:ext cx="1861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SPRÁVNĚ !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08GH\AppData\Local\Microsoft\Windows\Temporary Internet Files\Content.IE5\G5DD4UT7\MP900446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48563"/>
            <a:ext cx="1972729" cy="181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448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1748" y="0"/>
            <a:ext cx="8229600" cy="1484784"/>
          </a:xfrm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Doplň správně řetězce 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979712" y="1937392"/>
            <a:ext cx="914400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580112" y="1922179"/>
            <a:ext cx="914400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380312" y="3284984"/>
            <a:ext cx="914400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707904" y="3284984"/>
            <a:ext cx="914400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23528" y="3284984"/>
            <a:ext cx="914400" cy="72008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23528" y="1958414"/>
            <a:ext cx="914400" cy="668632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707904" y="1937392"/>
            <a:ext cx="914400" cy="689654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392852" y="1913640"/>
            <a:ext cx="914400" cy="72768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580112" y="3315410"/>
            <a:ext cx="914400" cy="689654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986921" y="3303221"/>
            <a:ext cx="914400" cy="709569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>
            <a:stCxn id="13" idx="6"/>
            <a:endCxn id="6" idx="2"/>
          </p:cNvCxnSpPr>
          <p:nvPr/>
        </p:nvCxnSpPr>
        <p:spPr>
          <a:xfrm>
            <a:off x="1237928" y="2292730"/>
            <a:ext cx="741784" cy="47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6" idx="6"/>
            <a:endCxn id="14" idx="2"/>
          </p:cNvCxnSpPr>
          <p:nvPr/>
        </p:nvCxnSpPr>
        <p:spPr>
          <a:xfrm flipV="1">
            <a:off x="2894112" y="2282219"/>
            <a:ext cx="813792" cy="152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14" idx="6"/>
            <a:endCxn id="7" idx="2"/>
          </p:cNvCxnSpPr>
          <p:nvPr/>
        </p:nvCxnSpPr>
        <p:spPr>
          <a:xfrm>
            <a:off x="4622304" y="2282219"/>
            <a:ext cx="9578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7" idx="6"/>
            <a:endCxn id="15" idx="2"/>
          </p:cNvCxnSpPr>
          <p:nvPr/>
        </p:nvCxnSpPr>
        <p:spPr>
          <a:xfrm flipV="1">
            <a:off x="6494512" y="2277484"/>
            <a:ext cx="898340" cy="47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15" idx="4"/>
            <a:endCxn id="8" idx="0"/>
          </p:cNvCxnSpPr>
          <p:nvPr/>
        </p:nvCxnSpPr>
        <p:spPr>
          <a:xfrm flipH="1">
            <a:off x="7837512" y="2641328"/>
            <a:ext cx="12540" cy="6436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>
            <a:stCxn id="8" idx="2"/>
            <a:endCxn id="16" idx="6"/>
          </p:cNvCxnSpPr>
          <p:nvPr/>
        </p:nvCxnSpPr>
        <p:spPr>
          <a:xfrm flipH="1">
            <a:off x="6494512" y="3645024"/>
            <a:ext cx="885800" cy="152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>
            <a:stCxn id="16" idx="2"/>
            <a:endCxn id="9" idx="6"/>
          </p:cNvCxnSpPr>
          <p:nvPr/>
        </p:nvCxnSpPr>
        <p:spPr>
          <a:xfrm flipH="1" flipV="1">
            <a:off x="4622304" y="3645024"/>
            <a:ext cx="957808" cy="152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>
            <a:stCxn id="9" idx="2"/>
            <a:endCxn id="18" idx="6"/>
          </p:cNvCxnSpPr>
          <p:nvPr/>
        </p:nvCxnSpPr>
        <p:spPr>
          <a:xfrm flipH="1">
            <a:off x="2901321" y="3645024"/>
            <a:ext cx="806583" cy="129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>
            <a:stCxn id="18" idx="2"/>
            <a:endCxn id="10" idx="6"/>
          </p:cNvCxnSpPr>
          <p:nvPr/>
        </p:nvCxnSpPr>
        <p:spPr>
          <a:xfrm flipH="1" flipV="1">
            <a:off x="1237928" y="3645024"/>
            <a:ext cx="748993" cy="129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>
            <a:stCxn id="10" idx="0"/>
            <a:endCxn id="13" idx="4"/>
          </p:cNvCxnSpPr>
          <p:nvPr/>
        </p:nvCxnSpPr>
        <p:spPr>
          <a:xfrm flipV="1">
            <a:off x="780728" y="2627046"/>
            <a:ext cx="0" cy="6579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560155" y="1982634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324126" y="1628691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.3</a:t>
            </a:r>
            <a:endParaRPr lang="cs-CZ" sz="40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3016314" y="1628691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:2</a:t>
            </a:r>
            <a:endParaRPr lang="cs-CZ" sz="40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816514" y="1628691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.3</a:t>
            </a:r>
            <a:endParaRPr lang="cs-CZ" sz="40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658988" y="1628691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:2</a:t>
            </a:r>
            <a:endParaRPr lang="cs-CZ" sz="40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7837512" y="2602072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:3</a:t>
            </a:r>
            <a:endParaRPr lang="cs-CZ" sz="40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667304" y="2959266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.2</a:t>
            </a:r>
            <a:endParaRPr lang="cs-CZ" sz="4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816514" y="2963156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:3</a:t>
            </a:r>
            <a:endParaRPr lang="cs-CZ" sz="4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3022673" y="2963156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.2</a:t>
            </a:r>
            <a:endParaRPr lang="cs-CZ" sz="4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324125" y="2963156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.3</a:t>
            </a:r>
            <a:endParaRPr lang="cs-CZ" sz="4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716607" y="2627046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:3</a:t>
            </a:r>
            <a:endParaRPr lang="cs-CZ" sz="4000" b="1" dirty="0"/>
          </a:p>
        </p:txBody>
      </p:sp>
      <p:sp>
        <p:nvSpPr>
          <p:cNvPr id="74" name="Ovál 73"/>
          <p:cNvSpPr/>
          <p:nvPr/>
        </p:nvSpPr>
        <p:spPr>
          <a:xfrm>
            <a:off x="409726" y="4592235"/>
            <a:ext cx="914400" cy="71387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1763688" y="5445224"/>
            <a:ext cx="914400" cy="674838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3250704" y="4606336"/>
            <a:ext cx="914400" cy="6856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4665712" y="5433913"/>
            <a:ext cx="914400" cy="697459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7392852" y="5445224"/>
            <a:ext cx="914400" cy="720080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6037312" y="4595229"/>
            <a:ext cx="914400" cy="70788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1" name="Přímá spojnice se šipkou 80"/>
          <p:cNvCxnSpPr>
            <a:stCxn id="74" idx="6"/>
          </p:cNvCxnSpPr>
          <p:nvPr/>
        </p:nvCxnSpPr>
        <p:spPr>
          <a:xfrm>
            <a:off x="1324126" y="4949172"/>
            <a:ext cx="463515" cy="9007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se šipkou 83"/>
          <p:cNvCxnSpPr>
            <a:stCxn id="75" idx="6"/>
            <a:endCxn id="76" idx="2"/>
          </p:cNvCxnSpPr>
          <p:nvPr/>
        </p:nvCxnSpPr>
        <p:spPr>
          <a:xfrm flipV="1">
            <a:off x="2678088" y="4949172"/>
            <a:ext cx="572616" cy="8334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se šipkou 87"/>
          <p:cNvCxnSpPr>
            <a:stCxn id="76" idx="6"/>
            <a:endCxn id="77" idx="2"/>
          </p:cNvCxnSpPr>
          <p:nvPr/>
        </p:nvCxnSpPr>
        <p:spPr>
          <a:xfrm>
            <a:off x="4165104" y="4949172"/>
            <a:ext cx="500608" cy="8334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se šipkou 94"/>
          <p:cNvCxnSpPr>
            <a:stCxn id="77" idx="6"/>
            <a:endCxn id="79" idx="2"/>
          </p:cNvCxnSpPr>
          <p:nvPr/>
        </p:nvCxnSpPr>
        <p:spPr>
          <a:xfrm flipV="1">
            <a:off x="5580112" y="4949172"/>
            <a:ext cx="457200" cy="8334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se šipkou 98"/>
          <p:cNvCxnSpPr>
            <a:stCxn id="79" idx="6"/>
            <a:endCxn id="78" idx="2"/>
          </p:cNvCxnSpPr>
          <p:nvPr/>
        </p:nvCxnSpPr>
        <p:spPr>
          <a:xfrm>
            <a:off x="6951712" y="4949172"/>
            <a:ext cx="441140" cy="8560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646353" y="460633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1502947" y="4781670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.4</a:t>
            </a:r>
            <a:endParaRPr lang="cs-CZ" sz="4000" b="1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2893866" y="5159688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:2</a:t>
            </a:r>
            <a:endParaRPr lang="cs-CZ" sz="4000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4337610" y="4737338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:4</a:t>
            </a:r>
            <a:endParaRPr lang="cs-CZ" sz="40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752618" y="5188030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.3</a:t>
            </a:r>
            <a:endParaRPr lang="cs-CZ" sz="40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7095618" y="4834087"/>
            <a:ext cx="5693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.5</a:t>
            </a:r>
            <a:endParaRPr lang="cs-CZ" sz="40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2095307" y="195042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12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3896464" y="194705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chemeClr val="accent6"/>
                </a:solidFill>
              </a:rPr>
              <a:t>6</a:t>
            </a:r>
          </a:p>
        </p:txBody>
      </p:sp>
      <p:sp>
        <p:nvSpPr>
          <p:cNvPr id="112" name="TextovéPole 111"/>
          <p:cNvSpPr txBox="1"/>
          <p:nvPr/>
        </p:nvSpPr>
        <p:spPr>
          <a:xfrm>
            <a:off x="5682136" y="191322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18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7623209" y="193588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9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7606914" y="3291081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3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5816738" y="3298687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6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3907479" y="3303221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2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2216339" y="3291081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4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431914" y="328396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12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19" name="6cípá hvězda 118"/>
          <p:cNvSpPr/>
          <p:nvPr/>
        </p:nvSpPr>
        <p:spPr>
          <a:xfrm>
            <a:off x="180596" y="1525434"/>
            <a:ext cx="457200" cy="45720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TextovéPole 119"/>
          <p:cNvSpPr txBox="1"/>
          <p:nvPr/>
        </p:nvSpPr>
        <p:spPr>
          <a:xfrm>
            <a:off x="1893513" y="543891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16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3500155" y="4626006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/>
                </a:solidFill>
              </a:rPr>
              <a:t>8</a:t>
            </a:r>
            <a:endParaRPr lang="cs-CZ" sz="3600" b="1" dirty="0">
              <a:solidFill>
                <a:schemeClr val="accent6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4901600" y="544053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2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6257884" y="459223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6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7494968" y="545132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30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26" name="6cípá hvězda 125"/>
          <p:cNvSpPr/>
          <p:nvPr/>
        </p:nvSpPr>
        <p:spPr>
          <a:xfrm>
            <a:off x="8294712" y="5925984"/>
            <a:ext cx="457200" cy="47864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08GH\AppData\Local\Microsoft\Windows\Temporary Internet Files\Content.IE5\2IZ0ULF3\MC9003518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682" y="260648"/>
            <a:ext cx="1102811" cy="507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H\AppData\Local\Microsoft\Windows\Temporary Internet Files\Content.IE5\2IZ0ULF3\MC9003518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84322">
            <a:off x="5836956" y="172393"/>
            <a:ext cx="1020401" cy="500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H\AppData\Local\Microsoft\Windows\Temporary Internet Files\Content.IE5\2IZ0ULF3\MC9003518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1325" y="514529"/>
            <a:ext cx="1020587" cy="47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1376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" grpId="0" animBg="1"/>
      <p:bldP spid="1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Vyber správná znaménka </a:t>
            </a:r>
            <a:r>
              <a:rPr lang="cs-CZ" sz="4400" b="1" dirty="0" smtClean="0">
                <a:solidFill>
                  <a:srgbClr val="FF0000"/>
                </a:solidFill>
              </a:rPr>
              <a:t>.</a:t>
            </a:r>
            <a:r>
              <a:rPr lang="cs-CZ" sz="4400" b="1" dirty="0" smtClean="0">
                <a:solidFill>
                  <a:srgbClr val="00B050"/>
                </a:solidFill>
              </a:rPr>
              <a:t> a  </a:t>
            </a:r>
            <a:r>
              <a:rPr lang="cs-CZ" sz="4400" b="1" dirty="0" smtClean="0">
                <a:solidFill>
                  <a:srgbClr val="FF0000"/>
                </a:solidFill>
              </a:rPr>
              <a:t>:  </a:t>
            </a:r>
            <a:r>
              <a:rPr lang="cs-CZ" sz="4400" b="1" dirty="0" smtClean="0">
                <a:solidFill>
                  <a:srgbClr val="00B050"/>
                </a:solidFill>
              </a:rPr>
              <a:t>!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sz="3600" b="1" dirty="0" smtClean="0">
                <a:solidFill>
                  <a:srgbClr val="00B050"/>
                </a:solidFill>
                <a:latin typeface="+mn-lt"/>
              </a:rPr>
              <a:t>8         5  =  40         4          0  =  0</a:t>
            </a:r>
          </a:p>
          <a:p>
            <a:r>
              <a:rPr lang="cs-CZ" sz="3600" b="1" dirty="0" smtClean="0">
                <a:solidFill>
                  <a:srgbClr val="00B050"/>
                </a:solidFill>
                <a:latin typeface="+mn-lt"/>
              </a:rPr>
              <a:t>21        3  =   7          6          3  = 18</a:t>
            </a:r>
          </a:p>
          <a:p>
            <a:r>
              <a:rPr lang="cs-CZ" sz="3600" b="1" dirty="0">
                <a:solidFill>
                  <a:srgbClr val="00B050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  <a:latin typeface="+mn-lt"/>
              </a:rPr>
              <a:t>8         2  =  16         4          6  = 24</a:t>
            </a:r>
          </a:p>
          <a:p>
            <a:r>
              <a:rPr lang="cs-CZ" sz="3600" b="1" dirty="0">
                <a:solidFill>
                  <a:srgbClr val="00B050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  <a:latin typeface="+mn-lt"/>
              </a:rPr>
              <a:t>4         4  =  16        12         2  =  6</a:t>
            </a:r>
          </a:p>
          <a:p>
            <a:r>
              <a:rPr lang="cs-CZ" sz="3600" b="1" dirty="0" smtClean="0">
                <a:solidFill>
                  <a:srgbClr val="00B050"/>
                </a:solidFill>
                <a:latin typeface="+mn-lt"/>
              </a:rPr>
              <a:t>45        5  =   9         40         4  = 10</a:t>
            </a:r>
          </a:p>
          <a:p>
            <a:r>
              <a:rPr lang="cs-CZ" sz="3600" b="1" dirty="0" smtClean="0">
                <a:solidFill>
                  <a:srgbClr val="00B050"/>
                </a:solidFill>
                <a:latin typeface="+mn-lt"/>
              </a:rPr>
              <a:t>20        2  =  10         9          3  =  27</a:t>
            </a:r>
          </a:p>
          <a:p>
            <a:r>
              <a:rPr lang="cs-CZ" sz="3600" b="1" dirty="0" smtClean="0">
                <a:solidFill>
                  <a:srgbClr val="00B050"/>
                </a:solidFill>
                <a:latin typeface="+mn-lt"/>
              </a:rPr>
              <a:t>15        5  =   3         28         4  =  7</a:t>
            </a:r>
            <a:endParaRPr lang="cs-CZ" sz="3600" b="1" dirty="0">
              <a:solidFill>
                <a:srgbClr val="00B050"/>
              </a:solidFill>
              <a:latin typeface="+mn-lt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5656" y="1556792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75656" y="2204864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87531" y="2780928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75656" y="3429000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87531" y="4005064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-972616" y="1628800"/>
            <a:ext cx="72008" cy="1565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87531" y="4653136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87531" y="5229200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20072" y="1550301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220072" y="2162747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20072" y="2780928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20072" y="3429000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28738" y="4019410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28738" y="4653136"/>
            <a:ext cx="45720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32480" y="5229200"/>
            <a:ext cx="468560" cy="4572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535674" y="1322375"/>
            <a:ext cx="4039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.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541391" y="2006626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541391" y="2468687"/>
            <a:ext cx="3385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.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541391" y="3116759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.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41391" y="3776430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535674" y="4459759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535674" y="5040496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34246" y="1324133"/>
            <a:ext cx="4924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.: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285807" y="1892623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.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85807" y="2546175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.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47409" y="3235623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85807" y="3836270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285807" y="4476610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09983" y="5040356"/>
            <a:ext cx="3257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4102" name="Picture 6" descr="C:\Users\08GH\AppData\Local\Microsoft\Windows\Temporary Internet Files\Content.IE5\G5DD4UT7\MM90004089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246051"/>
            <a:ext cx="2339752" cy="1611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092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Pan učitel připevňuje na nástěnku výkres 4 špendlíky.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Kolika špendlíky připevní :                                                                 </a:t>
            </a:r>
          </a:p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3 obrázky </a:t>
            </a: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_____________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8 obrázků _____________</a:t>
            </a:r>
          </a:p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2 obrázky </a:t>
            </a: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_____________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9 obrázků _____________</a:t>
            </a:r>
          </a:p>
          <a:p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4 obrázky </a:t>
            </a: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_____________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5 obrázků _____________                           </a:t>
            </a:r>
            <a:endParaRPr lang="cs-CZ" sz="32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36096" y="2204864"/>
            <a:ext cx="457200" cy="457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436096" y="2780928"/>
            <a:ext cx="457200" cy="457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448137" y="3356992"/>
            <a:ext cx="457200" cy="457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448137" y="3933056"/>
            <a:ext cx="457200" cy="457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448137" y="4509120"/>
            <a:ext cx="457200" cy="457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448137" y="5126730"/>
            <a:ext cx="457200" cy="457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092434" y="2134597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3 . 4 = 12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74451" y="2171854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12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97505" y="2710661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8 . 4 = 32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12894" y="2776463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32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97505" y="3286725"/>
            <a:ext cx="1685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2 . 4 = 8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94636" y="332398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8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130107" y="3855574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9 . 4 = 36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48137" y="3930440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36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30106" y="4414554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4 . 4 = 16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18425" y="4492706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16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50833" y="5032164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5 . 4 = 20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433107" y="5126730"/>
            <a:ext cx="492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20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125" name="Picture 5" descr="C:\Users\08GH\AppData\Local\Microsoft\Windows\Temporary Internet Files\Content.IE5\6GN5D1S8\MC900199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011428" y="4010998"/>
            <a:ext cx="1190360" cy="1246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GH\AppData\Local\Microsoft\Windows\Temporary Internet Files\Content.IE5\G5DD4UT7\MC9000885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042088" y="2368537"/>
            <a:ext cx="312904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08GH\AppData\Local\Microsoft\Windows\Temporary Internet Files\Content.IE5\G5DD4UT7\MP9004465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664" y="2662063"/>
            <a:ext cx="1657760" cy="197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807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 :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Veškerý text je dílem autora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materiálu,23.4.2012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Použité obrázky :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Otevřená </a:t>
            </a:r>
            <a:r>
              <a:rPr lang="cs-CZ" smtClean="0">
                <a:solidFill>
                  <a:schemeClr val="tx1"/>
                </a:solidFill>
                <a:latin typeface="+mn-lt"/>
              </a:rPr>
              <a:t>galerie www.ofice.microsoft.com.23.4.2012</a:t>
            </a:r>
            <a:endParaRPr lang="cs-CZ" dirty="0" smtClean="0">
              <a:solidFill>
                <a:schemeClr val="tx1"/>
              </a:solidFill>
              <a:latin typeface="+mn-lt"/>
            </a:endParaRPr>
          </a:p>
          <a:p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5511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42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1482</TotalTime>
  <Words>470</Words>
  <Application>Microsoft Office PowerPoint</Application>
  <PresentationFormat>Předvádění na obrazovce (4:3)</PresentationFormat>
  <Paragraphs>153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Pokračuj v řadách čísel :</vt:lpstr>
      <vt:lpstr>Zjisti , které příklady jsou chybně vypočítané.</vt:lpstr>
      <vt:lpstr>Doplň správně řetězce .</vt:lpstr>
      <vt:lpstr>Vyber správná znaménka . a  :  !</vt:lpstr>
      <vt:lpstr>Pan učitel připevňuje na nástěnku výkres 4 špendlíky.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08GH</cp:lastModifiedBy>
  <cp:revision>130</cp:revision>
  <dcterms:created xsi:type="dcterms:W3CDTF">2011-06-20T10:40:08Z</dcterms:created>
  <dcterms:modified xsi:type="dcterms:W3CDTF">2012-05-12T16:48:07Z</dcterms:modified>
</cp:coreProperties>
</file>