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4" r:id="rId3"/>
    <p:sldId id="265" r:id="rId4"/>
    <p:sldId id="266" r:id="rId5"/>
    <p:sldId id="267" r:id="rId6"/>
    <p:sldId id="268" r:id="rId7"/>
    <p:sldId id="269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9" autoAdjust="0"/>
    <p:restoredTop sz="86482" autoAdjust="0"/>
  </p:normalViewPr>
  <p:slideViewPr>
    <p:cSldViewPr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9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NÁZEV:VY_32_INOVACE_16_Matematika </a:t>
          </a:r>
          <a:r>
            <a:rPr lang="cs-CZ" sz="2000" dirty="0" smtClean="0"/>
            <a:t>2.ročník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 : </a:t>
          </a:r>
          <a:r>
            <a:rPr lang="cs-CZ" sz="2000" smtClean="0"/>
            <a:t>Mgr</a:t>
          </a:r>
          <a:r>
            <a:rPr lang="cs-CZ" sz="2000" dirty="0" smtClean="0"/>
            <a:t> . Alena Drastíková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 : Násobení a dělení  6 a 7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 : </a:t>
          </a:r>
          <a:r>
            <a:rPr lang="cs-CZ" sz="2000" kern="1200" smtClean="0"/>
            <a:t>Mgr</a:t>
          </a:r>
          <a:r>
            <a:rPr lang="cs-CZ" sz="2000" kern="1200" dirty="0" smtClean="0"/>
            <a:t> . Alena 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NÁZEV:VY_32_INOVACE_16_Matematika </a:t>
          </a:r>
          <a:r>
            <a:rPr lang="cs-CZ" sz="2000" kern="1200" dirty="0" smtClean="0"/>
            <a:t>2.ročník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 : Násobení a dělení  6 a 7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525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35139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 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Tento materiál slouží k procvičení násobilky 6 a 7.Žáci pracují na interaktivní tabuli , po kliknutí se jim zobrazí správný výsledek . Zápis a vypracování některých úkolů provedou do pracovního sešitu.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2466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Vyjmenuj násobky 6 :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3" y="1670074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--------------------------------------------------------------------------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3471" y="2113463"/>
            <a:ext cx="6078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0,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2113462"/>
            <a:ext cx="6078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6,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2113463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12,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60" y="2113463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18,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2113463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24,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6106" y="2108797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30,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91548" y="2120133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36,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2120133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42,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26893" y="2120133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48,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45836" y="2102289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54,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2113463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60.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Slunce 16"/>
          <p:cNvSpPr/>
          <p:nvPr/>
        </p:nvSpPr>
        <p:spPr>
          <a:xfrm>
            <a:off x="3843900" y="2908734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67543" y="3933056"/>
            <a:ext cx="8457765" cy="76944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Seřaď násobky 7 od nejmenšího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7543" y="4702497"/>
            <a:ext cx="3302507" cy="76944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</a:t>
            </a:r>
            <a:r>
              <a:rPr lang="cs-CZ" sz="4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 největší :</a:t>
            </a:r>
            <a:endParaRPr lang="cs-CZ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1773" y="5461697"/>
            <a:ext cx="6078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0,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22293" y="5492474"/>
            <a:ext cx="6078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7,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592836" y="5461696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14,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325693" y="5474552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21,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110229" y="5461694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28,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43900" y="5461693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35,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91548" y="5474552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42,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28360" y="5459573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49,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026893" y="5459572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56,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745835" y="5459571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63,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470240" y="5459570"/>
            <a:ext cx="889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70.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7" name="Slunce 36"/>
          <p:cNvSpPr/>
          <p:nvPr/>
        </p:nvSpPr>
        <p:spPr>
          <a:xfrm>
            <a:off x="8100392" y="593159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08GH\AppData\Local\Microsoft\Windows\Temporary Internet Files\Content.IE5\GSLSVFL5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4738" y="788320"/>
            <a:ext cx="1199529" cy="133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H\AppData\Local\Microsoft\Windows\Temporary Internet Files\Content.IE5\G5DD4UT7\MC9004156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0030" y="2864987"/>
            <a:ext cx="1834502" cy="130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076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3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Doplň výsledky :</a:t>
            </a:r>
            <a:endParaRPr lang="cs-CZ" b="1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7121850"/>
              </p:ext>
            </p:extLst>
          </p:nvPr>
        </p:nvGraphicFramePr>
        <p:xfrm>
          <a:off x="1403648" y="1700808"/>
          <a:ext cx="7355159" cy="1458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0737"/>
                <a:gridCol w="1050737"/>
                <a:gridCol w="1050737"/>
                <a:gridCol w="1050737"/>
                <a:gridCol w="1050737"/>
                <a:gridCol w="1050737"/>
                <a:gridCol w="1050737"/>
              </a:tblGrid>
              <a:tr h="7293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7293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vál 4"/>
          <p:cNvSpPr/>
          <p:nvPr/>
        </p:nvSpPr>
        <p:spPr>
          <a:xfrm>
            <a:off x="309288" y="2060848"/>
            <a:ext cx="72008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>
            <a:stCxn id="5" idx="7"/>
          </p:cNvCxnSpPr>
          <p:nvPr/>
        </p:nvCxnSpPr>
        <p:spPr>
          <a:xfrm flipV="1">
            <a:off x="923915" y="1988840"/>
            <a:ext cx="479733" cy="1774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5" idx="5"/>
          </p:cNvCxnSpPr>
          <p:nvPr/>
        </p:nvCxnSpPr>
        <p:spPr>
          <a:xfrm>
            <a:off x="923915" y="2675475"/>
            <a:ext cx="504671" cy="13030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65398" y="2051308"/>
            <a:ext cx="6078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.6</a:t>
            </a:r>
            <a:endParaRPr lang="cs-CZ" sz="4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08538" y="172814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79912" y="1692849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6</a:t>
            </a:r>
            <a:endParaRPr lang="cs-CZ" sz="4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40152" y="1698343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smtClean="0"/>
              <a:t>3</a:t>
            </a:r>
            <a:endParaRPr lang="cs-CZ" sz="4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956376" y="1692848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</a:t>
            </a:r>
            <a:endParaRPr lang="cs-CZ" sz="4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55776" y="2421057"/>
            <a:ext cx="748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12</a:t>
            </a:r>
            <a:endParaRPr lang="cs-CZ" sz="4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88024" y="2407582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6</a:t>
            </a:r>
            <a:endParaRPr lang="cs-CZ" sz="4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04248" y="2396207"/>
            <a:ext cx="748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30</a:t>
            </a:r>
            <a:endParaRPr lang="cs-CZ" sz="4400" b="1" dirty="0"/>
          </a:p>
        </p:txBody>
      </p:sp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0044353"/>
              </p:ext>
            </p:extLst>
          </p:nvPr>
        </p:nvGraphicFramePr>
        <p:xfrm>
          <a:off x="1403650" y="4077072"/>
          <a:ext cx="7344813" cy="1584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9259"/>
                <a:gridCol w="1049259"/>
                <a:gridCol w="1049259"/>
                <a:gridCol w="1028685"/>
                <a:gridCol w="1008112"/>
                <a:gridCol w="1110980"/>
                <a:gridCol w="1049259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1" name="Ovál 30"/>
          <p:cNvSpPr/>
          <p:nvPr/>
        </p:nvSpPr>
        <p:spPr>
          <a:xfrm>
            <a:off x="273913" y="4437112"/>
            <a:ext cx="720080" cy="75352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/>
          <p:nvPr/>
        </p:nvCxnSpPr>
        <p:spPr>
          <a:xfrm flipV="1">
            <a:off x="923915" y="4437112"/>
            <a:ext cx="479733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>
            <a:stCxn id="31" idx="5"/>
          </p:cNvCxnSpPr>
          <p:nvPr/>
        </p:nvCxnSpPr>
        <p:spPr>
          <a:xfrm>
            <a:off x="888540" y="5080286"/>
            <a:ext cx="515108" cy="2209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365397" y="4437112"/>
            <a:ext cx="6078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:7</a:t>
            </a:r>
            <a:endParaRPr lang="cs-CZ" sz="4400" b="1" dirty="0"/>
          </a:p>
        </p:txBody>
      </p:sp>
      <p:sp>
        <p:nvSpPr>
          <p:cNvPr id="44" name="Obdélník 43"/>
          <p:cNvSpPr/>
          <p:nvPr/>
        </p:nvSpPr>
        <p:spPr>
          <a:xfrm>
            <a:off x="1554649" y="4062504"/>
            <a:ext cx="74892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>
                <a:solidFill>
                  <a:prstClr val="black"/>
                </a:solidFill>
              </a:rPr>
              <a:t>63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3638847" y="4072809"/>
            <a:ext cx="748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70</a:t>
            </a:r>
            <a:endParaRPr lang="cs-CZ" sz="4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799087" y="4072809"/>
            <a:ext cx="748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56</a:t>
            </a:r>
            <a:endParaRPr lang="cs-CZ" sz="4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815311" y="4072809"/>
            <a:ext cx="748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14</a:t>
            </a:r>
            <a:endParaRPr lang="cs-CZ" sz="4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696840" y="4916487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</a:t>
            </a:r>
            <a:endParaRPr lang="cs-CZ" sz="4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788024" y="4912989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</a:t>
            </a:r>
            <a:endParaRPr lang="cs-CZ" sz="4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945312" y="4871575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7</a:t>
            </a:r>
            <a:endParaRPr lang="cs-CZ" sz="4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1590882" y="2421057"/>
            <a:ext cx="748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42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693294" y="1698343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2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633526" y="2396206"/>
            <a:ext cx="748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36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4788024" y="1676127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1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799086" y="2396207"/>
            <a:ext cx="748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18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945312" y="1698343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5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7815310" y="2407581"/>
            <a:ext cx="748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40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1708538" y="4880828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9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704379" y="3381946"/>
            <a:ext cx="748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28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633525" y="4916487"/>
            <a:ext cx="748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10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4644008" y="4090631"/>
            <a:ext cx="9331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21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885179" y="4871802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8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804247" y="4099188"/>
            <a:ext cx="748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49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7956376" y="4871802"/>
            <a:ext cx="18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7956374" y="4868629"/>
            <a:ext cx="46679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>
                <a:solidFill>
                  <a:srgbClr val="2F5897"/>
                </a:solidFill>
              </a:rPr>
              <a:t>2</a:t>
            </a:r>
          </a:p>
        </p:txBody>
      </p:sp>
      <p:sp>
        <p:nvSpPr>
          <p:cNvPr id="78" name="TextovéPole 77"/>
          <p:cNvSpPr txBox="1"/>
          <p:nvPr/>
        </p:nvSpPr>
        <p:spPr>
          <a:xfrm>
            <a:off x="2555776" y="4099560"/>
            <a:ext cx="748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28</a:t>
            </a:r>
            <a:endParaRPr lang="cs-CZ" sz="4400" b="1" dirty="0">
              <a:solidFill>
                <a:schemeClr val="bg1"/>
              </a:solidFill>
            </a:endParaRPr>
          </a:p>
        </p:txBody>
      </p:sp>
      <p:pic>
        <p:nvPicPr>
          <p:cNvPr id="2053" name="Picture 5" descr="C:\Users\08GH\AppData\Local\Microsoft\Windows\Temporary Internet Files\Content.IE5\2IZ0ULF3\MC900197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824" y="-48118"/>
            <a:ext cx="2019176" cy="1776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H\AppData\Local\Microsoft\Windows\Temporary Internet Files\Content.IE5\G5DD4UT7\MC9004419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107" y="5685928"/>
            <a:ext cx="3266628" cy="1169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938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Vypočítej a doplň :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7076674"/>
              </p:ext>
            </p:extLst>
          </p:nvPr>
        </p:nvGraphicFramePr>
        <p:xfrm>
          <a:off x="755576" y="1628800"/>
          <a:ext cx="792088" cy="46805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668646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8338988"/>
              </p:ext>
            </p:extLst>
          </p:nvPr>
        </p:nvGraphicFramePr>
        <p:xfrm>
          <a:off x="3347864" y="1628800"/>
          <a:ext cx="792088" cy="468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6789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789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789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789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789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789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069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0794218"/>
              </p:ext>
            </p:extLst>
          </p:nvPr>
        </p:nvGraphicFramePr>
        <p:xfrm>
          <a:off x="4788024" y="1628800"/>
          <a:ext cx="792088" cy="46805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1897137"/>
              </p:ext>
            </p:extLst>
          </p:nvPr>
        </p:nvGraphicFramePr>
        <p:xfrm>
          <a:off x="7596336" y="1628797"/>
          <a:ext cx="792088" cy="46805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68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Srdce 8"/>
          <p:cNvSpPr/>
          <p:nvPr/>
        </p:nvSpPr>
        <p:spPr>
          <a:xfrm>
            <a:off x="1979712" y="3501008"/>
            <a:ext cx="914400" cy="914400"/>
          </a:xfrm>
          <a:prstGeom prst="heart">
            <a:avLst/>
          </a:prstGeom>
          <a:solidFill>
            <a:srgbClr val="FFC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6228184" y="3467675"/>
            <a:ext cx="914400" cy="914400"/>
          </a:xfrm>
          <a:prstGeom prst="heart">
            <a:avLst/>
          </a:prstGeom>
          <a:solidFill>
            <a:srgbClr val="FFC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52218" y="3674189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.7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00690" y="3604265"/>
            <a:ext cx="56938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srgbClr val="9C5252">
                    <a:lumMod val="50000"/>
                  </a:srgbClr>
                </a:solidFill>
              </a:rPr>
              <a:t>:6</a:t>
            </a:r>
            <a:endParaRPr lang="cs-CZ" sz="4000" b="1" dirty="0">
              <a:solidFill>
                <a:srgbClr val="9C5252">
                  <a:lumMod val="50000"/>
                </a:srgb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99592" y="162880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6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2336686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8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71351" y="296630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99592" y="3604265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9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9591" y="429680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5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99592" y="499515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7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922955" y="558924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3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1610884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12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228743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60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3" y="296021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24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360942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54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26661" y="428120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36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54901" y="4989095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788022" y="558924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18</a:t>
            </a:r>
            <a:endParaRPr lang="cs-CZ" sz="40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347864" y="162433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42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347864" y="228800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56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347863" y="296630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70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347862" y="366809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63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347864" y="431730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35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366353" y="502519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49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382372" y="560554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21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812360" y="1624336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2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684119" y="228800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10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807244" y="296021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4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812359" y="3609423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9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812360" y="4271023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6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800273" y="4977853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1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812360" y="558924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3</a:t>
            </a:r>
            <a:endParaRPr lang="cs-CZ" sz="4000" b="1" dirty="0">
              <a:solidFill>
                <a:srgbClr val="7030A0"/>
              </a:solidFill>
            </a:endParaRPr>
          </a:p>
        </p:txBody>
      </p:sp>
      <p:pic>
        <p:nvPicPr>
          <p:cNvPr id="3074" name="Picture 2" descr="C:\Users\08GH\AppData\Local\Microsoft\Windows\Temporary Internet Files\Content.IE5\2IZ0ULF3\MM90028886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445" y="5589240"/>
            <a:ext cx="1285875" cy="107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5520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  <a:solidFill>
            <a:schemeClr val="accent5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/>
              <a:t>Doplň text a vypočítej 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Číslo zmenšíme 6 krát , jestliže budeme ………... .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Číslo zvětšíme 7 krát , jestliže budeme ………….. .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Číslo zmenšíme o 7 , jestliže budeme ................ .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Číslo zvětšíme o 6 , jestliže budeme ………….. .</a:t>
            </a:r>
          </a:p>
          <a:p>
            <a:pPr marL="0" indent="0">
              <a:buNone/>
            </a:pPr>
            <a:endParaRPr lang="cs-CZ" b="1" dirty="0">
              <a:solidFill>
                <a:schemeClr val="accent3">
                  <a:lumMod val="75000"/>
                </a:schemeClr>
              </a:solidFill>
              <a:latin typeface="+mn-lt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3447980"/>
              </p:ext>
            </p:extLst>
          </p:nvPr>
        </p:nvGraphicFramePr>
        <p:xfrm>
          <a:off x="395537" y="3717032"/>
          <a:ext cx="8280925" cy="2520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7"/>
                <a:gridCol w="808095"/>
                <a:gridCol w="800089"/>
                <a:gridCol w="800089"/>
                <a:gridCol w="800089"/>
                <a:gridCol w="800089"/>
                <a:gridCol w="800089"/>
                <a:gridCol w="800089"/>
                <a:gridCol w="800089"/>
              </a:tblGrid>
              <a:tr h="8380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8380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42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29746" y="3996616"/>
            <a:ext cx="12891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 6 méně 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9746" y="4797152"/>
            <a:ext cx="14013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Daná čísla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9746" y="5661248"/>
            <a:ext cx="17443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7</a:t>
            </a:r>
            <a:r>
              <a:rPr lang="cs-CZ" sz="2000" b="1" dirty="0" smtClean="0"/>
              <a:t> krát  méně  </a:t>
            </a:r>
            <a:endParaRPr lang="cs-CZ" sz="2000" b="1" dirty="0"/>
          </a:p>
        </p:txBody>
      </p:sp>
      <p:sp>
        <p:nvSpPr>
          <p:cNvPr id="16" name="Zahnutá šipka doleva 15"/>
          <p:cNvSpPr/>
          <p:nvPr/>
        </p:nvSpPr>
        <p:spPr>
          <a:xfrm>
            <a:off x="1925392" y="4093042"/>
            <a:ext cx="205606" cy="704110"/>
          </a:xfrm>
          <a:prstGeom prst="curvedLeftArrow">
            <a:avLst>
              <a:gd name="adj1" fmla="val 25000"/>
              <a:gd name="adj2" fmla="val 48225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nahoru 16"/>
          <p:cNvSpPr/>
          <p:nvPr/>
        </p:nvSpPr>
        <p:spPr>
          <a:xfrm rot="16200000">
            <a:off x="1702843" y="5233093"/>
            <a:ext cx="664041" cy="192269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39752" y="462134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63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4643264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70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62734" y="462134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14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16016" y="460536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21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00192" y="463644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28</a:t>
            </a:r>
            <a:endParaRPr lang="cs-CZ" sz="4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79239" y="463644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49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092280" y="465459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56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028384" y="4643264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92783" y="1556792"/>
            <a:ext cx="1064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4">
                    <a:lumMod val="50000"/>
                  </a:schemeClr>
                </a:solidFill>
              </a:rPr>
              <a:t>d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ělit 6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282749" y="2007170"/>
            <a:ext cx="1457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4">
                    <a:lumMod val="50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ásobit 7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068601" y="2439633"/>
            <a:ext cx="13724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o</a:t>
            </a:r>
            <a:r>
              <a:rPr lang="cs-CZ" sz="2400" b="1" dirty="0" smtClean="0"/>
              <a:t>dčítat 7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880889" y="2881727"/>
            <a:ext cx="1423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řičítat 6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316019" y="384272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57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131839" y="384272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64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090974" y="384272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8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728112" y="383972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15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532075" y="384665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43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329875" y="384272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22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125140" y="383972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50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028384" y="384272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467992" y="550736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9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131840" y="550736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10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079855" y="550736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2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844256" y="550736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3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707479" y="550736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7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458115" y="550736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4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220520" y="550736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8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8028384" y="550736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</a:t>
            </a:r>
            <a:endParaRPr lang="cs-CZ" sz="4000" b="1" dirty="0">
              <a:solidFill>
                <a:srgbClr val="FFFF00"/>
              </a:solidFill>
            </a:endParaRPr>
          </a:p>
        </p:txBody>
      </p:sp>
      <p:pic>
        <p:nvPicPr>
          <p:cNvPr id="4099" name="Picture 3" descr="C:\Users\08GH\AppData\Local\Microsoft\Windows\Temporary Internet Files\Content.IE5\GSLSVFL5\MM90028363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4752" y="1809341"/>
            <a:ext cx="911225" cy="1554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809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Doplňte a vypočítejte společně :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b="1" dirty="0" smtClean="0">
                <a:latin typeface="+mn-lt"/>
              </a:rPr>
              <a:t>Početní výkony v závorce počítáme vždy…………... .</a:t>
            </a:r>
          </a:p>
          <a:p>
            <a:r>
              <a:rPr lang="cs-CZ" sz="3200" b="1" dirty="0" smtClean="0">
                <a:solidFill>
                  <a:srgbClr val="002060"/>
                </a:solidFill>
                <a:latin typeface="+mn-lt"/>
              </a:rPr>
              <a:t>(27 -  9) : 6 =               (12 :  4) . 7 =</a:t>
            </a:r>
          </a:p>
          <a:p>
            <a:r>
              <a:rPr lang="cs-CZ" sz="3200" b="1" dirty="0" smtClean="0">
                <a:solidFill>
                  <a:srgbClr val="002060"/>
                </a:solidFill>
                <a:latin typeface="+mn-lt"/>
              </a:rPr>
              <a:t>(12 -  6) : 6 =               (30 – 9) : 7 =</a:t>
            </a:r>
          </a:p>
          <a:p>
            <a:r>
              <a:rPr lang="cs-CZ" sz="3200" b="1" dirty="0" smtClean="0">
                <a:solidFill>
                  <a:srgbClr val="002060"/>
                </a:solidFill>
                <a:latin typeface="+mn-lt"/>
              </a:rPr>
              <a:t>(48 :  6) + 6 =              (60 – 4) : 7 =</a:t>
            </a:r>
          </a:p>
          <a:p>
            <a:r>
              <a:rPr lang="cs-CZ" sz="3200" b="1" dirty="0" smtClean="0">
                <a:solidFill>
                  <a:srgbClr val="002060"/>
                </a:solidFill>
                <a:latin typeface="+mn-lt"/>
              </a:rPr>
              <a:t>(36 :  6) – 6 =              ( 4  .  2) . 7 =</a:t>
            </a:r>
          </a:p>
          <a:p>
            <a:r>
              <a:rPr lang="cs-CZ" sz="3200" b="1" dirty="0" smtClean="0">
                <a:solidFill>
                  <a:srgbClr val="002060"/>
                </a:solidFill>
                <a:latin typeface="+mn-lt"/>
              </a:rPr>
              <a:t>(49 + 5) : 6 =               (27 + 8) : 7 =</a:t>
            </a:r>
          </a:p>
          <a:p>
            <a:r>
              <a:rPr lang="cs-CZ" sz="3200" b="1" dirty="0" smtClean="0">
                <a:solidFill>
                  <a:srgbClr val="002060"/>
                </a:solidFill>
                <a:latin typeface="+mn-lt"/>
              </a:rPr>
              <a:t>(24 :  6) . 6 =               (16 -  8) . 7 =</a:t>
            </a:r>
            <a:endParaRPr lang="cs-CZ" sz="32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94549" y="1525814"/>
            <a:ext cx="1364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nejdříve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198747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18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202485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3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55394" y="249613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6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25634" y="256886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1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92556" y="311325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8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16423" y="3159425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14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00738" y="362109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6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31840" y="380232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0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34848" y="426399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54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14761" y="4334041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9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00738" y="479570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4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16423" y="498037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24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192094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3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660232" y="2034474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21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090356" y="259038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21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788472" y="265159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3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090356" y="311325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56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788472" y="323882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8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093049" y="3756161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8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571382" y="3805756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56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12314" y="428787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35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802215" y="4363882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5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147281" y="492213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8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584037" y="4968297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56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9" name="Slunce 38"/>
          <p:cNvSpPr/>
          <p:nvPr/>
        </p:nvSpPr>
        <p:spPr>
          <a:xfrm>
            <a:off x="3663667" y="5592572"/>
            <a:ext cx="914400" cy="914400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3" name="Picture 3" descr="C:\Users\08GH\AppData\Local\Microsoft\Windows\Temporary Internet Files\Content.IE5\GSLSVFL5\MM9003651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7713" y="4922131"/>
            <a:ext cx="1818783" cy="1747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8838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Citace 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Veškerý text je dílem autora materiálu , 25.4.2012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Použité obrázky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: Otevřená </a:t>
            </a:r>
            <a:r>
              <a:rPr lang="cs-CZ" smtClean="0">
                <a:solidFill>
                  <a:schemeClr val="tx1"/>
                </a:solidFill>
                <a:latin typeface="+mn-lt"/>
              </a:rPr>
              <a:t>galerie www.ofice.microsoft.com.25.4.2012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5562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912</TotalTime>
  <Words>418</Words>
  <Application>Microsoft Office PowerPoint</Application>
  <PresentationFormat>Předvádění na obrazovce (4:3)</PresentationFormat>
  <Paragraphs>169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Vyjmenuj násobky 6 :</vt:lpstr>
      <vt:lpstr>Doplň výsledky :</vt:lpstr>
      <vt:lpstr>Vypočítej a doplň :</vt:lpstr>
      <vt:lpstr>Doplň text a vypočítej :</vt:lpstr>
      <vt:lpstr>Doplňte a vypočítejte společně 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08GH</cp:lastModifiedBy>
  <cp:revision>105</cp:revision>
  <dcterms:created xsi:type="dcterms:W3CDTF">2011-06-20T10:40:08Z</dcterms:created>
  <dcterms:modified xsi:type="dcterms:W3CDTF">2012-05-12T17:19:38Z</dcterms:modified>
</cp:coreProperties>
</file>