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1D04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191" autoAdjust="0"/>
    <p:restoredTop sz="94660"/>
  </p:normalViewPr>
  <p:slideViewPr>
    <p:cSldViewPr>
      <p:cViewPr>
        <p:scale>
          <a:sx n="80" d="100"/>
          <a:sy n="80" d="100"/>
        </p:scale>
        <p:origin x="-732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Násobení  a dělení 8 a 9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85554" custLinFactNeighborY="1695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VY_32_Inovace_17_Matematika 2.ročník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Násobení  a dělení 8 a 9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29.1.2013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29.1.2013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3329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Tento materiál slouží k procvičení násobilky 8 a 9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Žáci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pracují na interaktivní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tabuli,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po kliknutí  se jim zobrazí správný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výsledek.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Zápis a vypracování některých úkolů provedou do pracovního sešitu.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220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  <a:solidFill>
            <a:srgbClr val="FFFF00"/>
          </a:solidFill>
        </p:spPr>
        <p:txBody>
          <a:bodyPr/>
          <a:lstStyle/>
          <a:p>
            <a:r>
              <a:rPr lang="cs-CZ" sz="4800" b="1" dirty="0" smtClean="0">
                <a:solidFill>
                  <a:srgbClr val="92D050"/>
                </a:solidFill>
              </a:rPr>
              <a:t>Zapiš čísla 8 krát a 9 krát větší.</a:t>
            </a:r>
            <a:endParaRPr lang="cs-CZ" sz="4800" b="1" dirty="0">
              <a:solidFill>
                <a:srgbClr val="92D05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821769"/>
              </p:ext>
            </p:extLst>
          </p:nvPr>
        </p:nvGraphicFramePr>
        <p:xfrm>
          <a:off x="467544" y="1988840"/>
          <a:ext cx="8229600" cy="7916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7916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Šipka dolů 4"/>
          <p:cNvSpPr/>
          <p:nvPr/>
        </p:nvSpPr>
        <p:spPr>
          <a:xfrm>
            <a:off x="775501" y="2780928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1652142" y="2780928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434618" y="2778715"/>
            <a:ext cx="242316" cy="7222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3249564" y="2778715"/>
            <a:ext cx="242316" cy="69037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4069056" y="2778715"/>
            <a:ext cx="242316" cy="684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4914474" y="2778715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5737737" y="2778715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6494830" y="2778715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7380312" y="2785003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8169916" y="2789078"/>
            <a:ext cx="242316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4623698"/>
              </p:ext>
            </p:extLst>
          </p:nvPr>
        </p:nvGraphicFramePr>
        <p:xfrm>
          <a:off x="469018" y="3645024"/>
          <a:ext cx="820744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744"/>
                <a:gridCol w="820744"/>
                <a:gridCol w="820744"/>
                <a:gridCol w="820744"/>
                <a:gridCol w="820744"/>
                <a:gridCol w="820744"/>
                <a:gridCol w="820744"/>
                <a:gridCol w="820744"/>
                <a:gridCol w="820744"/>
                <a:gridCol w="820744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3182143"/>
              </p:ext>
            </p:extLst>
          </p:nvPr>
        </p:nvGraphicFramePr>
        <p:xfrm>
          <a:off x="467542" y="4869160"/>
          <a:ext cx="8208910" cy="936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  <a:gridCol w="820891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631201" y="1921845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24391" y="1925387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9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90316" y="191334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0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82048" y="191334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8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0103" y="1958081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70174" y="1921845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93436" y="1925387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6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50530" y="1913346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3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236012" y="1925387"/>
            <a:ext cx="5309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  <a:endParaRPr lang="cs-CZ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44852" y="1958081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50000"/>
                  </a:schemeClr>
                </a:solidFill>
              </a:rPr>
              <a:t>7</a:t>
            </a:r>
            <a:endParaRPr lang="cs-CZ" sz="4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191" y="3861048"/>
            <a:ext cx="4924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chemeClr val="accent5">
                    <a:lumMod val="50000"/>
                  </a:schemeClr>
                </a:solidFill>
              </a:rPr>
              <a:t>8.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4664" y="5157192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9.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96548" y="3737936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16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305524" y="3737770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72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90316" y="3710073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947395" y="3710072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64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759489" y="3710071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80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96811" y="3710073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32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410102" y="3710070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48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215878" y="3710073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24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01360" y="3710069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890963" y="3696833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56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96547" y="5003303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18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96767" y="4987228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81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74530" y="4987174"/>
            <a:ext cx="4924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0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945033" y="4987173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72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796592" y="4987172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90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559708" y="4978414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36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376023" y="4965616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54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215877" y="4965615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27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050081" y="4965614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45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850300" y="4956377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</a:rPr>
              <a:t>63</a:t>
            </a:r>
            <a:endParaRPr lang="cs-CZ" sz="4800" b="1" dirty="0">
              <a:solidFill>
                <a:srgbClr val="FFC000"/>
              </a:solidFill>
            </a:endParaRPr>
          </a:p>
        </p:txBody>
      </p:sp>
      <p:sp>
        <p:nvSpPr>
          <p:cNvPr id="65" name="Veselý obličej 64"/>
          <p:cNvSpPr/>
          <p:nvPr/>
        </p:nvSpPr>
        <p:spPr>
          <a:xfrm>
            <a:off x="3745252" y="5850546"/>
            <a:ext cx="914400" cy="9144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90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Utvoř vždy dva příklady na násobení a dva příklady na dělení.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endParaRPr lang="cs-CZ" dirty="0" smtClean="0"/>
          </a:p>
          <a:p>
            <a:r>
              <a:rPr lang="cs-CZ" sz="36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 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7 . 8 =                 5 . 8 =             6 . 9 =</a:t>
            </a:r>
          </a:p>
          <a:p>
            <a:r>
              <a:rPr lang="cs-CZ" sz="32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________            ________       ________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   ________            ________       ________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   ________            ________       ________</a:t>
            </a:r>
            <a:endParaRPr lang="cs-CZ" sz="3200" b="1" dirty="0">
              <a:solidFill>
                <a:schemeClr val="tx2"/>
              </a:solidFill>
              <a:latin typeface="+mn-lt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  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   4 . 9 =                  ________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latin typeface="+mn-lt"/>
              </a:rPr>
              <a:t>    ________            ________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95806" y="202018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83795" y="2623985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 . 7 = 56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38965" y="3208760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56 : 8 = 7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37323" y="3793535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56 : 7 = 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199319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75534" y="2604961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 . 5 = 40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75534" y="3189736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40 : 8 = 5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80070" y="3764376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40 : 5 = 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1993195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51798" y="2622485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 . 6 = 54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51797" y="3219033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54 : 9 = 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62604" y="3793534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54 : 6 = 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62465" y="496479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15214" y="5549107"/>
            <a:ext cx="1620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 . 4 =36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75533" y="4964332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36 : 9 = 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47872" y="5549106"/>
            <a:ext cx="1723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36 : 4 = 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Slunce 3"/>
          <p:cNvSpPr/>
          <p:nvPr/>
        </p:nvSpPr>
        <p:spPr>
          <a:xfrm>
            <a:off x="6763429" y="5092369"/>
            <a:ext cx="914400" cy="914400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878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Porovnej příklady :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08912" cy="5174035"/>
          </a:xfrm>
        </p:spPr>
        <p:txBody>
          <a:bodyPr/>
          <a:lstStyle/>
          <a:p>
            <a:endParaRPr lang="cs-CZ" dirty="0" smtClean="0"/>
          </a:p>
          <a:p>
            <a:r>
              <a:rPr lang="cs-CZ" sz="4400" b="1" dirty="0" smtClean="0">
                <a:solidFill>
                  <a:schemeClr val="tx1"/>
                </a:solidFill>
                <a:latin typeface="+mn-lt"/>
              </a:rPr>
              <a:t>8 . 8     7 . 8       40 : 8     45 : 9</a:t>
            </a:r>
          </a:p>
          <a:p>
            <a:r>
              <a:rPr lang="cs-CZ" sz="4400" b="1" dirty="0" smtClean="0">
                <a:solidFill>
                  <a:schemeClr val="tx1"/>
                </a:solidFill>
                <a:latin typeface="+mn-lt"/>
              </a:rPr>
              <a:t>5 . 9     6 . 8       18 : 9     72 : 8</a:t>
            </a:r>
          </a:p>
          <a:p>
            <a:r>
              <a:rPr lang="cs-CZ" sz="4400" b="1" dirty="0" smtClean="0">
                <a:solidFill>
                  <a:schemeClr val="tx1"/>
                </a:solidFill>
                <a:latin typeface="+mn-lt"/>
              </a:rPr>
              <a:t>3 . 9     4 . 8       56 : 8     63 : 9</a:t>
            </a:r>
          </a:p>
          <a:p>
            <a:r>
              <a:rPr lang="cs-CZ" sz="4400" b="1" dirty="0" smtClean="0">
                <a:solidFill>
                  <a:schemeClr val="tx1"/>
                </a:solidFill>
                <a:latin typeface="+mn-lt"/>
              </a:rPr>
              <a:t>2 . 8     1 . 9       80 : 8     36 : 9</a:t>
            </a:r>
            <a:endParaRPr lang="cs-CZ" sz="4400" b="1" dirty="0">
              <a:solidFill>
                <a:schemeClr val="tx1"/>
              </a:solidFill>
              <a:latin typeface="+mn-lt"/>
            </a:endParaRPr>
          </a:p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87624" y="1412776"/>
            <a:ext cx="46856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843808" y="141277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076056" y="141277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020272" y="141277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187624" y="2276872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843808" y="2282533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076056" y="2232763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020272" y="223001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187624" y="314096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843808" y="314096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076056" y="3068960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027370" y="3068960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187624" y="393305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843808" y="3933056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76056" y="386104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020272" y="3861048"/>
            <a:ext cx="457200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1907704" y="2230016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07704" y="299695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907704" y="386104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907704" y="4581128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796136" y="2230016"/>
            <a:ext cx="792088" cy="27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796136" y="2996952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96136" y="386104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5868144" y="4581128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TextovéPole 60"/>
          <p:cNvSpPr txBox="1"/>
          <p:nvPr/>
        </p:nvSpPr>
        <p:spPr>
          <a:xfrm>
            <a:off x="1187624" y="144132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64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859862" y="144132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4" name="Šipka doleva a nahoru 63"/>
          <p:cNvSpPr/>
          <p:nvPr/>
        </p:nvSpPr>
        <p:spPr>
          <a:xfrm rot="19200070">
            <a:off x="2004906" y="1742161"/>
            <a:ext cx="425196" cy="457200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195589" y="231107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859862" y="2299958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48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7" name="Šipka doleva a nahoru 66"/>
          <p:cNvSpPr/>
          <p:nvPr/>
        </p:nvSpPr>
        <p:spPr>
          <a:xfrm rot="7875043">
            <a:off x="1994649" y="2527134"/>
            <a:ext cx="425196" cy="425196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201331" y="3171006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2851835" y="316951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32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0" name="Šipka doleva a nahoru 69"/>
          <p:cNvSpPr/>
          <p:nvPr/>
        </p:nvSpPr>
        <p:spPr>
          <a:xfrm rot="8197258">
            <a:off x="2050515" y="3394299"/>
            <a:ext cx="425196" cy="425196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215038" y="3961601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16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934910" y="395500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4" name="Šipka doleva a nahoru 73"/>
          <p:cNvSpPr/>
          <p:nvPr/>
        </p:nvSpPr>
        <p:spPr>
          <a:xfrm rot="19046474">
            <a:off x="2023483" y="4087957"/>
            <a:ext cx="425196" cy="438032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5148203" y="144132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099517" y="145876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79" name="Je rovno 78"/>
          <p:cNvSpPr/>
          <p:nvPr/>
        </p:nvSpPr>
        <p:spPr>
          <a:xfrm>
            <a:off x="5868144" y="1761675"/>
            <a:ext cx="576064" cy="418171"/>
          </a:xfrm>
          <a:prstGeom prst="mathEqual">
            <a:avLst>
              <a:gd name="adj1" fmla="val 23520"/>
              <a:gd name="adj2" fmla="val 5296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5153845" y="227687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092419" y="226317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9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3" name="Šipka doleva a nahoru 82"/>
          <p:cNvSpPr/>
          <p:nvPr/>
        </p:nvSpPr>
        <p:spPr>
          <a:xfrm rot="7991548">
            <a:off x="5997505" y="2519309"/>
            <a:ext cx="425196" cy="425196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TextovéPole 83"/>
          <p:cNvSpPr txBox="1"/>
          <p:nvPr/>
        </p:nvSpPr>
        <p:spPr>
          <a:xfrm>
            <a:off x="5163874" y="312605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7087364" y="309750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7" name="Je rovno 86"/>
          <p:cNvSpPr/>
          <p:nvPr/>
        </p:nvSpPr>
        <p:spPr>
          <a:xfrm>
            <a:off x="5868144" y="3326529"/>
            <a:ext cx="626368" cy="492469"/>
          </a:xfrm>
          <a:prstGeom prst="mathEqual">
            <a:avLst>
              <a:gd name="adj1" fmla="val 23520"/>
              <a:gd name="adj2" fmla="val 4252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059514" y="3889593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10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7099517" y="391813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1" name="Šipka doleva a nahoru 90"/>
          <p:cNvSpPr/>
          <p:nvPr/>
        </p:nvSpPr>
        <p:spPr>
          <a:xfrm rot="18829674">
            <a:off x="5968730" y="4106228"/>
            <a:ext cx="425196" cy="425196"/>
          </a:xfrm>
          <a:prstGeom prst="left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08GH\AppData\Local\Microsoft\Windows\Temporary Internet Files\Content.IE5\2IZ0ULF3\MM900236315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0035" y="1164785"/>
            <a:ext cx="1115616" cy="3050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H\AppData\Local\Microsoft\Windows\Temporary Internet Files\Content.IE5\6GN5D1S8\MC900397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363" y="4306973"/>
            <a:ext cx="2776781" cy="2639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763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67" grpId="0" animBg="1"/>
      <p:bldP spid="70" grpId="0" animBg="1"/>
      <p:bldP spid="74" grpId="0" animBg="1"/>
      <p:bldP spid="79" grpId="0" animBg="1"/>
      <p:bldP spid="83" grpId="0" animBg="1"/>
      <p:bldP spid="87" grpId="0" animBg="1"/>
      <p:bldP spid="9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Vyškrtni příklady , které nepatří k výsledkům.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1802831"/>
              </p:ext>
            </p:extLst>
          </p:nvPr>
        </p:nvGraphicFramePr>
        <p:xfrm>
          <a:off x="467544" y="2204864"/>
          <a:ext cx="3888432" cy="2808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96144"/>
                <a:gridCol w="1296144"/>
                <a:gridCol w="1296144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361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9906585"/>
              </p:ext>
            </p:extLst>
          </p:nvPr>
        </p:nvGraphicFramePr>
        <p:xfrm>
          <a:off x="4644009" y="2204864"/>
          <a:ext cx="4032447" cy="280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93610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089706" y="3139456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9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139456"/>
            <a:ext cx="56938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8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7266" y="2348880"/>
            <a:ext cx="10823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9 : 9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2693" y="2410435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36 : 9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410435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72 : 9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202" y="3340090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27 : 3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3340090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50 : 5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6734" y="4225050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54 : 6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2693" y="4237286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72 : 8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47256" y="4245208"/>
            <a:ext cx="992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9 : 1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7587" y="2396340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16 : 2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45187" y="2410435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40 : 5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2426986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24 : 4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03476" y="3324121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56 : 7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368437" y="3323726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72 : 8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23316" y="4245208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81 : 9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391874" y="4223955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48 : 8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18282" y="4245208"/>
            <a:ext cx="1223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72 : 9</a:t>
            </a:r>
            <a:endParaRPr lang="cs-CZ" sz="3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496734" y="2292951"/>
            <a:ext cx="1223412" cy="8465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762693" y="2292951"/>
            <a:ext cx="1223412" cy="780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3131840" y="2292951"/>
            <a:ext cx="1223412" cy="780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3131840" y="3139456"/>
            <a:ext cx="1107995" cy="8469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703476" y="4155119"/>
            <a:ext cx="1223412" cy="7364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391874" y="2292951"/>
            <a:ext cx="1223412" cy="7803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391874" y="3139456"/>
            <a:ext cx="1223412" cy="8469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391874" y="4155120"/>
            <a:ext cx="1199975" cy="7364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Šipka dolů 2"/>
          <p:cNvSpPr/>
          <p:nvPr/>
        </p:nvSpPr>
        <p:spPr>
          <a:xfrm>
            <a:off x="1000428" y="1700808"/>
            <a:ext cx="216024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lů 16"/>
          <p:cNvSpPr/>
          <p:nvPr/>
        </p:nvSpPr>
        <p:spPr>
          <a:xfrm>
            <a:off x="5168135" y="1700808"/>
            <a:ext cx="242316" cy="4892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08GH\AppData\Local\Microsoft\Windows\Temporary Internet Files\Content.IE5\G5DD4UT7\MC9003909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256" y="4725144"/>
            <a:ext cx="2332856" cy="21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72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Zapiš , kolikrát je číslo v řádku větší než číslo </a:t>
            </a:r>
            <a:r>
              <a:rPr lang="cs-CZ" b="1" dirty="0" smtClean="0">
                <a:solidFill>
                  <a:srgbClr val="FFC000"/>
                </a:solidFill>
              </a:rPr>
              <a:t>8</a:t>
            </a:r>
            <a:r>
              <a:rPr lang="cs-CZ" sz="4000" b="1" dirty="0" smtClean="0">
                <a:solidFill>
                  <a:srgbClr val="FFC000"/>
                </a:solidFill>
              </a:rPr>
              <a:t> , a zdůvodni.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56                16                32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________     ________    ________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________     ________    ________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   72               40                24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________     ________    ________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________     ________    ________      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  <a:p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2380518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8319" y="3128163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56 = 7 . 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380518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2331" y="3128162"/>
            <a:ext cx="18004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16 = 2 .8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380518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74903" y="3128163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32 = 4 . 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18362" y="4581128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52746" y="5283751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72 = 9 . 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7" y="4581127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92765" y="5283751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40 = 5 . 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55014" y="4589679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 krát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74902" y="5283356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24 = 3 . 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3174555" y="5912040"/>
            <a:ext cx="2952328" cy="91440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SPRÁVNĚ 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67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</a:rPr>
              <a:t>Máš rád čokoládu?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Maruška přinesla do třídy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63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čokoládových vajíček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 a rozdělila je </a:t>
            </a:r>
            <a:r>
              <a:rPr lang="cs-CZ" b="1" dirty="0">
                <a:solidFill>
                  <a:schemeClr val="accent4">
                    <a:lumMod val="50000"/>
                  </a:schemeClr>
                </a:solidFill>
                <a:latin typeface="+mn-lt"/>
              </a:rPr>
              <a:t>9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 dětem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rovným dílem . Kolik vajíček dostalo každé dítě?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Vajíček_____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Dětí_____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Kolik vajíček dostalo každé dítě? Ř:________________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O:_____________________________________________</a:t>
            </a:r>
          </a:p>
          <a:p>
            <a:r>
              <a:rPr lang="cs-CZ" dirty="0" smtClean="0">
                <a:solidFill>
                  <a:srgbClr val="002060"/>
                </a:solidFill>
                <a:latin typeface="+mn-lt"/>
              </a:rPr>
              <a:t>Maminka vyprala </a:t>
            </a:r>
            <a:r>
              <a:rPr lang="cs-CZ" b="1" dirty="0" smtClean="0">
                <a:solidFill>
                  <a:srgbClr val="002060"/>
                </a:solidFill>
                <a:latin typeface="+mn-lt"/>
              </a:rPr>
              <a:t>8 párů ponožek . Každou ponožku přichytila</a:t>
            </a:r>
            <a:r>
              <a:rPr lang="cs-CZ" dirty="0" smtClean="0">
                <a:solidFill>
                  <a:srgbClr val="002060"/>
                </a:solidFill>
                <a:latin typeface="+mn-lt"/>
              </a:rPr>
              <a:t> na šňůru </a:t>
            </a:r>
            <a:r>
              <a:rPr lang="cs-CZ" b="1" dirty="0" smtClean="0">
                <a:solidFill>
                  <a:srgbClr val="002060"/>
                </a:solidFill>
                <a:latin typeface="+mn-lt"/>
              </a:rPr>
              <a:t>jedním kolíkem </a:t>
            </a:r>
            <a:r>
              <a:rPr lang="cs-CZ" dirty="0" smtClean="0">
                <a:solidFill>
                  <a:srgbClr val="002060"/>
                </a:solidFill>
                <a:latin typeface="+mn-lt"/>
              </a:rPr>
              <a:t>. Kolik kolíků potřebovala?         </a:t>
            </a:r>
            <a:r>
              <a:rPr lang="cs-CZ" b="1" dirty="0" smtClean="0">
                <a:solidFill>
                  <a:srgbClr val="002060"/>
                </a:solidFill>
                <a:latin typeface="+mn-lt"/>
              </a:rPr>
              <a:t>1 pár </a:t>
            </a:r>
            <a:r>
              <a:rPr lang="cs-CZ" dirty="0" smtClean="0">
                <a:solidFill>
                  <a:srgbClr val="002060"/>
                </a:solidFill>
                <a:latin typeface="+mn-lt"/>
              </a:rPr>
              <a:t>= ____ks ponožek</a:t>
            </a:r>
          </a:p>
          <a:p>
            <a:r>
              <a:rPr lang="cs-CZ" dirty="0" smtClean="0">
                <a:solidFill>
                  <a:srgbClr val="002060"/>
                </a:solidFill>
                <a:latin typeface="+mn-lt"/>
              </a:rPr>
              <a:t>Ř:______________</a:t>
            </a:r>
          </a:p>
          <a:p>
            <a:r>
              <a:rPr lang="cs-CZ" dirty="0" smtClean="0">
                <a:solidFill>
                  <a:srgbClr val="002060"/>
                </a:solidFill>
                <a:latin typeface="+mn-lt"/>
              </a:rPr>
              <a:t>O:_____________________________________________</a:t>
            </a:r>
            <a:endParaRPr lang="cs-CZ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6868" y="213285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63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256490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9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996947" y="2996952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63 : 9 = 7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25732" y="3525430"/>
            <a:ext cx="5623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Každé dítě dostalo 7 vajíček 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2157" y="465313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82078" y="5085184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8 . 2 = 16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25732" y="5550948"/>
            <a:ext cx="64123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Maminka potřebovala 16 kolíků 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6" name="Picture 4" descr="C:\Users\08GH\AppData\Local\Microsoft\Windows\Temporary Internet Files\Content.IE5\6GN5D1S8\MP900449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898" y="1829186"/>
            <a:ext cx="1514561" cy="138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H\AppData\Local\Microsoft\Windows\Temporary Internet Files\Content.IE5\G5DD4UT7\MC900351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229200"/>
            <a:ext cx="1795604" cy="148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16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 , 20.5.2012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 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galerie </a:t>
            </a:r>
            <a:r>
              <a:rPr lang="cs-CZ" dirty="0" smtClean="0">
                <a:solidFill>
                  <a:schemeClr val="tx1"/>
                </a:solidFill>
                <a:latin typeface="+mn-lt"/>
                <a:hlinkClick r:id="rId2"/>
              </a:rPr>
              <a:t>www.office.microsoft.com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20.5.2012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30213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1465</TotalTime>
  <Words>531</Words>
  <Application>Microsoft Office PowerPoint</Application>
  <PresentationFormat>Předvádění na obrazovce (4:3)</PresentationFormat>
  <Paragraphs>143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Zapiš čísla 8 krát a 9 krát větší.</vt:lpstr>
      <vt:lpstr>Utvoř vždy dva příklady na násobení a dva příklady na dělení.</vt:lpstr>
      <vt:lpstr>Porovnej příklady :</vt:lpstr>
      <vt:lpstr>Vyškrtni příklady , které nepatří k výsledkům.</vt:lpstr>
      <vt:lpstr>Zapiš , kolikrát je číslo v řádku větší než číslo 8 , a zdůvodni.</vt:lpstr>
      <vt:lpstr>Máš rád čokoládu?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124</cp:revision>
  <dcterms:created xsi:type="dcterms:W3CDTF">2011-06-20T10:40:08Z</dcterms:created>
  <dcterms:modified xsi:type="dcterms:W3CDTF">2013-01-29T16:57:30Z</dcterms:modified>
</cp:coreProperties>
</file>