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56" r:id="rId2"/>
    <p:sldId id="262" r:id="rId3"/>
    <p:sldId id="263" r:id="rId4"/>
    <p:sldId id="264" r:id="rId5"/>
    <p:sldId id="265" r:id="rId6"/>
    <p:sldId id="266" r:id="rId7"/>
    <p:sldId id="267" r:id="rId8"/>
    <p:sldId id="268" r:id="rId9"/>
    <p:sldId id="269" r:id="rId10"/>
    <p:sldId id="270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1D04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995" autoAdjust="0"/>
    <p:restoredTop sz="94470" autoAdjust="0"/>
  </p:normalViewPr>
  <p:slideViewPr>
    <p:cSldViewPr>
      <p:cViewPr>
        <p:scale>
          <a:sx n="80" d="100"/>
          <a:sy n="80" d="100"/>
        </p:scale>
        <p:origin x="-300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 VY_32_Inovace_18_Matematika 2.ročník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Dolní Benešov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Alena Drastíková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Násobení  a dělení  0 - 10</a:t>
          </a:r>
          <a:endParaRPr lang="cs-CZ" sz="2000" dirty="0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85554" custLinFactNeighborY="16958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 custLinFactNeighborX="343" custLinFactNeighborY="-1569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 custLinFactNeighborX="343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F8441908-D9A1-40BE-8B24-473AB4F1AF41}" type="presOf" srcId="{4C35D32F-0EAB-4CD7-82EE-45574DC2A586}" destId="{8BEBB6EC-1DAA-4CAC-8A25-BC0FCBD5DBD5}" srcOrd="0" destOrd="0" presId="urn:microsoft.com/office/officeart/2005/8/layout/target3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CF3A664C-8BDF-4D4F-8D82-CB8D387F729C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9A3ECE47-5F7C-4474-9051-C57E4A751364}" type="presParOf" srcId="{333A1088-737F-45CB-B68E-254E46348037}" destId="{76644BE8-9D7C-4C09-B250-3D10AF48CBB7}" srcOrd="12" destOrd="0" presId="urn:microsoft.com/office/officeart/2005/8/layout/target3"/>
    <dgm:cxn modelId="{FFE99CC3-9562-41AC-B2DD-A2C62C0FAC0C}" type="presParOf" srcId="{333A1088-737F-45CB-B68E-254E46348037}" destId="{EE85B701-7295-41C0-BA7A-34D3756A2AE6}" srcOrd="13" destOrd="0" presId="urn:microsoft.com/office/officeart/2005/8/layout/target3"/>
    <dgm:cxn modelId="{274885E9-B057-4FDE-BDEF-5C0E824A271A}" type="presParOf" srcId="{333A1088-737F-45CB-B68E-254E46348037}" destId="{8BEBB6EC-1DAA-4CAC-8A25-BC0FCBD5DBD5}" srcOrd="14" destOrd="0" presId="urn:microsoft.com/office/officeart/2005/8/layout/target3"/>
    <dgm:cxn modelId="{13CDA376-51CC-43A4-BB28-D68FA4900018}" type="presParOf" srcId="{333A1088-737F-45CB-B68E-254E46348037}" destId="{AED2198E-93D5-4001-81B4-73124B309672}" srcOrd="15" destOrd="0" presId="urn:microsoft.com/office/officeart/2005/8/layout/target3"/>
    <dgm:cxn modelId="{43CC709B-1745-47B2-8A06-E8380F06E8A9}" type="presParOf" srcId="{333A1088-737F-45CB-B68E-254E46348037}" destId="{2BE915AB-18AA-4053-B92C-3BFC9ED204BB}" srcOrd="16" destOrd="0" presId="urn:microsoft.com/office/officeart/2005/8/layout/target3"/>
    <dgm:cxn modelId="{23FB4463-6545-4245-B514-AB668D3F89F0}" type="presParOf" srcId="{333A1088-737F-45CB-B68E-254E46348037}" destId="{6BB5E863-4638-4E1D-BFDE-399D028AC4ED}" srcOrd="17" destOrd="0" presId="urn:microsoft.com/office/officeart/2005/8/layout/target3"/>
    <dgm:cxn modelId="{E511B6D4-0D10-4AEB-B5EF-3B249F5AA9AF}" type="presParOf" srcId="{333A1088-737F-45CB-B68E-254E46348037}" destId="{5A5FFA88-C948-4069-8E93-59FA12366E83}" srcOrd="18" destOrd="0" presId="urn:microsoft.com/office/officeart/2005/8/layout/target3"/>
    <dgm:cxn modelId="{5EB60369-FD44-46BF-8A70-216DE17A7A42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Dolní Benešov</a:t>
          </a:r>
          <a:endParaRPr lang="cs-CZ" sz="2000" kern="1200" dirty="0"/>
        </a:p>
      </dsp:txBody>
      <dsp:txXfrm>
        <a:off x="1273857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Alena Drastíková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792083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 VY_32_Inovace_18_Matematika 2.ročník</a:t>
          </a:r>
          <a:endParaRPr lang="cs-CZ" sz="2000" kern="1200" dirty="0"/>
        </a:p>
      </dsp:txBody>
      <dsp:txXfrm>
        <a:off x="1273857" y="792083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4137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Násobení  a dělení  0 - 10</a:t>
          </a:r>
          <a:endParaRPr lang="cs-CZ" sz="2000" kern="1200" dirty="0"/>
        </a:p>
      </dsp:txBody>
      <dsp:txXfrm>
        <a:off x="1273857" y="1224137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CZ.1.07/1.4.00/21.1262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197B35-209D-42B9-BD33-481CB6E73284}" type="datetimeFigureOut">
              <a:rPr lang="cs-CZ" smtClean="0"/>
              <a:t>27.5.2012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77E629-3EBF-4242-8D46-E9D4F27CF7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72659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27.5.2012</a:t>
            </a:fld>
            <a:endParaRPr lang="cs-CZ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27.5.2012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27.5.2012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27.5.2012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27.5.2012</a:t>
            </a:fld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27.5.2012</a:t>
            </a:fld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27.5.2012</a:t>
            </a:fld>
            <a:endParaRPr lang="cs-CZ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27.5.2012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27.5.2012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27.5.2012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27.5.2012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18FE4659-7985-49B0-AFB9-855F1780E650}" type="datetimeFigureOut">
              <a:rPr lang="cs-CZ" smtClean="0"/>
              <a:t>27.5.2012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7" Type="http://schemas.openxmlformats.org/officeDocument/2006/relationships/image" Target="../media/image10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wmf"/><Relationship Id="rId5" Type="http://schemas.openxmlformats.org/officeDocument/2006/relationships/image" Target="../media/image8.wmf"/><Relationship Id="rId4" Type="http://schemas.openxmlformats.org/officeDocument/2006/relationships/image" Target="../media/image7.w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w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850273617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  <a:latin typeface="+mn-lt"/>
              </a:rPr>
              <a:t>Anotace: </a:t>
            </a:r>
            <a:r>
              <a:rPr lang="cs-CZ" dirty="0" smtClean="0">
                <a:solidFill>
                  <a:schemeClr val="tx1"/>
                </a:solidFill>
                <a:latin typeface="+mn-lt"/>
              </a:rPr>
              <a:t>Tento materiál slouží k procvičení násobilky 1 až 10.Žáci pracují na interaktivní tabuli , po kliknutí  se jim zobrazí správný výsledek . Zápis a vypracování některých úkolů provedou do pracovního sešitu.</a:t>
            </a:r>
            <a:endParaRPr lang="cs-CZ" dirty="0">
              <a:solidFill>
                <a:schemeClr val="tx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982205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50000"/>
            </a:schemeClr>
          </a:solidFill>
        </p:spPr>
        <p:txBody>
          <a:bodyPr/>
          <a:lstStyle/>
          <a:p>
            <a:r>
              <a:rPr lang="cs-CZ" sz="4400" b="1" dirty="0" smtClean="0">
                <a:solidFill>
                  <a:srgbClr val="FFFF00"/>
                </a:solidFill>
              </a:rPr>
              <a:t>Násobení a dělení číslem 0,1 a 10.</a:t>
            </a:r>
            <a:endParaRPr lang="cs-CZ" sz="4400" b="1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cs-CZ" dirty="0" smtClean="0"/>
          </a:p>
          <a:p>
            <a:r>
              <a:rPr lang="cs-CZ" sz="3200" b="1" dirty="0" smtClean="0">
                <a:solidFill>
                  <a:schemeClr val="tx2">
                    <a:lumMod val="50000"/>
                  </a:schemeClr>
                </a:solidFill>
                <a:latin typeface="+mn-lt"/>
              </a:rPr>
              <a:t>0 . </a:t>
            </a:r>
            <a:r>
              <a:rPr lang="cs-CZ" sz="3200" b="1" dirty="0">
                <a:solidFill>
                  <a:schemeClr val="tx2">
                    <a:lumMod val="50000"/>
                  </a:schemeClr>
                </a:solidFill>
                <a:latin typeface="+mn-lt"/>
              </a:rPr>
              <a:t> </a:t>
            </a:r>
            <a:r>
              <a:rPr lang="cs-CZ" sz="3200" b="1" dirty="0" smtClean="0">
                <a:solidFill>
                  <a:schemeClr val="tx2">
                    <a:lumMod val="50000"/>
                  </a:schemeClr>
                </a:solidFill>
                <a:latin typeface="+mn-lt"/>
              </a:rPr>
              <a:t> 4 =          4 :   1 =         </a:t>
            </a:r>
          </a:p>
          <a:p>
            <a:r>
              <a:rPr lang="cs-CZ" sz="3200" b="1" dirty="0" smtClean="0">
                <a:solidFill>
                  <a:schemeClr val="tx2">
                    <a:lumMod val="50000"/>
                  </a:schemeClr>
                </a:solidFill>
                <a:latin typeface="+mn-lt"/>
              </a:rPr>
              <a:t>6 . 10 =        70 : 10 =</a:t>
            </a:r>
          </a:p>
          <a:p>
            <a:r>
              <a:rPr lang="cs-CZ" sz="3200" b="1" dirty="0" smtClean="0">
                <a:solidFill>
                  <a:schemeClr val="tx2">
                    <a:lumMod val="50000"/>
                  </a:schemeClr>
                </a:solidFill>
                <a:latin typeface="+mn-lt"/>
              </a:rPr>
              <a:t>9 .   1 =          6 :   1 =</a:t>
            </a:r>
          </a:p>
          <a:p>
            <a:r>
              <a:rPr lang="cs-CZ" sz="3200" b="1" dirty="0" smtClean="0">
                <a:solidFill>
                  <a:schemeClr val="tx2">
                    <a:lumMod val="50000"/>
                  </a:schemeClr>
                </a:solidFill>
                <a:latin typeface="+mn-lt"/>
              </a:rPr>
              <a:t>5 . 10 =        80 : 10 =</a:t>
            </a:r>
          </a:p>
          <a:p>
            <a:r>
              <a:rPr lang="cs-CZ" sz="3200" b="1" dirty="0" smtClean="0">
                <a:solidFill>
                  <a:schemeClr val="tx2">
                    <a:lumMod val="50000"/>
                  </a:schemeClr>
                </a:solidFill>
                <a:latin typeface="+mn-lt"/>
              </a:rPr>
              <a:t>0 .   1 =      100 : 10 =</a:t>
            </a:r>
          </a:p>
          <a:p>
            <a:r>
              <a:rPr lang="cs-CZ" sz="3200" b="1" dirty="0" smtClean="0">
                <a:solidFill>
                  <a:schemeClr val="tx2">
                    <a:lumMod val="50000"/>
                  </a:schemeClr>
                </a:solidFill>
                <a:latin typeface="+mn-lt"/>
              </a:rPr>
              <a:t>7 .   0 =          3 :   1 =</a:t>
            </a:r>
          </a:p>
          <a:p>
            <a:pPr marL="0" indent="0">
              <a:buNone/>
            </a:pPr>
            <a:r>
              <a:rPr lang="cs-CZ" sz="3200" b="1" dirty="0">
                <a:solidFill>
                  <a:schemeClr val="tx2">
                    <a:lumMod val="50000"/>
                  </a:schemeClr>
                </a:solidFill>
                <a:latin typeface="+mn-lt"/>
              </a:rPr>
              <a:t> </a:t>
            </a:r>
            <a:r>
              <a:rPr lang="cs-CZ" sz="3200" b="1" dirty="0" smtClean="0">
                <a:solidFill>
                  <a:schemeClr val="tx2">
                    <a:lumMod val="50000"/>
                  </a:schemeClr>
                </a:solidFill>
                <a:latin typeface="+mn-lt"/>
              </a:rPr>
              <a:t>10 .  10 =       10 : 10 =</a:t>
            </a:r>
            <a:endParaRPr lang="cs-CZ" sz="3200" b="1" dirty="0">
              <a:solidFill>
                <a:schemeClr val="tx2">
                  <a:lumMod val="50000"/>
                </a:schemeClr>
              </a:solidFill>
              <a:latin typeface="+mn-lt"/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3553540"/>
              </p:ext>
            </p:extLst>
          </p:nvPr>
        </p:nvGraphicFramePr>
        <p:xfrm>
          <a:off x="6732240" y="1988840"/>
          <a:ext cx="1800200" cy="46085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0100"/>
                <a:gridCol w="900100"/>
              </a:tblGrid>
              <a:tr h="65835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5835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5835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65835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5835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65835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5835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6713029"/>
              </p:ext>
            </p:extLst>
          </p:nvPr>
        </p:nvGraphicFramePr>
        <p:xfrm>
          <a:off x="5508104" y="1988842"/>
          <a:ext cx="815752" cy="46085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5752"/>
              </a:tblGrid>
              <a:tr h="65835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65835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65835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65835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5835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65835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5835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5703623" y="1988840"/>
            <a:ext cx="41229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tx2">
                    <a:lumMod val="50000"/>
                  </a:schemeClr>
                </a:solidFill>
              </a:rPr>
              <a:t>c</a:t>
            </a:r>
            <a:endParaRPr lang="cs-CZ" sz="40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804248" y="1997206"/>
            <a:ext cx="79701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tx2">
                    <a:lumMod val="50000"/>
                  </a:schemeClr>
                </a:solidFill>
              </a:rPr>
              <a:t>c.1</a:t>
            </a:r>
            <a:endParaRPr lang="cs-CZ" sz="40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7539730" y="1982743"/>
            <a:ext cx="105349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tx2">
                    <a:lumMod val="50000"/>
                  </a:schemeClr>
                </a:solidFill>
              </a:rPr>
              <a:t>c.10</a:t>
            </a:r>
            <a:endParaRPr lang="cs-CZ" sz="40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703623" y="2625309"/>
            <a:ext cx="46679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chemeClr val="tx2">
                    <a:lumMod val="50000"/>
                  </a:schemeClr>
                </a:solidFill>
              </a:rPr>
              <a:t>4</a:t>
            </a:r>
            <a:endParaRPr lang="cs-CZ" sz="44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688470" y="3284984"/>
            <a:ext cx="46679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chemeClr val="tx2">
                    <a:lumMod val="50000"/>
                  </a:schemeClr>
                </a:solidFill>
              </a:rPr>
              <a:t>7</a:t>
            </a:r>
            <a:endParaRPr lang="cs-CZ" sz="44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703623" y="3933056"/>
            <a:ext cx="46679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chemeClr val="tx2">
                    <a:lumMod val="50000"/>
                  </a:schemeClr>
                </a:solidFill>
              </a:rPr>
              <a:t>9</a:t>
            </a:r>
            <a:endParaRPr lang="cs-CZ" sz="44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562558" y="4581128"/>
            <a:ext cx="74892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chemeClr val="tx2">
                    <a:lumMod val="50000"/>
                  </a:schemeClr>
                </a:solidFill>
              </a:rPr>
              <a:t>10</a:t>
            </a:r>
            <a:endParaRPr lang="cs-CZ" sz="44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5688470" y="5229200"/>
            <a:ext cx="46679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chemeClr val="tx2">
                    <a:lumMod val="50000"/>
                  </a:schemeClr>
                </a:solidFill>
              </a:rPr>
              <a:t>5</a:t>
            </a:r>
            <a:endParaRPr lang="cs-CZ" sz="44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5665813" y="5877272"/>
            <a:ext cx="46679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chemeClr val="tx2">
                    <a:lumMod val="50000"/>
                  </a:schemeClr>
                </a:solidFill>
              </a:rPr>
              <a:t>1</a:t>
            </a:r>
            <a:endParaRPr lang="cs-CZ" sz="44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9" name="Šrafovaná šipka doprava 18"/>
          <p:cNvSpPr/>
          <p:nvPr/>
        </p:nvSpPr>
        <p:spPr>
          <a:xfrm>
            <a:off x="6311480" y="2817554"/>
            <a:ext cx="492767" cy="384949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TextovéPole 19"/>
          <p:cNvSpPr txBox="1"/>
          <p:nvPr/>
        </p:nvSpPr>
        <p:spPr>
          <a:xfrm>
            <a:off x="2195736" y="1982743"/>
            <a:ext cx="3898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</a:rPr>
              <a:t>0</a:t>
            </a:r>
            <a:endParaRPr lang="cs-CZ" sz="3200" b="1" dirty="0">
              <a:solidFill>
                <a:srgbClr val="C00000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2093143" y="2525165"/>
            <a:ext cx="5950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</a:rPr>
              <a:t>60</a:t>
            </a:r>
            <a:endParaRPr lang="cs-CZ" sz="3200" b="1" dirty="0">
              <a:solidFill>
                <a:srgbClr val="C00000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2195735" y="3080844"/>
            <a:ext cx="3898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</a:rPr>
              <a:t>9</a:t>
            </a:r>
            <a:endParaRPr lang="cs-CZ" sz="3200" b="1" dirty="0">
              <a:solidFill>
                <a:srgbClr val="C00000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2093142" y="3621857"/>
            <a:ext cx="5950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</a:rPr>
              <a:t>50</a:t>
            </a:r>
            <a:endParaRPr lang="cs-CZ" sz="3200" b="1" dirty="0">
              <a:solidFill>
                <a:srgbClr val="C00000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2195734" y="4150601"/>
            <a:ext cx="3898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</a:rPr>
              <a:t>0</a:t>
            </a:r>
            <a:endParaRPr lang="cs-CZ" sz="3200" b="1" dirty="0">
              <a:solidFill>
                <a:srgbClr val="C00000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2190323" y="4644425"/>
            <a:ext cx="3898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</a:rPr>
              <a:t>0</a:t>
            </a:r>
            <a:endParaRPr lang="cs-CZ" sz="3200" b="1" dirty="0">
              <a:solidFill>
                <a:srgbClr val="C00000"/>
              </a:solidFill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2035867" y="5229200"/>
            <a:ext cx="8002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</a:rPr>
              <a:t>100</a:t>
            </a:r>
            <a:endParaRPr lang="cs-CZ" sz="3200" b="1" dirty="0">
              <a:solidFill>
                <a:srgbClr val="C00000"/>
              </a:solidFill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4499992" y="1982742"/>
            <a:ext cx="3898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</a:rPr>
              <a:t>4</a:t>
            </a:r>
            <a:endParaRPr lang="cs-CZ" sz="3200" b="1" dirty="0">
              <a:solidFill>
                <a:srgbClr val="C00000"/>
              </a:solidFill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4488754" y="2567518"/>
            <a:ext cx="3898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</a:rPr>
              <a:t>7</a:t>
            </a:r>
            <a:endParaRPr lang="cs-CZ" sz="3200" b="1" dirty="0">
              <a:solidFill>
                <a:srgbClr val="C00000"/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4488635" y="3037082"/>
            <a:ext cx="3898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</a:rPr>
              <a:t>6</a:t>
            </a:r>
            <a:endParaRPr lang="cs-CZ" sz="3200" b="1" dirty="0">
              <a:solidFill>
                <a:srgbClr val="C00000"/>
              </a:solidFill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4473498" y="3583272"/>
            <a:ext cx="3898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</a:rPr>
              <a:t>8</a:t>
            </a:r>
            <a:endParaRPr lang="cs-CZ" sz="3200" b="1" dirty="0">
              <a:solidFill>
                <a:srgbClr val="C00000"/>
              </a:solidFill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4386161" y="4117722"/>
            <a:ext cx="5950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</a:rPr>
              <a:t>10</a:t>
            </a:r>
            <a:endParaRPr lang="cs-CZ" sz="3200" b="1" dirty="0">
              <a:solidFill>
                <a:srgbClr val="C00000"/>
              </a:solidFill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4509107" y="4673460"/>
            <a:ext cx="3898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</a:rPr>
              <a:t>3</a:t>
            </a:r>
            <a:endParaRPr lang="cs-CZ" sz="3200" b="1" dirty="0">
              <a:solidFill>
                <a:srgbClr val="C00000"/>
              </a:solidFill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4488635" y="5202340"/>
            <a:ext cx="3898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</a:rPr>
              <a:t>1</a:t>
            </a:r>
            <a:endParaRPr lang="cs-CZ" sz="3200" b="1" dirty="0">
              <a:solidFill>
                <a:srgbClr val="C00000"/>
              </a:solidFill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6969357" y="2625309"/>
            <a:ext cx="46679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C00000"/>
                </a:solidFill>
              </a:rPr>
              <a:t>4</a:t>
            </a:r>
            <a:endParaRPr lang="cs-CZ" sz="4400" b="1" dirty="0">
              <a:solidFill>
                <a:srgbClr val="C00000"/>
              </a:solidFill>
            </a:endParaRPr>
          </a:p>
        </p:txBody>
      </p:sp>
      <p:sp>
        <p:nvSpPr>
          <p:cNvPr id="46" name="TextovéPole 45"/>
          <p:cNvSpPr txBox="1"/>
          <p:nvPr/>
        </p:nvSpPr>
        <p:spPr>
          <a:xfrm>
            <a:off x="7692015" y="2652361"/>
            <a:ext cx="74892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C00000"/>
                </a:solidFill>
              </a:rPr>
              <a:t>40</a:t>
            </a:r>
            <a:endParaRPr lang="cs-CZ" sz="4400" b="1" dirty="0">
              <a:solidFill>
                <a:srgbClr val="C00000"/>
              </a:solidFill>
            </a:endParaRPr>
          </a:p>
        </p:txBody>
      </p:sp>
      <p:sp>
        <p:nvSpPr>
          <p:cNvPr id="47" name="TextovéPole 46"/>
          <p:cNvSpPr txBox="1"/>
          <p:nvPr/>
        </p:nvSpPr>
        <p:spPr>
          <a:xfrm>
            <a:off x="6969357" y="3284983"/>
            <a:ext cx="46679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C00000"/>
                </a:solidFill>
              </a:rPr>
              <a:t>7</a:t>
            </a:r>
            <a:endParaRPr lang="cs-CZ" sz="4400" b="1" dirty="0">
              <a:solidFill>
                <a:srgbClr val="C00000"/>
              </a:solidFill>
            </a:endParaRPr>
          </a:p>
        </p:txBody>
      </p:sp>
      <p:sp>
        <p:nvSpPr>
          <p:cNvPr id="49" name="TextovéPole 48"/>
          <p:cNvSpPr txBox="1"/>
          <p:nvPr/>
        </p:nvSpPr>
        <p:spPr>
          <a:xfrm>
            <a:off x="7692014" y="3300184"/>
            <a:ext cx="74892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C00000"/>
                </a:solidFill>
              </a:rPr>
              <a:t>70</a:t>
            </a:r>
            <a:endParaRPr lang="cs-CZ" sz="4400" b="1" dirty="0">
              <a:solidFill>
                <a:srgbClr val="C00000"/>
              </a:solidFill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6950586" y="3939513"/>
            <a:ext cx="46679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C00000"/>
                </a:solidFill>
              </a:rPr>
              <a:t>9</a:t>
            </a:r>
            <a:endParaRPr lang="cs-CZ" sz="4400" b="1" dirty="0">
              <a:solidFill>
                <a:srgbClr val="C00000"/>
              </a:solidFill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7692015" y="3960517"/>
            <a:ext cx="74892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C00000"/>
                </a:solidFill>
              </a:rPr>
              <a:t>90</a:t>
            </a:r>
            <a:endParaRPr lang="cs-CZ" sz="4400" b="1" dirty="0">
              <a:solidFill>
                <a:srgbClr val="C00000"/>
              </a:solidFill>
            </a:endParaRPr>
          </a:p>
        </p:txBody>
      </p:sp>
      <p:sp>
        <p:nvSpPr>
          <p:cNvPr id="53" name="TextovéPole 52"/>
          <p:cNvSpPr txBox="1"/>
          <p:nvPr/>
        </p:nvSpPr>
        <p:spPr>
          <a:xfrm>
            <a:off x="6828292" y="4606265"/>
            <a:ext cx="74892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C00000"/>
                </a:solidFill>
              </a:rPr>
              <a:t>10</a:t>
            </a:r>
            <a:endParaRPr lang="cs-CZ" sz="4400" b="1" dirty="0">
              <a:solidFill>
                <a:srgbClr val="C00000"/>
              </a:solidFill>
            </a:endParaRPr>
          </a:p>
        </p:txBody>
      </p:sp>
      <p:sp>
        <p:nvSpPr>
          <p:cNvPr id="54" name="TextovéPole 53"/>
          <p:cNvSpPr txBox="1"/>
          <p:nvPr/>
        </p:nvSpPr>
        <p:spPr>
          <a:xfrm>
            <a:off x="7539730" y="4606265"/>
            <a:ext cx="103105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C00000"/>
                </a:solidFill>
              </a:rPr>
              <a:t>100</a:t>
            </a:r>
            <a:endParaRPr lang="cs-CZ" sz="4400" b="1" dirty="0">
              <a:solidFill>
                <a:srgbClr val="C00000"/>
              </a:solidFill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6950586" y="5258235"/>
            <a:ext cx="46679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C00000"/>
                </a:solidFill>
              </a:rPr>
              <a:t>5</a:t>
            </a:r>
            <a:endParaRPr lang="cs-CZ" sz="4400" b="1" dirty="0">
              <a:solidFill>
                <a:srgbClr val="C00000"/>
              </a:solidFill>
            </a:endParaRPr>
          </a:p>
        </p:txBody>
      </p:sp>
      <p:sp>
        <p:nvSpPr>
          <p:cNvPr id="58" name="TextovéPole 57"/>
          <p:cNvSpPr txBox="1"/>
          <p:nvPr/>
        </p:nvSpPr>
        <p:spPr>
          <a:xfrm>
            <a:off x="7675473" y="5264999"/>
            <a:ext cx="74892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C00000"/>
                </a:solidFill>
              </a:rPr>
              <a:t>50</a:t>
            </a:r>
            <a:endParaRPr lang="cs-CZ" sz="4400" b="1" dirty="0">
              <a:solidFill>
                <a:srgbClr val="C00000"/>
              </a:solidFill>
            </a:endParaRPr>
          </a:p>
        </p:txBody>
      </p:sp>
      <p:sp>
        <p:nvSpPr>
          <p:cNvPr id="59" name="TextovéPole 58"/>
          <p:cNvSpPr txBox="1"/>
          <p:nvPr/>
        </p:nvSpPr>
        <p:spPr>
          <a:xfrm>
            <a:off x="6960030" y="5882407"/>
            <a:ext cx="46679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C00000"/>
                </a:solidFill>
              </a:rPr>
              <a:t>1</a:t>
            </a:r>
            <a:endParaRPr lang="cs-CZ" sz="4400" b="1" dirty="0">
              <a:solidFill>
                <a:srgbClr val="C00000"/>
              </a:solidFill>
            </a:endParaRPr>
          </a:p>
        </p:txBody>
      </p:sp>
      <p:sp>
        <p:nvSpPr>
          <p:cNvPr id="61" name="TextovéPole 60"/>
          <p:cNvSpPr txBox="1"/>
          <p:nvPr/>
        </p:nvSpPr>
        <p:spPr>
          <a:xfrm>
            <a:off x="7680793" y="5889927"/>
            <a:ext cx="74892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C00000"/>
                </a:solidFill>
              </a:rPr>
              <a:t>10</a:t>
            </a:r>
            <a:endParaRPr lang="cs-CZ" sz="4400" b="1" dirty="0">
              <a:solidFill>
                <a:srgbClr val="C00000"/>
              </a:solidFill>
            </a:endParaRPr>
          </a:p>
        </p:txBody>
      </p:sp>
      <p:pic>
        <p:nvPicPr>
          <p:cNvPr id="1026" name="Picture 2" descr="C:\Users\08GH\AppData\Local\Microsoft\Windows\Temporary Internet Files\Content.IE5\GSLSVFL5\MC90005335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3905" y="709844"/>
            <a:ext cx="1917436" cy="1223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08GH\AppData\Local\Microsoft\Windows\Temporary Internet Files\Content.IE5\2IZ0ULF3\MM900365271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1863" y="5892772"/>
            <a:ext cx="695325" cy="819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71511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2204864"/>
          </a:xfrm>
          <a:solidFill>
            <a:schemeClr val="accent5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Eliška dostala k narozeninám od kamarádů balíčky.</a:t>
            </a:r>
            <a:r>
              <a:rPr lang="cs-CZ" sz="3600" b="1" dirty="0">
                <a:solidFill>
                  <a:srgbClr val="FF0000"/>
                </a:solidFill>
              </a:rPr>
              <a:t/>
            </a:r>
            <a:br>
              <a:rPr lang="cs-CZ" sz="3600" b="1" dirty="0">
                <a:solidFill>
                  <a:srgbClr val="FF0000"/>
                </a:solidFill>
              </a:rPr>
            </a:b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497363"/>
          </a:xfr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txBody>
          <a:bodyPr/>
          <a:lstStyle/>
          <a:p>
            <a:r>
              <a:rPr lang="cs-CZ" b="1" dirty="0" smtClean="0">
                <a:solidFill>
                  <a:srgbClr val="002060"/>
                </a:solidFill>
                <a:latin typeface="+mn-lt"/>
              </a:rPr>
              <a:t>JE-JSOU                      BUDE                           VÝPOČET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002060"/>
                </a:solidFill>
                <a:latin typeface="+mn-lt"/>
              </a:rPr>
              <a:t>V 1 balíčku 2 ponožky  Ve 3 balíčkách  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002060"/>
                </a:solidFill>
                <a:latin typeface="+mn-lt"/>
              </a:rPr>
              <a:t>     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002060"/>
                </a:solidFill>
                <a:latin typeface="+mn-lt"/>
              </a:rPr>
              <a:t>V 1 balíčku 4 knížky      V 7 balíčkách</a:t>
            </a:r>
          </a:p>
          <a:p>
            <a:pPr marL="0" indent="0">
              <a:buNone/>
            </a:pPr>
            <a:endParaRPr lang="cs-CZ" dirty="0">
              <a:solidFill>
                <a:srgbClr val="002060"/>
              </a:solidFill>
              <a:latin typeface="+mn-lt"/>
            </a:endParaRPr>
          </a:p>
          <a:p>
            <a:pPr marL="0" indent="0">
              <a:buNone/>
            </a:pPr>
            <a:r>
              <a:rPr lang="cs-CZ" dirty="0" smtClean="0">
                <a:solidFill>
                  <a:srgbClr val="002060"/>
                </a:solidFill>
                <a:latin typeface="+mn-lt"/>
              </a:rPr>
              <a:t>V 1 balíčku 3 pastelky   V 6 balíčkách</a:t>
            </a:r>
          </a:p>
          <a:p>
            <a:pPr marL="0" indent="0">
              <a:buNone/>
            </a:pPr>
            <a:endParaRPr lang="cs-CZ" dirty="0">
              <a:solidFill>
                <a:srgbClr val="002060"/>
              </a:solidFill>
              <a:latin typeface="+mn-lt"/>
            </a:endParaRPr>
          </a:p>
          <a:p>
            <a:pPr marL="0" indent="0">
              <a:buNone/>
            </a:pPr>
            <a:r>
              <a:rPr lang="cs-CZ" dirty="0" smtClean="0">
                <a:solidFill>
                  <a:srgbClr val="002060"/>
                </a:solidFill>
                <a:latin typeface="+mn-lt"/>
              </a:rPr>
              <a:t>V 1 balíčku 5 sponek     V 5 balíčkách </a:t>
            </a:r>
            <a:endParaRPr lang="cs-CZ" dirty="0">
              <a:solidFill>
                <a:srgbClr val="002060"/>
              </a:solidFill>
              <a:latin typeface="+mn-lt"/>
            </a:endParaRPr>
          </a:p>
          <a:p>
            <a:pPr marL="0" indent="0">
              <a:buNone/>
            </a:pPr>
            <a:endParaRPr lang="cs-CZ" dirty="0" smtClean="0">
              <a:solidFill>
                <a:srgbClr val="002060"/>
              </a:solidFill>
              <a:latin typeface="+mn-lt"/>
            </a:endParaRPr>
          </a:p>
          <a:p>
            <a:pPr marL="0" indent="0">
              <a:buNone/>
            </a:pPr>
            <a:r>
              <a:rPr lang="cs-CZ" dirty="0" smtClean="0">
                <a:solidFill>
                  <a:srgbClr val="002060"/>
                </a:solidFill>
                <a:latin typeface="+mn-lt"/>
              </a:rPr>
              <a:t>V 1 balíčku 8 balonků   Ve 4 balíčkách</a:t>
            </a:r>
            <a:endParaRPr lang="cs-CZ" dirty="0">
              <a:solidFill>
                <a:srgbClr val="002060"/>
              </a:solidFill>
              <a:latin typeface="+mn-lt"/>
            </a:endParaRPr>
          </a:p>
        </p:txBody>
      </p:sp>
      <p:pic>
        <p:nvPicPr>
          <p:cNvPr id="2050" name="Picture 2" descr="C:\Users\08GH\AppData\Local\Microsoft\Windows\Temporary Internet Files\Content.IE5\GSLSVFL5\MC90034913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188641"/>
            <a:ext cx="1259632" cy="1584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08GH\AppData\Local\Microsoft\Windows\Temporary Internet Files\Content.IE5\2IZ0ULF3\MC90019988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9180" y="1999793"/>
            <a:ext cx="619764" cy="725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08GH\AppData\Local\Microsoft\Windows\Temporary Internet Files\Content.IE5\GSLSVFL5\MC90001930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6536" y="2924944"/>
            <a:ext cx="1195148" cy="687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08GH\AppData\Local\Microsoft\Windows\Temporary Internet Files\Content.IE5\2IZ0ULF3\MC900088648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2842" y="3710504"/>
            <a:ext cx="1009725" cy="79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08GH\AppData\Local\Microsoft\Windows\Temporary Internet Files\Content.IE5\6GN5D1S8\MC900334902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7742" y="4509120"/>
            <a:ext cx="994825" cy="665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08GH\AppData\Local\Microsoft\Windows\Temporary Internet Files\Content.IE5\G5DD4UT7\MC900391424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4870" y="5301208"/>
            <a:ext cx="808731" cy="909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851353" y="2018577"/>
            <a:ext cx="15183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2 . 3 = 6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851353" y="2852936"/>
            <a:ext cx="172354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4 . 7 = 28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877852" y="3814160"/>
            <a:ext cx="172354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3 . 6 = 18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877852" y="4698416"/>
            <a:ext cx="172354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5 . 5 = 25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869406" y="5479118"/>
            <a:ext cx="172354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8 . 4 = 32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821128" y="6210579"/>
            <a:ext cx="1811714" cy="523220"/>
          </a:xfrm>
          <a:prstGeom prst="rect">
            <a:avLst/>
          </a:prstGeom>
          <a:noFill/>
          <a:ln>
            <a:solidFill>
              <a:schemeClr val="accent5">
                <a:lumMod val="40000"/>
                <a:lumOff val="6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Výborně !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36904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36712"/>
          </a:xfrm>
          <a:solidFill>
            <a:schemeClr val="accent3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sz="4400" b="1" dirty="0" smtClean="0">
                <a:solidFill>
                  <a:schemeClr val="accent5">
                    <a:lumMod val="75000"/>
                  </a:schemeClr>
                </a:solidFill>
              </a:rPr>
              <a:t>Vypočítej :</a:t>
            </a:r>
            <a:endParaRPr lang="cs-CZ" sz="44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289451"/>
          </a:xfrm>
        </p:spPr>
        <p:txBody>
          <a:bodyPr/>
          <a:lstStyle/>
          <a:p>
            <a:endParaRPr lang="cs-CZ" dirty="0" smtClean="0"/>
          </a:p>
          <a:p>
            <a:r>
              <a:rPr lang="cs-CZ" b="1" dirty="0" smtClean="0">
                <a:solidFill>
                  <a:srgbClr val="C00000"/>
                </a:solidFill>
              </a:rPr>
              <a:t>.</a:t>
            </a:r>
            <a:r>
              <a:rPr lang="cs-CZ" dirty="0" smtClean="0"/>
              <a:t>   </a:t>
            </a:r>
            <a:r>
              <a:rPr lang="cs-CZ" sz="3600" b="1" dirty="0" smtClean="0">
                <a:solidFill>
                  <a:schemeClr val="accent5">
                    <a:lumMod val="50000"/>
                  </a:schemeClr>
                </a:solidFill>
                <a:latin typeface="+mn-lt"/>
              </a:rPr>
              <a:t>:  4 =  4        8 .  7 =    </a:t>
            </a:r>
            <a:r>
              <a:rPr lang="cs-CZ" sz="3600" b="1" dirty="0" smtClean="0">
                <a:solidFill>
                  <a:srgbClr val="C00000"/>
                </a:solidFill>
                <a:latin typeface="+mn-lt"/>
              </a:rPr>
              <a:t>.</a:t>
            </a:r>
            <a:r>
              <a:rPr lang="cs-CZ" sz="3600" b="1" dirty="0" smtClean="0">
                <a:solidFill>
                  <a:schemeClr val="accent5">
                    <a:lumMod val="50000"/>
                  </a:schemeClr>
                </a:solidFill>
                <a:latin typeface="+mn-lt"/>
              </a:rPr>
              <a:t>      </a:t>
            </a:r>
            <a:r>
              <a:rPr lang="cs-CZ" sz="3600" b="1" dirty="0" smtClean="0">
                <a:solidFill>
                  <a:srgbClr val="C00000"/>
                </a:solidFill>
                <a:latin typeface="+mn-lt"/>
              </a:rPr>
              <a:t>.</a:t>
            </a:r>
            <a:r>
              <a:rPr lang="cs-CZ" sz="3600" b="1" dirty="0" smtClean="0">
                <a:solidFill>
                  <a:schemeClr val="accent5">
                    <a:lumMod val="50000"/>
                  </a:schemeClr>
                </a:solidFill>
                <a:latin typeface="+mn-lt"/>
              </a:rPr>
              <a:t>  .  8 = 64</a:t>
            </a:r>
          </a:p>
          <a:p>
            <a:r>
              <a:rPr lang="cs-CZ" sz="3600" b="1" dirty="0" smtClean="0">
                <a:solidFill>
                  <a:srgbClr val="C00000"/>
                </a:solidFill>
                <a:latin typeface="+mn-lt"/>
              </a:rPr>
              <a:t>.</a:t>
            </a:r>
            <a:r>
              <a:rPr lang="cs-CZ" sz="3600" b="1" dirty="0" smtClean="0">
                <a:solidFill>
                  <a:schemeClr val="accent5">
                    <a:lumMod val="50000"/>
                  </a:schemeClr>
                </a:solidFill>
                <a:latin typeface="+mn-lt"/>
              </a:rPr>
              <a:t>  :  5 =  6        9 . </a:t>
            </a:r>
            <a:r>
              <a:rPr lang="cs-CZ" sz="3600" b="1" dirty="0">
                <a:solidFill>
                  <a:schemeClr val="accent5">
                    <a:lumMod val="50000"/>
                  </a:schemeClr>
                </a:solidFill>
                <a:latin typeface="+mn-lt"/>
              </a:rPr>
              <a:t> </a:t>
            </a:r>
            <a:r>
              <a:rPr lang="cs-CZ" sz="3600" b="1" dirty="0" smtClean="0">
                <a:solidFill>
                  <a:schemeClr val="accent5">
                    <a:lumMod val="50000"/>
                  </a:schemeClr>
                </a:solidFill>
                <a:latin typeface="+mn-lt"/>
              </a:rPr>
              <a:t>5 =    </a:t>
            </a:r>
            <a:r>
              <a:rPr lang="cs-CZ" sz="3600" b="1" dirty="0" smtClean="0">
                <a:solidFill>
                  <a:srgbClr val="C00000"/>
                </a:solidFill>
                <a:latin typeface="+mn-lt"/>
              </a:rPr>
              <a:t>.</a:t>
            </a:r>
            <a:r>
              <a:rPr lang="cs-CZ" sz="3600" b="1" dirty="0" smtClean="0">
                <a:solidFill>
                  <a:schemeClr val="accent5">
                    <a:lumMod val="50000"/>
                  </a:schemeClr>
                </a:solidFill>
                <a:latin typeface="+mn-lt"/>
              </a:rPr>
              <a:t>      </a:t>
            </a:r>
            <a:r>
              <a:rPr lang="cs-CZ" sz="3600" b="1" dirty="0" smtClean="0">
                <a:solidFill>
                  <a:srgbClr val="C00000"/>
                </a:solidFill>
                <a:latin typeface="+mn-lt"/>
              </a:rPr>
              <a:t>. </a:t>
            </a:r>
            <a:r>
              <a:rPr lang="cs-CZ" sz="3600" b="1" dirty="0" smtClean="0">
                <a:solidFill>
                  <a:schemeClr val="accent5">
                    <a:lumMod val="50000"/>
                  </a:schemeClr>
                </a:solidFill>
                <a:latin typeface="+mn-lt"/>
              </a:rPr>
              <a:t> .  4 = 16</a:t>
            </a:r>
          </a:p>
          <a:p>
            <a:r>
              <a:rPr lang="cs-CZ" sz="3600" b="1" dirty="0" smtClean="0">
                <a:solidFill>
                  <a:srgbClr val="C00000"/>
                </a:solidFill>
                <a:latin typeface="+mn-lt"/>
              </a:rPr>
              <a:t>.</a:t>
            </a:r>
            <a:r>
              <a:rPr lang="cs-CZ" sz="3600" b="1" dirty="0" smtClean="0">
                <a:solidFill>
                  <a:schemeClr val="accent5">
                    <a:lumMod val="50000"/>
                  </a:schemeClr>
                </a:solidFill>
                <a:latin typeface="+mn-lt"/>
              </a:rPr>
              <a:t>  :  9 =  3        6 . </a:t>
            </a:r>
            <a:r>
              <a:rPr lang="cs-CZ" sz="3600" b="1" dirty="0">
                <a:solidFill>
                  <a:schemeClr val="accent5">
                    <a:lumMod val="50000"/>
                  </a:schemeClr>
                </a:solidFill>
                <a:latin typeface="+mn-lt"/>
              </a:rPr>
              <a:t> </a:t>
            </a:r>
            <a:r>
              <a:rPr lang="cs-CZ" sz="3600" b="1" dirty="0" smtClean="0">
                <a:solidFill>
                  <a:schemeClr val="accent5">
                    <a:lumMod val="50000"/>
                  </a:schemeClr>
                </a:solidFill>
                <a:latin typeface="+mn-lt"/>
              </a:rPr>
              <a:t>7 =    </a:t>
            </a:r>
            <a:r>
              <a:rPr lang="cs-CZ" sz="3600" b="1" dirty="0" smtClean="0">
                <a:solidFill>
                  <a:srgbClr val="C00000"/>
                </a:solidFill>
                <a:latin typeface="+mn-lt"/>
              </a:rPr>
              <a:t>.</a:t>
            </a:r>
            <a:r>
              <a:rPr lang="cs-CZ" sz="3600" b="1" dirty="0" smtClean="0">
                <a:solidFill>
                  <a:schemeClr val="accent5">
                    <a:lumMod val="50000"/>
                  </a:schemeClr>
                </a:solidFill>
                <a:latin typeface="+mn-lt"/>
              </a:rPr>
              <a:t>      </a:t>
            </a:r>
            <a:r>
              <a:rPr lang="cs-CZ" sz="3600" b="1" dirty="0" smtClean="0">
                <a:solidFill>
                  <a:srgbClr val="C00000"/>
                </a:solidFill>
                <a:latin typeface="+mn-lt"/>
              </a:rPr>
              <a:t>.</a:t>
            </a:r>
            <a:r>
              <a:rPr lang="cs-CZ" sz="3600" b="1" dirty="0" smtClean="0">
                <a:solidFill>
                  <a:schemeClr val="accent5">
                    <a:lumMod val="50000"/>
                  </a:schemeClr>
                </a:solidFill>
                <a:latin typeface="+mn-lt"/>
              </a:rPr>
              <a:t>  .  9 = 90</a:t>
            </a:r>
          </a:p>
          <a:p>
            <a:r>
              <a:rPr lang="cs-CZ" sz="3600" b="1" dirty="0" smtClean="0">
                <a:solidFill>
                  <a:srgbClr val="C00000"/>
                </a:solidFill>
                <a:latin typeface="+mn-lt"/>
              </a:rPr>
              <a:t>.</a:t>
            </a:r>
            <a:r>
              <a:rPr lang="cs-CZ" sz="3600" b="1" dirty="0" smtClean="0">
                <a:solidFill>
                  <a:schemeClr val="accent5">
                    <a:lumMod val="50000"/>
                  </a:schemeClr>
                </a:solidFill>
                <a:latin typeface="+mn-lt"/>
              </a:rPr>
              <a:t>  :  7 =  4        2 .  2 =   </a:t>
            </a:r>
            <a:r>
              <a:rPr lang="cs-CZ" sz="3600" b="1" dirty="0" smtClean="0">
                <a:solidFill>
                  <a:srgbClr val="C00000"/>
                </a:solidFill>
                <a:latin typeface="+mn-lt"/>
              </a:rPr>
              <a:t> .      .  </a:t>
            </a:r>
            <a:r>
              <a:rPr lang="cs-CZ" sz="3600" b="1" dirty="0" smtClean="0">
                <a:solidFill>
                  <a:schemeClr val="accent5">
                    <a:lumMod val="50000"/>
                  </a:schemeClr>
                </a:solidFill>
                <a:latin typeface="+mn-lt"/>
              </a:rPr>
              <a:t>.10 = 30</a:t>
            </a:r>
          </a:p>
          <a:p>
            <a:r>
              <a:rPr lang="cs-CZ" sz="3600" b="1" dirty="0" smtClean="0">
                <a:solidFill>
                  <a:srgbClr val="C00000"/>
                </a:solidFill>
                <a:latin typeface="+mn-lt"/>
              </a:rPr>
              <a:t>.</a:t>
            </a:r>
            <a:r>
              <a:rPr lang="cs-CZ" sz="3600" b="1" dirty="0" smtClean="0">
                <a:solidFill>
                  <a:schemeClr val="accent5">
                    <a:lumMod val="50000"/>
                  </a:schemeClr>
                </a:solidFill>
                <a:latin typeface="+mn-lt"/>
              </a:rPr>
              <a:t>  :  3 =  8        0 .10 =    </a:t>
            </a:r>
            <a:r>
              <a:rPr lang="cs-CZ" sz="3600" b="1" dirty="0" smtClean="0">
                <a:solidFill>
                  <a:srgbClr val="C00000"/>
                </a:solidFill>
                <a:latin typeface="+mn-lt"/>
              </a:rPr>
              <a:t>.</a:t>
            </a:r>
            <a:r>
              <a:rPr lang="cs-CZ" sz="3600" b="1" dirty="0" smtClean="0">
                <a:solidFill>
                  <a:schemeClr val="accent5">
                    <a:lumMod val="50000"/>
                  </a:schemeClr>
                </a:solidFill>
                <a:latin typeface="+mn-lt"/>
              </a:rPr>
              <a:t>      </a:t>
            </a:r>
            <a:r>
              <a:rPr lang="cs-CZ" sz="3600" b="1" dirty="0" smtClean="0">
                <a:solidFill>
                  <a:srgbClr val="C00000"/>
                </a:solidFill>
                <a:latin typeface="+mn-lt"/>
              </a:rPr>
              <a:t>.  </a:t>
            </a:r>
            <a:r>
              <a:rPr lang="cs-CZ" sz="3600" b="1" dirty="0" smtClean="0">
                <a:solidFill>
                  <a:schemeClr val="accent5">
                    <a:lumMod val="50000"/>
                  </a:schemeClr>
                </a:solidFill>
                <a:latin typeface="+mn-lt"/>
              </a:rPr>
              <a:t>.  1 =   5</a:t>
            </a:r>
          </a:p>
          <a:p>
            <a:r>
              <a:rPr lang="cs-CZ" sz="3600" b="1" dirty="0" smtClean="0">
                <a:solidFill>
                  <a:srgbClr val="C00000"/>
                </a:solidFill>
                <a:latin typeface="+mn-lt"/>
              </a:rPr>
              <a:t>.</a:t>
            </a:r>
            <a:r>
              <a:rPr lang="cs-CZ" sz="3600" b="1" dirty="0" smtClean="0">
                <a:solidFill>
                  <a:schemeClr val="accent5">
                    <a:lumMod val="50000"/>
                  </a:schemeClr>
                </a:solidFill>
                <a:latin typeface="+mn-lt"/>
              </a:rPr>
              <a:t>  :10 =  9      10 .10 =    </a:t>
            </a:r>
            <a:r>
              <a:rPr lang="cs-CZ" sz="3600" b="1" dirty="0" smtClean="0">
                <a:solidFill>
                  <a:srgbClr val="C00000"/>
                </a:solidFill>
                <a:latin typeface="+mn-lt"/>
              </a:rPr>
              <a:t>.</a:t>
            </a:r>
            <a:r>
              <a:rPr lang="cs-CZ" sz="3600" b="1" dirty="0" smtClean="0">
                <a:solidFill>
                  <a:schemeClr val="accent5">
                    <a:lumMod val="50000"/>
                  </a:schemeClr>
                </a:solidFill>
                <a:latin typeface="+mn-lt"/>
              </a:rPr>
              <a:t>      </a:t>
            </a:r>
            <a:r>
              <a:rPr lang="cs-CZ" sz="3600" b="1" dirty="0" smtClean="0">
                <a:solidFill>
                  <a:srgbClr val="C00000"/>
                </a:solidFill>
                <a:latin typeface="+mn-lt"/>
              </a:rPr>
              <a:t>.</a:t>
            </a:r>
            <a:r>
              <a:rPr lang="cs-CZ" sz="3600" b="1" dirty="0" smtClean="0">
                <a:solidFill>
                  <a:schemeClr val="accent5">
                    <a:lumMod val="50000"/>
                  </a:schemeClr>
                </a:solidFill>
                <a:latin typeface="+mn-lt"/>
              </a:rPr>
              <a:t>  .  0 =   0      </a:t>
            </a:r>
            <a:endParaRPr lang="cs-CZ" sz="3600" b="1" dirty="0">
              <a:solidFill>
                <a:schemeClr val="accent5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37811" y="1340768"/>
            <a:ext cx="6463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C00000"/>
                </a:solidFill>
              </a:rPr>
              <a:t>16</a:t>
            </a:r>
            <a:endParaRPr lang="cs-CZ" sz="3600" b="1" dirty="0">
              <a:solidFill>
                <a:srgbClr val="C0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49686" y="1987099"/>
            <a:ext cx="6463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C00000"/>
                </a:solidFill>
              </a:rPr>
              <a:t>30</a:t>
            </a:r>
            <a:endParaRPr lang="cs-CZ" sz="3600" b="1" dirty="0">
              <a:solidFill>
                <a:srgbClr val="C0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49686" y="2647477"/>
            <a:ext cx="6463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C00000"/>
                </a:solidFill>
              </a:rPr>
              <a:t>27</a:t>
            </a:r>
            <a:endParaRPr lang="cs-CZ" sz="3600" b="1" dirty="0">
              <a:solidFill>
                <a:srgbClr val="C0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51068" y="3281759"/>
            <a:ext cx="6463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C00000"/>
                </a:solidFill>
              </a:rPr>
              <a:t>28</a:t>
            </a:r>
            <a:endParaRPr lang="cs-CZ" sz="3600" b="1" dirty="0">
              <a:solidFill>
                <a:srgbClr val="C0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61523" y="3947228"/>
            <a:ext cx="6463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C00000"/>
                </a:solidFill>
              </a:rPr>
              <a:t>24</a:t>
            </a:r>
            <a:endParaRPr lang="cs-CZ" sz="3600" b="1" dirty="0">
              <a:solidFill>
                <a:srgbClr val="C0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61523" y="4593559"/>
            <a:ext cx="6463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C00000"/>
                </a:solidFill>
              </a:rPr>
              <a:t>90</a:t>
            </a:r>
            <a:endParaRPr lang="cs-CZ" sz="3600" b="1" dirty="0">
              <a:solidFill>
                <a:srgbClr val="C0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831967" y="1295674"/>
            <a:ext cx="6463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C00000"/>
                </a:solidFill>
              </a:rPr>
              <a:t>56</a:t>
            </a:r>
            <a:endParaRPr lang="cs-CZ" sz="3600" b="1" dirty="0">
              <a:solidFill>
                <a:srgbClr val="C0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831967" y="1941285"/>
            <a:ext cx="6463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C00000"/>
                </a:solidFill>
              </a:rPr>
              <a:t>45</a:t>
            </a:r>
            <a:endParaRPr lang="cs-CZ" sz="3600" b="1" dirty="0">
              <a:solidFill>
                <a:srgbClr val="C0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4848378" y="2635428"/>
            <a:ext cx="6463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C00000"/>
                </a:solidFill>
              </a:rPr>
              <a:t>42</a:t>
            </a:r>
            <a:endParaRPr lang="cs-CZ" sz="3600" b="1" dirty="0">
              <a:solidFill>
                <a:srgbClr val="C0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061237" y="3300897"/>
            <a:ext cx="4154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C00000"/>
                </a:solidFill>
              </a:rPr>
              <a:t>4</a:t>
            </a:r>
            <a:endParaRPr lang="cs-CZ" sz="3600" b="1" dirty="0">
              <a:solidFill>
                <a:srgbClr val="C0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5079211" y="3928089"/>
            <a:ext cx="4154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C00000"/>
                </a:solidFill>
              </a:rPr>
              <a:t>0</a:t>
            </a:r>
            <a:endParaRPr lang="cs-CZ" sz="3600" b="1" dirty="0">
              <a:solidFill>
                <a:srgbClr val="C00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4732961" y="4596431"/>
            <a:ext cx="87716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C00000"/>
                </a:solidFill>
              </a:rPr>
              <a:t>100</a:t>
            </a:r>
            <a:endParaRPr lang="cs-CZ" sz="3600" b="1" dirty="0">
              <a:solidFill>
                <a:srgbClr val="C0000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868144" y="1310933"/>
            <a:ext cx="4154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C00000"/>
                </a:solidFill>
              </a:rPr>
              <a:t>8</a:t>
            </a:r>
            <a:endParaRPr lang="cs-CZ" sz="3600" b="1" dirty="0">
              <a:solidFill>
                <a:srgbClr val="C000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5868144" y="1956370"/>
            <a:ext cx="4154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C00000"/>
                </a:solidFill>
              </a:rPr>
              <a:t>4</a:t>
            </a:r>
            <a:endParaRPr lang="cs-CZ" sz="3600" b="1" dirty="0">
              <a:solidFill>
                <a:srgbClr val="C000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5656788" y="2649759"/>
            <a:ext cx="6463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C00000"/>
                </a:solidFill>
              </a:rPr>
              <a:t>10</a:t>
            </a:r>
            <a:endParaRPr lang="cs-CZ" sz="3600" b="1" dirty="0">
              <a:solidFill>
                <a:srgbClr val="C0000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5868144" y="3274503"/>
            <a:ext cx="4154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C00000"/>
                </a:solidFill>
              </a:rPr>
              <a:t>3</a:t>
            </a:r>
            <a:endParaRPr lang="cs-CZ" sz="3600" b="1" dirty="0">
              <a:solidFill>
                <a:srgbClr val="C00000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5868144" y="3928090"/>
            <a:ext cx="4154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C00000"/>
                </a:solidFill>
              </a:rPr>
              <a:t>5</a:t>
            </a:r>
            <a:endParaRPr lang="cs-CZ" sz="3600" b="1" dirty="0">
              <a:solidFill>
                <a:srgbClr val="C00000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5887621" y="4593558"/>
            <a:ext cx="4154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C00000"/>
                </a:solidFill>
              </a:rPr>
              <a:t>7</a:t>
            </a:r>
            <a:endParaRPr lang="cs-CZ" sz="3600" b="1" dirty="0">
              <a:solidFill>
                <a:srgbClr val="C00000"/>
              </a:solidFill>
            </a:endParaRPr>
          </a:p>
        </p:txBody>
      </p:sp>
      <p:pic>
        <p:nvPicPr>
          <p:cNvPr id="3078" name="Picture 6" descr="C:\Users\08GH\AppData\Local\Microsoft\Windows\Temporary Internet Files\Content.IE5\2IZ0ULF3\MP90044486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1948" y="5229277"/>
            <a:ext cx="2142761" cy="1512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5446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6" dur="2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0728"/>
          </a:xfrm>
          <a:solidFill>
            <a:schemeClr val="accent1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b="1" dirty="0" smtClean="0">
                <a:solidFill>
                  <a:srgbClr val="002060"/>
                </a:solidFill>
              </a:rPr>
              <a:t>Doplň tabulky:</a:t>
            </a:r>
            <a:endParaRPr lang="cs-CZ" b="1" dirty="0">
              <a:solidFill>
                <a:srgbClr val="002060"/>
              </a:solidFill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87194391"/>
              </p:ext>
            </p:extLst>
          </p:nvPr>
        </p:nvGraphicFramePr>
        <p:xfrm>
          <a:off x="539552" y="1412776"/>
          <a:ext cx="3888430" cy="41764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77686"/>
                <a:gridCol w="777686"/>
                <a:gridCol w="777686"/>
                <a:gridCol w="777686"/>
                <a:gridCol w="777686"/>
              </a:tblGrid>
              <a:tr h="696077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</a:tr>
              <a:tr h="696077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696077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696077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696077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696077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5847847"/>
              </p:ext>
            </p:extLst>
          </p:nvPr>
        </p:nvGraphicFramePr>
        <p:xfrm>
          <a:off x="4644010" y="1412774"/>
          <a:ext cx="4032445" cy="41764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06489"/>
                <a:gridCol w="806489"/>
                <a:gridCol w="806489"/>
                <a:gridCol w="806489"/>
                <a:gridCol w="806489"/>
              </a:tblGrid>
              <a:tr h="69607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</a:tr>
              <a:tr h="69607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69607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69607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69607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69607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827584" y="1340768"/>
            <a:ext cx="33855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.</a:t>
            </a:r>
            <a:endParaRPr lang="cs-CZ" sz="4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5004048" y="1340767"/>
            <a:ext cx="33855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.</a:t>
            </a:r>
            <a:endParaRPr lang="cs-CZ" sz="4800" b="1" dirty="0"/>
          </a:p>
        </p:txBody>
      </p:sp>
      <p:sp>
        <p:nvSpPr>
          <p:cNvPr id="8" name="Kruhová šipka 7"/>
          <p:cNvSpPr/>
          <p:nvPr/>
        </p:nvSpPr>
        <p:spPr>
          <a:xfrm rot="19489331">
            <a:off x="672825" y="1540551"/>
            <a:ext cx="648072" cy="489204"/>
          </a:xfrm>
          <a:prstGeom prst="circular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9" name="Kruhová šipka 8"/>
          <p:cNvSpPr/>
          <p:nvPr/>
        </p:nvSpPr>
        <p:spPr>
          <a:xfrm rot="19732589">
            <a:off x="4694530" y="1540551"/>
            <a:ext cx="648072" cy="489204"/>
          </a:xfrm>
          <a:prstGeom prst="circular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477143" y="1402325"/>
            <a:ext cx="46679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5</a:t>
            </a:r>
            <a:endParaRPr lang="cs-CZ" sz="44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267744" y="1408270"/>
            <a:ext cx="46679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7</a:t>
            </a:r>
            <a:endParaRPr lang="cs-CZ" sz="44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069218" y="1408098"/>
            <a:ext cx="46679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2</a:t>
            </a:r>
            <a:endParaRPr lang="cs-CZ" sz="44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796858" y="1379821"/>
            <a:ext cx="46679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9</a:t>
            </a:r>
            <a:endParaRPr lang="cs-CZ" sz="44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82678" y="2060848"/>
            <a:ext cx="46679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0</a:t>
            </a:r>
            <a:endParaRPr lang="cs-CZ" sz="44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99344" y="2830289"/>
            <a:ext cx="46679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1</a:t>
            </a:r>
            <a:endParaRPr lang="cs-CZ" sz="44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82678" y="3501008"/>
            <a:ext cx="46679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2</a:t>
            </a:r>
            <a:endParaRPr lang="cs-CZ" sz="44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681668" y="4149080"/>
            <a:ext cx="46679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3</a:t>
            </a:r>
            <a:endParaRPr lang="cs-CZ" sz="44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681668" y="4898877"/>
            <a:ext cx="46679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4</a:t>
            </a:r>
            <a:endParaRPr lang="cs-CZ" sz="44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4785169" y="2114226"/>
            <a:ext cx="46679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5</a:t>
            </a:r>
            <a:endParaRPr lang="cs-CZ" sz="44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4791498" y="2830289"/>
            <a:ext cx="46679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6</a:t>
            </a:r>
            <a:endParaRPr lang="cs-CZ" sz="4400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4791498" y="3501008"/>
            <a:ext cx="46679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7</a:t>
            </a:r>
            <a:endParaRPr lang="cs-CZ" sz="4400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4770651" y="4160076"/>
            <a:ext cx="46679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8</a:t>
            </a:r>
            <a:endParaRPr lang="cs-CZ" sz="4400" b="1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4650433" y="4898876"/>
            <a:ext cx="74892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10</a:t>
            </a:r>
            <a:endParaRPr lang="cs-CZ" sz="4400" b="1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5580112" y="1379820"/>
            <a:ext cx="46679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8</a:t>
            </a:r>
            <a:endParaRPr lang="cs-CZ" sz="4400" b="1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7236296" y="1371545"/>
            <a:ext cx="46679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3</a:t>
            </a:r>
            <a:endParaRPr lang="cs-CZ" sz="4400" b="1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6300192" y="1373371"/>
            <a:ext cx="74892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10</a:t>
            </a:r>
            <a:endParaRPr lang="cs-CZ" sz="4400" b="1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8054311" y="1379821"/>
            <a:ext cx="46679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4</a:t>
            </a:r>
            <a:endParaRPr lang="cs-CZ" sz="4400" b="1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1477143" y="2060847"/>
            <a:ext cx="46679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</a:rPr>
              <a:t>0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2244306" y="2058810"/>
            <a:ext cx="46679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</a:rPr>
              <a:t>0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3042222" y="2060848"/>
            <a:ext cx="46679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</a:rPr>
              <a:t>0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3780446" y="2046936"/>
            <a:ext cx="46679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</a:rPr>
              <a:t>0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1477143" y="2816377"/>
            <a:ext cx="46679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</a:rPr>
              <a:t>5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2244306" y="2807415"/>
            <a:ext cx="46679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</a:rPr>
              <a:t>7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3033652" y="2807415"/>
            <a:ext cx="46679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</a:rPr>
              <a:t>2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3809089" y="2807414"/>
            <a:ext cx="46679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</a:rPr>
              <a:t>9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1336078" y="3500477"/>
            <a:ext cx="74892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</a:rPr>
              <a:t>10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2099814" y="3552527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14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3033652" y="3501008"/>
            <a:ext cx="46679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</a:rPr>
              <a:t>4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3639381" y="3521749"/>
            <a:ext cx="74892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</a:rPr>
              <a:t>18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1350891" y="4170794"/>
            <a:ext cx="74892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</a:rPr>
              <a:t>15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2103241" y="4170794"/>
            <a:ext cx="74892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</a:rPr>
              <a:t>21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3069218" y="4177078"/>
            <a:ext cx="46679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</a:rPr>
              <a:t>6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3668024" y="4177078"/>
            <a:ext cx="74892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</a:rPr>
              <a:t>27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1321805" y="4898875"/>
            <a:ext cx="74892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</a:rPr>
              <a:t>20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46" name="TextovéPole 45"/>
          <p:cNvSpPr txBox="1"/>
          <p:nvPr/>
        </p:nvSpPr>
        <p:spPr>
          <a:xfrm>
            <a:off x="2070728" y="4892127"/>
            <a:ext cx="74892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</a:rPr>
              <a:t>28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47" name="TextovéPole 46"/>
          <p:cNvSpPr txBox="1"/>
          <p:nvPr/>
        </p:nvSpPr>
        <p:spPr>
          <a:xfrm>
            <a:off x="3033652" y="4889193"/>
            <a:ext cx="46679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</a:rPr>
              <a:t>8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49" name="TextovéPole 48"/>
          <p:cNvSpPr txBox="1"/>
          <p:nvPr/>
        </p:nvSpPr>
        <p:spPr>
          <a:xfrm>
            <a:off x="3607940" y="4881279"/>
            <a:ext cx="74892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</a:rPr>
              <a:t>36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5439047" y="2102187"/>
            <a:ext cx="74892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</a:rPr>
              <a:t>40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6297794" y="2104111"/>
            <a:ext cx="74892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</a:rPr>
              <a:t>50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7049115" y="2118436"/>
            <a:ext cx="74892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</a:rPr>
              <a:t>15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7913246" y="2075929"/>
            <a:ext cx="74892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</a:rPr>
              <a:t>20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56" name="TextovéPole 55"/>
          <p:cNvSpPr txBox="1"/>
          <p:nvPr/>
        </p:nvSpPr>
        <p:spPr>
          <a:xfrm>
            <a:off x="5458016" y="2783086"/>
            <a:ext cx="74892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</a:rPr>
              <a:t>48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57" name="TextovéPole 56"/>
          <p:cNvSpPr txBox="1"/>
          <p:nvPr/>
        </p:nvSpPr>
        <p:spPr>
          <a:xfrm>
            <a:off x="6300192" y="2763609"/>
            <a:ext cx="74892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</a:rPr>
              <a:t>60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58" name="TextovéPole 57"/>
          <p:cNvSpPr txBox="1"/>
          <p:nvPr/>
        </p:nvSpPr>
        <p:spPr>
          <a:xfrm>
            <a:off x="7095231" y="2783085"/>
            <a:ext cx="74892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</a:rPr>
              <a:t>18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59" name="TextovéPole 58"/>
          <p:cNvSpPr txBox="1"/>
          <p:nvPr/>
        </p:nvSpPr>
        <p:spPr>
          <a:xfrm>
            <a:off x="7913245" y="2770192"/>
            <a:ext cx="74892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</a:rPr>
              <a:t>24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60" name="TextovéPole 59"/>
          <p:cNvSpPr txBox="1"/>
          <p:nvPr/>
        </p:nvSpPr>
        <p:spPr>
          <a:xfrm>
            <a:off x="5439046" y="3490972"/>
            <a:ext cx="74892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</a:rPr>
              <a:t>56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61" name="TextovéPole 60"/>
          <p:cNvSpPr txBox="1"/>
          <p:nvPr/>
        </p:nvSpPr>
        <p:spPr>
          <a:xfrm>
            <a:off x="6292372" y="3501008"/>
            <a:ext cx="74892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</a:rPr>
              <a:t>70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62" name="TextovéPole 61"/>
          <p:cNvSpPr txBox="1"/>
          <p:nvPr/>
        </p:nvSpPr>
        <p:spPr>
          <a:xfrm>
            <a:off x="7093589" y="3494213"/>
            <a:ext cx="74892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</a:rPr>
              <a:t>21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63" name="TextovéPole 62"/>
          <p:cNvSpPr txBox="1"/>
          <p:nvPr/>
        </p:nvSpPr>
        <p:spPr>
          <a:xfrm>
            <a:off x="7913246" y="3489244"/>
            <a:ext cx="74892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</a:rPr>
              <a:t>28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64" name="TextovéPole 63"/>
          <p:cNvSpPr txBox="1"/>
          <p:nvPr/>
        </p:nvSpPr>
        <p:spPr>
          <a:xfrm>
            <a:off x="5458442" y="4160076"/>
            <a:ext cx="74892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</a:rPr>
              <a:t>64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65" name="TextovéPole 64"/>
          <p:cNvSpPr txBox="1"/>
          <p:nvPr/>
        </p:nvSpPr>
        <p:spPr>
          <a:xfrm>
            <a:off x="6297794" y="4170192"/>
            <a:ext cx="74892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</a:rPr>
              <a:t>80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66" name="TextovéPole 65"/>
          <p:cNvSpPr txBox="1"/>
          <p:nvPr/>
        </p:nvSpPr>
        <p:spPr>
          <a:xfrm>
            <a:off x="7090435" y="4168213"/>
            <a:ext cx="74892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</a:rPr>
              <a:t>24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67" name="TextovéPole 66"/>
          <p:cNvSpPr txBox="1"/>
          <p:nvPr/>
        </p:nvSpPr>
        <p:spPr>
          <a:xfrm>
            <a:off x="7913246" y="4149080"/>
            <a:ext cx="74892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</a:rPr>
              <a:t>32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69" name="TextovéPole 68"/>
          <p:cNvSpPr txBox="1"/>
          <p:nvPr/>
        </p:nvSpPr>
        <p:spPr>
          <a:xfrm>
            <a:off x="5422390" y="4889192"/>
            <a:ext cx="74892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</a:rPr>
              <a:t>80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70" name="TextovéPole 69"/>
          <p:cNvSpPr txBox="1"/>
          <p:nvPr/>
        </p:nvSpPr>
        <p:spPr>
          <a:xfrm>
            <a:off x="6117438" y="4898877"/>
            <a:ext cx="103105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</a:rPr>
              <a:t>100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73" name="TextovéPole 72"/>
          <p:cNvSpPr txBox="1"/>
          <p:nvPr/>
        </p:nvSpPr>
        <p:spPr>
          <a:xfrm>
            <a:off x="7093588" y="4881278"/>
            <a:ext cx="74892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</a:rPr>
              <a:t>30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74" name="TextovéPole 73"/>
          <p:cNvSpPr txBox="1"/>
          <p:nvPr/>
        </p:nvSpPr>
        <p:spPr>
          <a:xfrm>
            <a:off x="7844154" y="4871853"/>
            <a:ext cx="74892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</a:rPr>
              <a:t>40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75" name="Veselý obličej 74"/>
          <p:cNvSpPr/>
          <p:nvPr/>
        </p:nvSpPr>
        <p:spPr>
          <a:xfrm>
            <a:off x="4089648" y="5805264"/>
            <a:ext cx="914400" cy="914400"/>
          </a:xfrm>
          <a:prstGeom prst="smileyFac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77" name="Obláček 76"/>
          <p:cNvSpPr/>
          <p:nvPr/>
        </p:nvSpPr>
        <p:spPr>
          <a:xfrm>
            <a:off x="5077130" y="5668318"/>
            <a:ext cx="2625960" cy="792088"/>
          </a:xfrm>
          <a:prstGeom prst="cloudCallout">
            <a:avLst>
              <a:gd name="adj1" fmla="val -58820"/>
              <a:gd name="adj2" fmla="val 53504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9" name="TextovéPole 78"/>
          <p:cNvSpPr txBox="1"/>
          <p:nvPr/>
        </p:nvSpPr>
        <p:spPr>
          <a:xfrm>
            <a:off x="5437160" y="5805264"/>
            <a:ext cx="18341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Jsi šikovný!</a:t>
            </a:r>
            <a:endParaRPr lang="cs-CZ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9565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7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2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7" dur="20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 animBg="1"/>
      <p:bldP spid="7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08720"/>
          </a:xfrm>
          <a:solidFill>
            <a:schemeClr val="accent5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sz="4800" b="1" dirty="0" smtClean="0">
                <a:solidFill>
                  <a:srgbClr val="C00000"/>
                </a:solidFill>
              </a:rPr>
              <a:t>Vyřeš slovní úlohy!</a:t>
            </a:r>
            <a:endParaRPr lang="cs-CZ" sz="4800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217443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    </a:t>
            </a:r>
            <a:r>
              <a:rPr lang="cs-CZ" dirty="0" smtClean="0">
                <a:solidFill>
                  <a:schemeClr val="tx1"/>
                </a:solidFill>
                <a:latin typeface="+mn-lt"/>
              </a:rPr>
              <a:t>V naší školní jídelně je </a:t>
            </a:r>
            <a:r>
              <a:rPr lang="cs-CZ" b="1" dirty="0" smtClean="0">
                <a:solidFill>
                  <a:schemeClr val="tx1"/>
                </a:solidFill>
                <a:latin typeface="+mn-lt"/>
              </a:rPr>
              <a:t>10 stolů </a:t>
            </a:r>
            <a:r>
              <a:rPr lang="cs-CZ" dirty="0" smtClean="0">
                <a:solidFill>
                  <a:schemeClr val="tx1"/>
                </a:solidFill>
                <a:latin typeface="+mn-lt"/>
              </a:rPr>
              <a:t>. U každého stolu jsou              </a:t>
            </a:r>
          </a:p>
          <a:p>
            <a:r>
              <a:rPr lang="cs-CZ" dirty="0" smtClean="0"/>
              <a:t>   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  <a:r>
              <a:rPr lang="cs-CZ" b="1" dirty="0" smtClean="0">
                <a:solidFill>
                  <a:schemeClr val="tx1"/>
                </a:solidFill>
                <a:latin typeface="+mn-lt"/>
              </a:rPr>
              <a:t>4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smtClean="0">
                <a:solidFill>
                  <a:schemeClr val="tx1"/>
                </a:solidFill>
                <a:latin typeface="+mn-lt"/>
              </a:rPr>
              <a:t>židle </a:t>
            </a:r>
            <a:r>
              <a:rPr lang="cs-CZ" dirty="0" smtClean="0">
                <a:solidFill>
                  <a:schemeClr val="tx1"/>
                </a:solidFill>
                <a:latin typeface="+mn-lt"/>
              </a:rPr>
              <a:t>. Kolik židlí je v jídelně? Ř:________________</a:t>
            </a:r>
          </a:p>
          <a:p>
            <a:r>
              <a:rPr lang="cs-CZ" dirty="0">
                <a:solidFill>
                  <a:schemeClr val="tx1"/>
                </a:solidFill>
                <a:latin typeface="+mn-lt"/>
              </a:rPr>
              <a:t> </a:t>
            </a:r>
            <a:r>
              <a:rPr lang="cs-CZ" dirty="0" smtClean="0">
                <a:solidFill>
                  <a:schemeClr val="tx1"/>
                </a:solidFill>
                <a:latin typeface="+mn-lt"/>
              </a:rPr>
              <a:t>   O:____________________________________________</a:t>
            </a:r>
          </a:p>
          <a:p>
            <a:r>
              <a:rPr lang="cs-CZ" dirty="0">
                <a:solidFill>
                  <a:schemeClr val="tx1"/>
                </a:solidFill>
                <a:latin typeface="+mn-lt"/>
              </a:rPr>
              <a:t> </a:t>
            </a:r>
            <a:endParaRPr lang="cs-CZ" dirty="0" smtClean="0">
              <a:solidFill>
                <a:schemeClr val="tx1"/>
              </a:solidFill>
              <a:latin typeface="+mn-lt"/>
            </a:endParaRPr>
          </a:p>
          <a:p>
            <a:r>
              <a:rPr lang="cs-CZ" dirty="0">
                <a:solidFill>
                  <a:schemeClr val="tx1"/>
                </a:solidFill>
                <a:latin typeface="+mn-lt"/>
              </a:rPr>
              <a:t> </a:t>
            </a:r>
            <a:r>
              <a:rPr lang="cs-CZ" dirty="0" smtClean="0">
                <a:solidFill>
                  <a:schemeClr val="tx1"/>
                </a:solidFill>
                <a:latin typeface="+mn-lt"/>
              </a:rPr>
              <a:t>   </a:t>
            </a:r>
            <a:r>
              <a:rPr lang="cs-CZ" b="1" dirty="0" smtClean="0">
                <a:solidFill>
                  <a:schemeClr val="tx1"/>
                </a:solidFill>
                <a:latin typeface="+mn-lt"/>
              </a:rPr>
              <a:t>Jeden</a:t>
            </a:r>
            <a:r>
              <a:rPr lang="cs-CZ" dirty="0" smtClean="0">
                <a:solidFill>
                  <a:schemeClr val="tx1"/>
                </a:solidFill>
                <a:latin typeface="+mn-lt"/>
              </a:rPr>
              <a:t> jogurt stojí </a:t>
            </a:r>
            <a:r>
              <a:rPr lang="cs-CZ" b="1" dirty="0" smtClean="0">
                <a:solidFill>
                  <a:schemeClr val="tx1"/>
                </a:solidFill>
                <a:latin typeface="+mn-lt"/>
              </a:rPr>
              <a:t>9 Kč </a:t>
            </a:r>
            <a:r>
              <a:rPr lang="cs-CZ" dirty="0" smtClean="0">
                <a:solidFill>
                  <a:schemeClr val="tx1"/>
                </a:solidFill>
                <a:latin typeface="+mn-lt"/>
              </a:rPr>
              <a:t>. Kolik jogurtů si koupíme za </a:t>
            </a:r>
            <a:r>
              <a:rPr lang="cs-CZ" b="1" dirty="0" smtClean="0">
                <a:solidFill>
                  <a:schemeClr val="tx1"/>
                </a:solidFill>
                <a:latin typeface="+mn-lt"/>
              </a:rPr>
              <a:t>63</a:t>
            </a:r>
            <a:r>
              <a:rPr lang="cs-CZ" dirty="0" smtClean="0">
                <a:solidFill>
                  <a:schemeClr val="tx1"/>
                </a:solidFill>
                <a:latin typeface="+mn-lt"/>
              </a:rPr>
              <a:t>  </a:t>
            </a:r>
          </a:p>
          <a:p>
            <a:r>
              <a:rPr lang="cs-CZ" dirty="0">
                <a:solidFill>
                  <a:schemeClr val="tx1"/>
                </a:solidFill>
                <a:latin typeface="+mn-lt"/>
              </a:rPr>
              <a:t> </a:t>
            </a:r>
            <a:r>
              <a:rPr lang="cs-CZ" dirty="0" smtClean="0">
                <a:solidFill>
                  <a:schemeClr val="tx1"/>
                </a:solidFill>
                <a:latin typeface="+mn-lt"/>
              </a:rPr>
              <a:t>   </a:t>
            </a:r>
            <a:r>
              <a:rPr lang="cs-CZ" b="1" dirty="0" smtClean="0">
                <a:solidFill>
                  <a:schemeClr val="tx1"/>
                </a:solidFill>
                <a:latin typeface="+mn-lt"/>
              </a:rPr>
              <a:t>Kč</a:t>
            </a:r>
            <a:r>
              <a:rPr lang="cs-CZ" dirty="0" smtClean="0">
                <a:solidFill>
                  <a:schemeClr val="tx1"/>
                </a:solidFill>
                <a:latin typeface="+mn-lt"/>
              </a:rPr>
              <a:t>? Ř:______________</a:t>
            </a:r>
          </a:p>
          <a:p>
            <a:r>
              <a:rPr lang="cs-CZ" dirty="0">
                <a:solidFill>
                  <a:schemeClr val="tx1"/>
                </a:solidFill>
                <a:latin typeface="+mn-lt"/>
              </a:rPr>
              <a:t> </a:t>
            </a:r>
            <a:r>
              <a:rPr lang="cs-CZ" dirty="0" smtClean="0">
                <a:solidFill>
                  <a:schemeClr val="tx1"/>
                </a:solidFill>
                <a:latin typeface="+mn-lt"/>
              </a:rPr>
              <a:t>   O:____________________________________________</a:t>
            </a:r>
          </a:p>
          <a:p>
            <a:endParaRPr lang="cs-CZ" dirty="0">
              <a:solidFill>
                <a:schemeClr val="tx1"/>
              </a:solidFill>
              <a:latin typeface="+mn-lt"/>
            </a:endParaRPr>
          </a:p>
          <a:p>
            <a:r>
              <a:rPr lang="cs-CZ" dirty="0" smtClean="0">
                <a:solidFill>
                  <a:schemeClr val="tx1"/>
                </a:solidFill>
                <a:latin typeface="+mn-lt"/>
              </a:rPr>
              <a:t>    Pan Dvořák sadil ovocné stromy . Vysadil </a:t>
            </a:r>
            <a:r>
              <a:rPr lang="cs-CZ" b="1" dirty="0" smtClean="0">
                <a:solidFill>
                  <a:schemeClr val="tx1"/>
                </a:solidFill>
                <a:latin typeface="+mn-lt"/>
              </a:rPr>
              <a:t>8 řad po 6</a:t>
            </a:r>
          </a:p>
          <a:p>
            <a:r>
              <a:rPr lang="cs-CZ" b="1" dirty="0">
                <a:solidFill>
                  <a:schemeClr val="tx1"/>
                </a:solidFill>
                <a:latin typeface="+mn-lt"/>
              </a:rPr>
              <a:t> </a:t>
            </a:r>
            <a:r>
              <a:rPr lang="cs-CZ" b="1" dirty="0" smtClean="0">
                <a:solidFill>
                  <a:schemeClr val="tx1"/>
                </a:solidFill>
                <a:latin typeface="+mn-lt"/>
              </a:rPr>
              <a:t>   stromech </a:t>
            </a:r>
            <a:r>
              <a:rPr lang="cs-CZ" dirty="0" smtClean="0">
                <a:solidFill>
                  <a:schemeClr val="tx1"/>
                </a:solidFill>
                <a:latin typeface="+mn-lt"/>
              </a:rPr>
              <a:t>. Kolik stromů vysadil celkem ?</a:t>
            </a:r>
          </a:p>
          <a:p>
            <a:r>
              <a:rPr lang="cs-CZ" dirty="0">
                <a:solidFill>
                  <a:schemeClr val="tx1"/>
                </a:solidFill>
                <a:latin typeface="+mn-lt"/>
              </a:rPr>
              <a:t> </a:t>
            </a:r>
            <a:r>
              <a:rPr lang="cs-CZ" dirty="0" smtClean="0">
                <a:solidFill>
                  <a:schemeClr val="tx1"/>
                </a:solidFill>
                <a:latin typeface="+mn-lt"/>
              </a:rPr>
              <a:t>   Ř:_____________</a:t>
            </a:r>
          </a:p>
          <a:p>
            <a:r>
              <a:rPr lang="cs-CZ" dirty="0">
                <a:solidFill>
                  <a:schemeClr val="tx1"/>
                </a:solidFill>
                <a:latin typeface="+mn-lt"/>
              </a:rPr>
              <a:t> </a:t>
            </a:r>
            <a:r>
              <a:rPr lang="cs-CZ" dirty="0" smtClean="0">
                <a:solidFill>
                  <a:schemeClr val="tx1"/>
                </a:solidFill>
                <a:latin typeface="+mn-lt"/>
              </a:rPr>
              <a:t>   O:____________________________________________</a:t>
            </a:r>
            <a:endParaRPr lang="cs-CZ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080517" y="1154892"/>
            <a:ext cx="192873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</a:rPr>
              <a:t>10 . 4 = 40</a:t>
            </a:r>
            <a:endParaRPr lang="cs-CZ" sz="3200" b="1" dirty="0">
              <a:solidFill>
                <a:srgbClr val="C0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659391" y="1584855"/>
            <a:ext cx="402065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</a:rPr>
              <a:t>V jídelně je 40 stolů.</a:t>
            </a:r>
            <a:endParaRPr lang="cs-CZ" sz="3200" b="1" dirty="0">
              <a:solidFill>
                <a:srgbClr val="C0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2195736" y="2729716"/>
            <a:ext cx="172354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</a:rPr>
              <a:t>63 : 9 = 7</a:t>
            </a:r>
            <a:endParaRPr lang="cs-CZ" sz="3200" b="1" dirty="0">
              <a:solidFill>
                <a:srgbClr val="C0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1633630" y="3198748"/>
            <a:ext cx="58881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</a:rPr>
              <a:t>Za 63 Kč si koupíme 7 jogurtů.</a:t>
            </a:r>
            <a:endParaRPr lang="cs-CZ" sz="3200" b="1" dirty="0">
              <a:solidFill>
                <a:srgbClr val="C0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1475655" y="4797151"/>
            <a:ext cx="172354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</a:rPr>
              <a:t>8 . 6 = 48</a:t>
            </a:r>
            <a:endParaRPr lang="cs-CZ" sz="3200" b="1" dirty="0">
              <a:solidFill>
                <a:srgbClr val="C0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1475656" y="5200515"/>
            <a:ext cx="50922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</a:rPr>
              <a:t>Vysadil celkem 48 stromů.</a:t>
            </a:r>
            <a:endParaRPr lang="cs-CZ" sz="3200" b="1" dirty="0">
              <a:solidFill>
                <a:srgbClr val="C00000"/>
              </a:solidFill>
            </a:endParaRPr>
          </a:p>
        </p:txBody>
      </p:sp>
      <p:pic>
        <p:nvPicPr>
          <p:cNvPr id="1028" name="Picture 4" descr="C:\Users\08GH\AppData\Local\Microsoft\Windows\Temporary Internet Files\Content.IE5\GSLSVFL5\MC90041190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7637" y="2791766"/>
            <a:ext cx="1401747" cy="1403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08GH\AppData\Local\Microsoft\Windows\Temporary Internet Files\Content.IE5\G5DD4UT7\MC90002724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4873" y="4649825"/>
            <a:ext cx="1135599" cy="1371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08GH\AppData\Local\Microsoft\Windows\Temporary Internet Files\Content.IE5\G5DD4UT7\MC90002445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2677" y="1447279"/>
            <a:ext cx="1427371" cy="1121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2487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  <a:solidFill>
            <a:schemeClr val="tx2">
              <a:lumMod val="75000"/>
            </a:schemeClr>
          </a:solidFill>
        </p:spPr>
        <p:txBody>
          <a:bodyPr/>
          <a:lstStyle/>
          <a:p>
            <a:r>
              <a:rPr lang="cs-CZ" sz="4800" b="1" dirty="0" smtClean="0">
                <a:solidFill>
                  <a:schemeClr val="bg1"/>
                </a:solidFill>
              </a:rPr>
              <a:t>Poradíš si?</a:t>
            </a:r>
            <a:endParaRPr lang="cs-CZ" sz="4800" b="1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  <a:solidFill>
            <a:schemeClr val="accent5">
              <a:lumMod val="40000"/>
              <a:lumOff val="60000"/>
            </a:schemeClr>
          </a:solidFill>
        </p:spPr>
        <p:txBody>
          <a:bodyPr/>
          <a:lstStyle/>
          <a:p>
            <a:endParaRPr lang="cs-CZ" dirty="0" smtClean="0"/>
          </a:p>
          <a:p>
            <a:r>
              <a:rPr lang="cs-CZ" sz="4000" b="1" dirty="0" smtClean="0">
                <a:solidFill>
                  <a:schemeClr val="tx2">
                    <a:lumMod val="50000"/>
                  </a:schemeClr>
                </a:solidFill>
                <a:latin typeface="+mn-lt"/>
              </a:rPr>
              <a:t>(24 : 4) . 5 =          (54 : 9) : 2 =</a:t>
            </a:r>
          </a:p>
          <a:p>
            <a:r>
              <a:rPr lang="cs-CZ" sz="4000" b="1" dirty="0" smtClean="0">
                <a:solidFill>
                  <a:schemeClr val="tx2">
                    <a:lumMod val="50000"/>
                  </a:schemeClr>
                </a:solidFill>
                <a:latin typeface="+mn-lt"/>
              </a:rPr>
              <a:t>(32 : 8) . 4 =          (45 : 5) : 3 =</a:t>
            </a:r>
          </a:p>
          <a:p>
            <a:r>
              <a:rPr lang="cs-CZ" sz="4000" b="1" dirty="0" smtClean="0">
                <a:solidFill>
                  <a:schemeClr val="tx2">
                    <a:lumMod val="50000"/>
                  </a:schemeClr>
                </a:solidFill>
                <a:latin typeface="+mn-lt"/>
              </a:rPr>
              <a:t>(81 : 9) . 3 =          (40 : 4) : 5 =</a:t>
            </a:r>
          </a:p>
          <a:p>
            <a:r>
              <a:rPr lang="cs-CZ" sz="4000" b="1" dirty="0" smtClean="0">
                <a:solidFill>
                  <a:schemeClr val="tx2">
                    <a:lumMod val="50000"/>
                  </a:schemeClr>
                </a:solidFill>
                <a:latin typeface="+mn-lt"/>
              </a:rPr>
              <a:t>(35 : 5) . 2 =          (27 : 3) : 1 =</a:t>
            </a:r>
          </a:p>
          <a:p>
            <a:r>
              <a:rPr lang="cs-CZ" sz="4000" b="1" dirty="0" smtClean="0">
                <a:solidFill>
                  <a:schemeClr val="tx2">
                    <a:lumMod val="50000"/>
                  </a:schemeClr>
                </a:solidFill>
                <a:latin typeface="+mn-lt"/>
              </a:rPr>
              <a:t>(20 : 4) . 1 =          (18 : 3) : 3 =</a:t>
            </a:r>
          </a:p>
          <a:p>
            <a:r>
              <a:rPr lang="cs-CZ" sz="4000" b="1" dirty="0" smtClean="0">
                <a:solidFill>
                  <a:schemeClr val="tx2">
                    <a:lumMod val="50000"/>
                  </a:schemeClr>
                </a:solidFill>
                <a:latin typeface="+mn-lt"/>
              </a:rPr>
              <a:t>(72 : 8) . 4 =          (50 :10): 5 =</a:t>
            </a:r>
            <a:endParaRPr lang="cs-CZ" sz="4400" b="1" dirty="0">
              <a:solidFill>
                <a:schemeClr val="tx2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619672" y="1455167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6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347864" y="1562889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30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619672" y="2147664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4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347864" y="2288966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16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619672" y="285293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9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364810" y="3014647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27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619672" y="357301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7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365345" y="3728962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14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615758" y="429309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5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563888" y="4461512"/>
            <a:ext cx="6415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5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1615758" y="501317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9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3364809" y="5229705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36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5364088" y="145516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6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7308304" y="1555281"/>
            <a:ext cx="44114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3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5376586" y="2181244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9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7308304" y="2270775"/>
            <a:ext cx="44114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3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5299641" y="2932596"/>
            <a:ext cx="4924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10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7292557" y="2996852"/>
            <a:ext cx="44114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2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5383792" y="3573015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9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7308304" y="3753626"/>
            <a:ext cx="44114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9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5383792" y="4289854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6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7292557" y="4464028"/>
            <a:ext cx="44114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2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5342873" y="4998872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5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7308304" y="5227622"/>
            <a:ext cx="44114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1</a:t>
            </a:r>
            <a:endParaRPr lang="cs-CZ" sz="4000" b="1" dirty="0">
              <a:solidFill>
                <a:srgbClr val="FF0000"/>
              </a:solidFill>
            </a:endParaRPr>
          </a:p>
        </p:txBody>
      </p:sp>
      <p:pic>
        <p:nvPicPr>
          <p:cNvPr id="2050" name="Picture 2" descr="C:\Users\08GH\AppData\Local\Microsoft\Windows\Temporary Internet Files\Content.IE5\6GN5D1S8\MM900283572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0658" y="5991720"/>
            <a:ext cx="1314450" cy="895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10394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3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/>
          <a:lstStyle/>
          <a:p>
            <a:r>
              <a:rPr lang="cs-CZ" sz="4400" b="1" dirty="0" smtClean="0">
                <a:solidFill>
                  <a:srgbClr val="7030A0"/>
                </a:solidFill>
              </a:rPr>
              <a:t>Kterým číslem musíme násobit daná čísla , aby byl součin : </a:t>
            </a:r>
            <a:endParaRPr lang="cs-CZ" sz="4400" b="1" dirty="0">
              <a:solidFill>
                <a:srgbClr val="7030A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solidFill>
              <a:schemeClr val="accent1"/>
            </a:solidFill>
          </a:ln>
        </p:spPr>
        <p:txBody>
          <a:bodyPr/>
          <a:lstStyle/>
          <a:p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  _________      __________       __________     __________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  _________      __________       __________     __________</a:t>
            </a:r>
          </a:p>
          <a:p>
            <a:pPr marL="0" indent="0">
              <a:buNone/>
            </a:pPr>
            <a:r>
              <a:rPr lang="cs-CZ" dirty="0" smtClean="0"/>
              <a:t>  _________      __________       __________     __________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_________      __________       __________     __________</a:t>
            </a:r>
          </a:p>
          <a:p>
            <a:pPr marL="0" indent="0">
              <a:buNone/>
            </a:pPr>
            <a:r>
              <a:rPr lang="cs-CZ" dirty="0" smtClean="0"/>
              <a:t>  _________      __________       __________     __________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_________      __________       __________     __________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5" name="Ovál 4"/>
          <p:cNvSpPr/>
          <p:nvPr/>
        </p:nvSpPr>
        <p:spPr>
          <a:xfrm>
            <a:off x="899592" y="1778477"/>
            <a:ext cx="914400" cy="720080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/>
          <p:cNvSpPr/>
          <p:nvPr/>
        </p:nvSpPr>
        <p:spPr>
          <a:xfrm>
            <a:off x="2915816" y="1783216"/>
            <a:ext cx="914400" cy="720080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/>
          <p:cNvSpPr/>
          <p:nvPr/>
        </p:nvSpPr>
        <p:spPr>
          <a:xfrm>
            <a:off x="4932040" y="1778477"/>
            <a:ext cx="914400" cy="720080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6876256" y="1778477"/>
            <a:ext cx="914400" cy="720080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982330" y="1747408"/>
            <a:ext cx="74892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7030A0"/>
                </a:solidFill>
              </a:rPr>
              <a:t>12</a:t>
            </a:r>
            <a:endParaRPr lang="cs-CZ" sz="4400" b="1" dirty="0">
              <a:solidFill>
                <a:srgbClr val="7030A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998554" y="1783216"/>
            <a:ext cx="74892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7030A0"/>
                </a:solidFill>
              </a:rPr>
              <a:t>16</a:t>
            </a:r>
            <a:endParaRPr lang="cs-CZ" sz="4400" b="1" dirty="0">
              <a:solidFill>
                <a:srgbClr val="7030A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014778" y="1736879"/>
            <a:ext cx="74892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7030A0"/>
                </a:solidFill>
              </a:rPr>
              <a:t>24</a:t>
            </a:r>
            <a:endParaRPr lang="cs-CZ" sz="4400" b="1" dirty="0">
              <a:solidFill>
                <a:srgbClr val="7030A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958994" y="1783216"/>
            <a:ext cx="74892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7030A0"/>
                </a:solidFill>
              </a:rPr>
              <a:t>40</a:t>
            </a:r>
            <a:endParaRPr lang="cs-CZ" sz="4400" b="1" dirty="0">
              <a:solidFill>
                <a:srgbClr val="7030A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863648" y="2774315"/>
            <a:ext cx="6463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7030A0"/>
                </a:solidFill>
              </a:rPr>
              <a:t>3 .</a:t>
            </a:r>
            <a:endParaRPr lang="cs-CZ" sz="3600" b="1" dirty="0">
              <a:solidFill>
                <a:srgbClr val="7030A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842901" y="3212976"/>
            <a:ext cx="6463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7030A0"/>
                </a:solidFill>
              </a:rPr>
              <a:t>4 .</a:t>
            </a:r>
            <a:endParaRPr lang="cs-CZ" sz="3600" b="1" dirty="0">
              <a:solidFill>
                <a:srgbClr val="7030A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835738" y="3645024"/>
            <a:ext cx="6463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7030A0"/>
                </a:solidFill>
              </a:rPr>
              <a:t>6 .</a:t>
            </a:r>
            <a:endParaRPr lang="cs-CZ" sz="3600" b="1" dirty="0">
              <a:solidFill>
                <a:srgbClr val="7030A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872519" y="4085971"/>
            <a:ext cx="6463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7030A0"/>
                </a:solidFill>
              </a:rPr>
              <a:t>2 .</a:t>
            </a:r>
            <a:endParaRPr lang="cs-CZ" sz="3600" b="1" dirty="0">
              <a:solidFill>
                <a:srgbClr val="7030A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863647" y="4559689"/>
            <a:ext cx="6463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7030A0"/>
                </a:solidFill>
              </a:rPr>
              <a:t>1 .</a:t>
            </a:r>
            <a:endParaRPr lang="cs-CZ" sz="3600" b="1" dirty="0">
              <a:solidFill>
                <a:srgbClr val="7030A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675389" y="2743537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7030A0"/>
                </a:solidFill>
              </a:rPr>
              <a:t>4 .</a:t>
            </a:r>
            <a:endParaRPr lang="cs-CZ" sz="4000" b="1" dirty="0">
              <a:solidFill>
                <a:srgbClr val="7030A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2685790" y="3180434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7030A0"/>
                </a:solidFill>
              </a:rPr>
              <a:t>2 .</a:t>
            </a:r>
            <a:endParaRPr lang="cs-CZ" sz="4000" b="1" dirty="0">
              <a:solidFill>
                <a:srgbClr val="7030A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2685790" y="3583469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7030A0"/>
                </a:solidFill>
              </a:rPr>
              <a:t>8 .</a:t>
            </a:r>
            <a:endParaRPr lang="cs-CZ" sz="4000" b="1" dirty="0">
              <a:solidFill>
                <a:srgbClr val="7030A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2696191" y="4024416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7030A0"/>
                </a:solidFill>
              </a:rPr>
              <a:t>1 .</a:t>
            </a:r>
            <a:endParaRPr lang="cs-CZ" sz="4000" b="1" dirty="0">
              <a:solidFill>
                <a:srgbClr val="7030A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2418908" y="4498134"/>
            <a:ext cx="95410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7030A0"/>
                </a:solidFill>
              </a:rPr>
              <a:t>16 .</a:t>
            </a:r>
            <a:endParaRPr lang="cs-CZ" sz="4000" b="1" dirty="0">
              <a:solidFill>
                <a:srgbClr val="7030A0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4932040" y="2744089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7030A0"/>
                </a:solidFill>
              </a:rPr>
              <a:t>6 .</a:t>
            </a:r>
            <a:endParaRPr lang="cs-CZ" sz="4000" b="1" dirty="0">
              <a:solidFill>
                <a:srgbClr val="7030A0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4953744" y="3182198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7030A0"/>
                </a:solidFill>
              </a:rPr>
              <a:t>4 .</a:t>
            </a:r>
            <a:endParaRPr lang="cs-CZ" sz="4000" b="1" dirty="0">
              <a:solidFill>
                <a:srgbClr val="7030A0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4955087" y="3593692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7030A0"/>
                </a:solidFill>
              </a:rPr>
              <a:t>3 .</a:t>
            </a:r>
            <a:endParaRPr lang="cs-CZ" sz="4000" b="1" dirty="0">
              <a:solidFill>
                <a:srgbClr val="7030A0"/>
              </a:solidFill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4934413" y="4029903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7030A0"/>
                </a:solidFill>
              </a:rPr>
              <a:t>8 .</a:t>
            </a:r>
            <a:endParaRPr lang="cs-CZ" sz="4000" b="1" dirty="0">
              <a:solidFill>
                <a:srgbClr val="7030A0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4969010" y="4509788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7030A0"/>
                </a:solidFill>
              </a:rPr>
              <a:t>2 .</a:t>
            </a:r>
            <a:endParaRPr lang="cs-CZ" sz="4000" b="1" dirty="0">
              <a:solidFill>
                <a:srgbClr val="7030A0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6876256" y="2744089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7030A0"/>
                </a:solidFill>
              </a:rPr>
              <a:t>8 .</a:t>
            </a:r>
            <a:endParaRPr lang="cs-CZ" sz="4000" b="1" dirty="0">
              <a:solidFill>
                <a:srgbClr val="7030A0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6876255" y="3180434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7030A0"/>
                </a:solidFill>
              </a:rPr>
              <a:t>5 .</a:t>
            </a:r>
            <a:endParaRPr lang="cs-CZ" sz="4000" b="1" dirty="0">
              <a:solidFill>
                <a:srgbClr val="7030A0"/>
              </a:solidFill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6876256" y="3614246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7030A0"/>
                </a:solidFill>
              </a:rPr>
              <a:t>2 .</a:t>
            </a:r>
            <a:endParaRPr lang="cs-CZ" sz="4000" b="1" dirty="0">
              <a:solidFill>
                <a:srgbClr val="7030A0"/>
              </a:solidFill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6644411" y="4024416"/>
            <a:ext cx="95410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7030A0"/>
                </a:solidFill>
              </a:rPr>
              <a:t>20 .</a:t>
            </a:r>
            <a:endParaRPr lang="cs-CZ" sz="4000" b="1" dirty="0">
              <a:solidFill>
                <a:srgbClr val="7030A0"/>
              </a:solidFill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6919146" y="4476755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7030A0"/>
                </a:solidFill>
              </a:rPr>
              <a:t>1 .</a:t>
            </a:r>
            <a:endParaRPr lang="cs-CZ" sz="4000" b="1" dirty="0">
              <a:solidFill>
                <a:srgbClr val="7030A0"/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1375766" y="2745327"/>
            <a:ext cx="44114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accent5"/>
                </a:solidFill>
              </a:rPr>
              <a:t>4</a:t>
            </a:r>
            <a:endParaRPr lang="cs-CZ" sz="4000" b="1" dirty="0">
              <a:solidFill>
                <a:schemeClr val="accent5"/>
              </a:solidFill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1375766" y="3169449"/>
            <a:ext cx="44114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accent5"/>
                </a:solidFill>
              </a:rPr>
              <a:t>3</a:t>
            </a:r>
            <a:endParaRPr lang="cs-CZ" sz="4000" b="1" dirty="0">
              <a:solidFill>
                <a:schemeClr val="accent5"/>
              </a:solidFill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1375766" y="3610533"/>
            <a:ext cx="44114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accent5"/>
                </a:solidFill>
              </a:rPr>
              <a:t>2</a:t>
            </a:r>
            <a:endParaRPr lang="cs-CZ" sz="4000" b="1" dirty="0">
              <a:solidFill>
                <a:schemeClr val="accent5"/>
              </a:solidFill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1356791" y="4024416"/>
            <a:ext cx="44114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accent5"/>
                </a:solidFill>
              </a:rPr>
              <a:t>6</a:t>
            </a:r>
            <a:endParaRPr lang="cs-CZ" sz="4000" b="1" dirty="0">
              <a:solidFill>
                <a:schemeClr val="accent5"/>
              </a:solidFill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1264163" y="4498134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accent5"/>
                </a:solidFill>
              </a:rPr>
              <a:t>12</a:t>
            </a:r>
            <a:endParaRPr lang="cs-CZ" sz="4000" b="1" dirty="0">
              <a:solidFill>
                <a:schemeClr val="accent5"/>
              </a:solidFill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3373015" y="2743347"/>
            <a:ext cx="44114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accent5"/>
                </a:solidFill>
              </a:rPr>
              <a:t>4</a:t>
            </a:r>
            <a:endParaRPr lang="cs-CZ" sz="4000" b="1" dirty="0">
              <a:solidFill>
                <a:schemeClr val="accent5"/>
              </a:solidFill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3383417" y="3182198"/>
            <a:ext cx="44114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accent5"/>
                </a:solidFill>
              </a:rPr>
              <a:t>8</a:t>
            </a:r>
            <a:endParaRPr lang="cs-CZ" sz="4000" b="1" dirty="0">
              <a:solidFill>
                <a:schemeClr val="accent5"/>
              </a:solidFill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3393818" y="3593692"/>
            <a:ext cx="44114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accent5"/>
                </a:solidFill>
              </a:rPr>
              <a:t>2</a:t>
            </a:r>
            <a:endParaRPr lang="cs-CZ" sz="4000" b="1" dirty="0">
              <a:solidFill>
                <a:schemeClr val="accent5"/>
              </a:solidFill>
            </a:endParaRPr>
          </a:p>
        </p:txBody>
      </p:sp>
      <p:sp>
        <p:nvSpPr>
          <p:cNvPr id="47" name="TextovéPole 46"/>
          <p:cNvSpPr txBox="1"/>
          <p:nvPr/>
        </p:nvSpPr>
        <p:spPr>
          <a:xfrm>
            <a:off x="3244774" y="4055647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accent5"/>
                </a:solidFill>
              </a:rPr>
              <a:t>16</a:t>
            </a:r>
            <a:endParaRPr lang="cs-CZ" sz="4000" b="1" dirty="0">
              <a:solidFill>
                <a:schemeClr val="accent5"/>
              </a:solidFill>
            </a:endParaRPr>
          </a:p>
        </p:txBody>
      </p:sp>
      <p:sp>
        <p:nvSpPr>
          <p:cNvPr id="48" name="TextovéPole 47"/>
          <p:cNvSpPr txBox="1"/>
          <p:nvPr/>
        </p:nvSpPr>
        <p:spPr>
          <a:xfrm>
            <a:off x="3393818" y="4476755"/>
            <a:ext cx="44114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accent5"/>
                </a:solidFill>
              </a:rPr>
              <a:t>1</a:t>
            </a:r>
            <a:endParaRPr lang="cs-CZ" sz="4000" b="1" dirty="0">
              <a:solidFill>
                <a:schemeClr val="accent5"/>
              </a:solidFill>
            </a:endParaRPr>
          </a:p>
        </p:txBody>
      </p:sp>
      <p:sp>
        <p:nvSpPr>
          <p:cNvPr id="49" name="TextovéPole 48"/>
          <p:cNvSpPr txBox="1"/>
          <p:nvPr/>
        </p:nvSpPr>
        <p:spPr>
          <a:xfrm>
            <a:off x="5543128" y="2738504"/>
            <a:ext cx="44114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accent5"/>
                </a:solidFill>
              </a:rPr>
              <a:t>4</a:t>
            </a:r>
            <a:endParaRPr lang="cs-CZ" sz="4000" b="1" dirty="0">
              <a:solidFill>
                <a:schemeClr val="accent5"/>
              </a:solidFill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5557797" y="3170378"/>
            <a:ext cx="44114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accent5"/>
                </a:solidFill>
              </a:rPr>
              <a:t>6</a:t>
            </a:r>
            <a:endParaRPr lang="cs-CZ" sz="4000" b="1" dirty="0">
              <a:solidFill>
                <a:schemeClr val="accent5"/>
              </a:solidFill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5609346" y="3614246"/>
            <a:ext cx="44114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accent5"/>
                </a:solidFill>
              </a:rPr>
              <a:t>8</a:t>
            </a:r>
            <a:endParaRPr lang="cs-CZ" sz="4000" b="1" dirty="0">
              <a:solidFill>
                <a:schemeClr val="accent5"/>
              </a:solidFill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5629667" y="4055193"/>
            <a:ext cx="2160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chemeClr val="accent5"/>
                </a:solidFill>
              </a:rPr>
              <a:t>3</a:t>
            </a:r>
            <a:endParaRPr lang="cs-CZ" sz="4000" b="1" dirty="0">
              <a:solidFill>
                <a:schemeClr val="accent5"/>
              </a:solidFill>
            </a:endParaRPr>
          </a:p>
        </p:txBody>
      </p:sp>
      <p:sp>
        <p:nvSpPr>
          <p:cNvPr id="53" name="TextovéPole 52"/>
          <p:cNvSpPr txBox="1"/>
          <p:nvPr/>
        </p:nvSpPr>
        <p:spPr>
          <a:xfrm>
            <a:off x="5429556" y="4475091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accent5"/>
                </a:solidFill>
              </a:rPr>
              <a:t>12</a:t>
            </a:r>
            <a:endParaRPr lang="cs-CZ" sz="4000" b="1" dirty="0">
              <a:solidFill>
                <a:schemeClr val="accent5"/>
              </a:solidFill>
            </a:endParaRPr>
          </a:p>
        </p:txBody>
      </p:sp>
      <p:sp>
        <p:nvSpPr>
          <p:cNvPr id="54" name="TextovéPole 53"/>
          <p:cNvSpPr txBox="1"/>
          <p:nvPr/>
        </p:nvSpPr>
        <p:spPr>
          <a:xfrm>
            <a:off x="7487344" y="2747873"/>
            <a:ext cx="44114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accent5"/>
                </a:solidFill>
              </a:rPr>
              <a:t>5</a:t>
            </a:r>
            <a:endParaRPr lang="cs-CZ" sz="4000" b="1" dirty="0">
              <a:solidFill>
                <a:schemeClr val="accent5"/>
              </a:solidFill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7487344" y="3188825"/>
            <a:ext cx="44114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accent5"/>
                </a:solidFill>
              </a:rPr>
              <a:t>8</a:t>
            </a:r>
            <a:endParaRPr lang="cs-CZ" sz="4000" b="1" dirty="0">
              <a:solidFill>
                <a:schemeClr val="accent5"/>
              </a:solidFill>
            </a:endParaRPr>
          </a:p>
        </p:txBody>
      </p:sp>
      <p:sp>
        <p:nvSpPr>
          <p:cNvPr id="56" name="TextovéPole 55"/>
          <p:cNvSpPr txBox="1"/>
          <p:nvPr/>
        </p:nvSpPr>
        <p:spPr>
          <a:xfrm>
            <a:off x="7359103" y="3583469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accent5"/>
                </a:solidFill>
              </a:rPr>
              <a:t>20</a:t>
            </a:r>
            <a:endParaRPr lang="cs-CZ" sz="4000" b="1" dirty="0">
              <a:solidFill>
                <a:schemeClr val="accent5"/>
              </a:solidFill>
            </a:endParaRPr>
          </a:p>
        </p:txBody>
      </p:sp>
      <p:sp>
        <p:nvSpPr>
          <p:cNvPr id="57" name="TextovéPole 56"/>
          <p:cNvSpPr txBox="1"/>
          <p:nvPr/>
        </p:nvSpPr>
        <p:spPr>
          <a:xfrm>
            <a:off x="7499219" y="4024416"/>
            <a:ext cx="44114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accent5"/>
                </a:solidFill>
              </a:rPr>
              <a:t>2</a:t>
            </a:r>
            <a:endParaRPr lang="cs-CZ" sz="4000" b="1" dirty="0">
              <a:solidFill>
                <a:schemeClr val="accent5"/>
              </a:solidFill>
            </a:endParaRPr>
          </a:p>
        </p:txBody>
      </p:sp>
      <p:sp>
        <p:nvSpPr>
          <p:cNvPr id="58" name="TextovéPole 57"/>
          <p:cNvSpPr txBox="1"/>
          <p:nvPr/>
        </p:nvSpPr>
        <p:spPr>
          <a:xfrm>
            <a:off x="7370978" y="4475091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accent5"/>
                </a:solidFill>
              </a:rPr>
              <a:t>40</a:t>
            </a:r>
            <a:endParaRPr lang="cs-CZ" sz="4000" b="1" dirty="0">
              <a:solidFill>
                <a:schemeClr val="accent5"/>
              </a:solidFill>
            </a:endParaRPr>
          </a:p>
        </p:txBody>
      </p:sp>
      <p:pic>
        <p:nvPicPr>
          <p:cNvPr id="3079" name="Picture 7" descr="C:\Users\08GH\AppData\Local\Microsoft\Windows\Temporary Internet Files\Content.IE5\G5DD4UT7\MP90040079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341" y="5149160"/>
            <a:ext cx="1112900" cy="1654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Users\08GH\AppData\Local\Microsoft\Windows\Temporary Internet Files\Content.IE5\GSLSVFL5\MP900289122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4507" y="5166069"/>
            <a:ext cx="1210056" cy="1654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C:\Users\08GH\AppData\Local\Microsoft\Windows\Temporary Internet Files\Content.IE5\2IZ0ULF3\MP900180473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6191" y="5149713"/>
            <a:ext cx="1214301" cy="165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C:\Users\08GH\AppData\Local\Microsoft\Windows\Temporary Internet Files\Content.IE5\G5DD4UT7\MP900403838[2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9763" y="5129784"/>
            <a:ext cx="1190601" cy="1674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367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7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2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7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2" dur="2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7" dur="2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2" dur="2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7" dur="2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  <a:latin typeface="+mn-lt"/>
              </a:rPr>
              <a:t>Citace : </a:t>
            </a:r>
            <a:r>
              <a:rPr lang="cs-CZ" dirty="0" smtClean="0">
                <a:solidFill>
                  <a:schemeClr val="tx1"/>
                </a:solidFill>
                <a:latin typeface="+mn-lt"/>
              </a:rPr>
              <a:t>Veškerý text je dílem autora materiálu,23.5.2012</a:t>
            </a:r>
          </a:p>
          <a:p>
            <a:r>
              <a:rPr lang="cs-CZ" b="1" dirty="0" smtClean="0">
                <a:solidFill>
                  <a:schemeClr val="tx1"/>
                </a:solidFill>
                <a:latin typeface="+mn-lt"/>
              </a:rPr>
              <a:t>Použité obrázky : </a:t>
            </a:r>
            <a:r>
              <a:rPr lang="cs-CZ" dirty="0" smtClean="0">
                <a:solidFill>
                  <a:schemeClr val="tx1"/>
                </a:solidFill>
                <a:latin typeface="+mn-lt"/>
              </a:rPr>
              <a:t>Otevřená </a:t>
            </a:r>
            <a:r>
              <a:rPr lang="cs-CZ" smtClean="0">
                <a:solidFill>
                  <a:schemeClr val="tx1"/>
                </a:solidFill>
                <a:latin typeface="+mn-lt"/>
              </a:rPr>
              <a:t>galerie www.ofice.microsoft.com.23.5.2012</a:t>
            </a:r>
            <a:endParaRPr lang="cs-CZ" dirty="0">
              <a:solidFill>
                <a:schemeClr val="tx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352901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1586</TotalTime>
  <Words>772</Words>
  <Application>Microsoft Office PowerPoint</Application>
  <PresentationFormat>Předvádění na obrazovce (4:3)</PresentationFormat>
  <Paragraphs>261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Exekutivní</vt:lpstr>
      <vt:lpstr>Prezentace aplikace PowerPoint</vt:lpstr>
      <vt:lpstr>Prezentace aplikace PowerPoint</vt:lpstr>
      <vt:lpstr>Násobení a dělení číslem 0,1 a 10.</vt:lpstr>
      <vt:lpstr>Eliška dostala k narozeninám od kamarádů balíčky. </vt:lpstr>
      <vt:lpstr>Vypočítej :</vt:lpstr>
      <vt:lpstr>Doplň tabulky:</vt:lpstr>
      <vt:lpstr>Vyřeš slovní úlohy!</vt:lpstr>
      <vt:lpstr>Poradíš si?</vt:lpstr>
      <vt:lpstr>Kterým číslem musíme násobit daná čísla , aby byl součin : </vt:lpstr>
      <vt:lpstr>Prezentace aplikace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08GH</cp:lastModifiedBy>
  <cp:revision>137</cp:revision>
  <dcterms:created xsi:type="dcterms:W3CDTF">2011-06-20T10:40:08Z</dcterms:created>
  <dcterms:modified xsi:type="dcterms:W3CDTF">2012-05-27T13:34:03Z</dcterms:modified>
</cp:coreProperties>
</file>